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5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  <p:sldMasterId id="2147483674" r:id="rId2"/>
    <p:sldMasterId id="2147483701" r:id="rId3"/>
  </p:sldMasterIdLst>
  <p:notesMasterIdLst>
    <p:notesMasterId r:id="rId58"/>
  </p:notesMasterIdLst>
  <p:handoutMasterIdLst>
    <p:handoutMasterId r:id="rId59"/>
  </p:handoutMasterIdLst>
  <p:sldIdLst>
    <p:sldId id="568" r:id="rId4"/>
    <p:sldId id="646" r:id="rId5"/>
    <p:sldId id="627" r:id="rId6"/>
    <p:sldId id="628" r:id="rId7"/>
    <p:sldId id="629" r:id="rId8"/>
    <p:sldId id="630" r:id="rId9"/>
    <p:sldId id="631" r:id="rId10"/>
    <p:sldId id="632" r:id="rId11"/>
    <p:sldId id="633" r:id="rId12"/>
    <p:sldId id="634" r:id="rId13"/>
    <p:sldId id="635" r:id="rId14"/>
    <p:sldId id="636" r:id="rId15"/>
    <p:sldId id="637" r:id="rId16"/>
    <p:sldId id="638" r:id="rId17"/>
    <p:sldId id="639" r:id="rId18"/>
    <p:sldId id="640" r:id="rId19"/>
    <p:sldId id="641" r:id="rId20"/>
    <p:sldId id="642" r:id="rId21"/>
    <p:sldId id="643" r:id="rId22"/>
    <p:sldId id="644" r:id="rId23"/>
    <p:sldId id="392" r:id="rId24"/>
    <p:sldId id="402" r:id="rId25"/>
    <p:sldId id="407" r:id="rId26"/>
    <p:sldId id="403" r:id="rId27"/>
    <p:sldId id="404" r:id="rId28"/>
    <p:sldId id="405" r:id="rId29"/>
    <p:sldId id="398" r:id="rId30"/>
    <p:sldId id="399" r:id="rId31"/>
    <p:sldId id="400" r:id="rId32"/>
    <p:sldId id="401" r:id="rId33"/>
    <p:sldId id="385" r:id="rId34"/>
    <p:sldId id="388" r:id="rId35"/>
    <p:sldId id="389" r:id="rId36"/>
    <p:sldId id="390" r:id="rId37"/>
    <p:sldId id="391" r:id="rId38"/>
    <p:sldId id="379" r:id="rId39"/>
    <p:sldId id="393" r:id="rId40"/>
    <p:sldId id="394" r:id="rId41"/>
    <p:sldId id="395" r:id="rId42"/>
    <p:sldId id="406" r:id="rId43"/>
    <p:sldId id="411" r:id="rId44"/>
    <p:sldId id="408" r:id="rId45"/>
    <p:sldId id="396" r:id="rId46"/>
    <p:sldId id="412" r:id="rId47"/>
    <p:sldId id="413" r:id="rId48"/>
    <p:sldId id="414" r:id="rId49"/>
    <p:sldId id="397" r:id="rId50"/>
    <p:sldId id="416" r:id="rId51"/>
    <p:sldId id="417" r:id="rId52"/>
    <p:sldId id="418" r:id="rId53"/>
    <p:sldId id="419" r:id="rId54"/>
    <p:sldId id="420" r:id="rId55"/>
    <p:sldId id="421" r:id="rId56"/>
    <p:sldId id="645" r:id="rId57"/>
  </p:sldIdLst>
  <p:sldSz cx="9144000" cy="6858000" type="screen4x3"/>
  <p:notesSz cx="9283700" cy="6985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200">
          <p15:clr>
            <a:srgbClr val="A4A3A4"/>
          </p15:clr>
        </p15:guide>
        <p15:guide id="2" pos="292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9900"/>
    <a:srgbClr val="0000FF"/>
    <a:srgbClr val="0033CC"/>
    <a:srgbClr val="006600"/>
    <a:srgbClr val="960000"/>
    <a:srgbClr val="2A55D6"/>
    <a:srgbClr val="993300"/>
    <a:srgbClr val="649A6D"/>
    <a:srgbClr val="6ACE52"/>
    <a:srgbClr val="005EA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6" autoAdjust="0"/>
    <p:restoredTop sz="86535" autoAdjust="0"/>
  </p:normalViewPr>
  <p:slideViewPr>
    <p:cSldViewPr>
      <p:cViewPr varScale="1">
        <p:scale>
          <a:sx n="78" d="100"/>
          <a:sy n="78" d="100"/>
        </p:scale>
        <p:origin x="1426" y="4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70" d="100"/>
        <a:sy n="70" d="100"/>
      </p:scale>
      <p:origin x="0" y="0"/>
    </p:cViewPr>
  </p:sorterViewPr>
  <p:notesViewPr>
    <p:cSldViewPr>
      <p:cViewPr varScale="1">
        <p:scale>
          <a:sx n="101" d="100"/>
          <a:sy n="101" d="100"/>
        </p:scale>
        <p:origin x="-3228" y="-108"/>
      </p:cViewPr>
      <p:guideLst>
        <p:guide orient="horz" pos="2200"/>
        <p:guide pos="292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9" Type="http://schemas.openxmlformats.org/officeDocument/2006/relationships/slide" Target="slides/slide36.xml"/><Relationship Id="rId21" Type="http://schemas.openxmlformats.org/officeDocument/2006/relationships/slide" Target="slides/slide18.xml"/><Relationship Id="rId34" Type="http://schemas.openxmlformats.org/officeDocument/2006/relationships/slide" Target="slides/slide31.xml"/><Relationship Id="rId42" Type="http://schemas.openxmlformats.org/officeDocument/2006/relationships/slide" Target="slides/slide39.xml"/><Relationship Id="rId47" Type="http://schemas.openxmlformats.org/officeDocument/2006/relationships/slide" Target="slides/slide44.xml"/><Relationship Id="rId50" Type="http://schemas.openxmlformats.org/officeDocument/2006/relationships/slide" Target="slides/slide47.xml"/><Relationship Id="rId55" Type="http://schemas.openxmlformats.org/officeDocument/2006/relationships/slide" Target="slides/slide52.xml"/><Relationship Id="rId63" Type="http://schemas.openxmlformats.org/officeDocument/2006/relationships/tableStyles" Target="tableStyles.xml"/><Relationship Id="rId7" Type="http://schemas.openxmlformats.org/officeDocument/2006/relationships/slide" Target="slides/slide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slide" Target="slides/slide26.xml"/><Relationship Id="rId41" Type="http://schemas.openxmlformats.org/officeDocument/2006/relationships/slide" Target="slides/slide38.xml"/><Relationship Id="rId54" Type="http://schemas.openxmlformats.org/officeDocument/2006/relationships/slide" Target="slides/slide51.xml"/><Relationship Id="rId62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slide" Target="slides/slide29.xml"/><Relationship Id="rId37" Type="http://schemas.openxmlformats.org/officeDocument/2006/relationships/slide" Target="slides/slide34.xml"/><Relationship Id="rId40" Type="http://schemas.openxmlformats.org/officeDocument/2006/relationships/slide" Target="slides/slide37.xml"/><Relationship Id="rId45" Type="http://schemas.openxmlformats.org/officeDocument/2006/relationships/slide" Target="slides/slide42.xml"/><Relationship Id="rId53" Type="http://schemas.openxmlformats.org/officeDocument/2006/relationships/slide" Target="slides/slide50.xml"/><Relationship Id="rId58" Type="http://schemas.openxmlformats.org/officeDocument/2006/relationships/notesMaster" Target="notesMasters/notesMaster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slide" Target="slides/slide33.xml"/><Relationship Id="rId49" Type="http://schemas.openxmlformats.org/officeDocument/2006/relationships/slide" Target="slides/slide46.xml"/><Relationship Id="rId57" Type="http://schemas.openxmlformats.org/officeDocument/2006/relationships/slide" Target="slides/slide54.xml"/><Relationship Id="rId61" Type="http://schemas.openxmlformats.org/officeDocument/2006/relationships/viewProps" Target="viewProp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slide" Target="slides/slide28.xml"/><Relationship Id="rId44" Type="http://schemas.openxmlformats.org/officeDocument/2006/relationships/slide" Target="slides/slide41.xml"/><Relationship Id="rId52" Type="http://schemas.openxmlformats.org/officeDocument/2006/relationships/slide" Target="slides/slide49.xml"/><Relationship Id="rId60" Type="http://schemas.openxmlformats.org/officeDocument/2006/relationships/presProps" Target="pres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slide" Target="slides/slide32.xml"/><Relationship Id="rId43" Type="http://schemas.openxmlformats.org/officeDocument/2006/relationships/slide" Target="slides/slide40.xml"/><Relationship Id="rId48" Type="http://schemas.openxmlformats.org/officeDocument/2006/relationships/slide" Target="slides/slide45.xml"/><Relationship Id="rId56" Type="http://schemas.openxmlformats.org/officeDocument/2006/relationships/slide" Target="slides/slide53.xml"/><Relationship Id="rId8" Type="http://schemas.openxmlformats.org/officeDocument/2006/relationships/slide" Target="slides/slide5.xml"/><Relationship Id="rId51" Type="http://schemas.openxmlformats.org/officeDocument/2006/relationships/slide" Target="slides/slide48.xml"/><Relationship Id="rId3" Type="http://schemas.openxmlformats.org/officeDocument/2006/relationships/slideMaster" Target="slideMasters/slideMaster3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slide" Target="slides/slide30.xml"/><Relationship Id="rId38" Type="http://schemas.openxmlformats.org/officeDocument/2006/relationships/slide" Target="slides/slide35.xml"/><Relationship Id="rId46" Type="http://schemas.openxmlformats.org/officeDocument/2006/relationships/slide" Target="slides/slide43.xml"/><Relationship Id="rId59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10.v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image" Target="../media/image12.wmf"/></Relationships>
</file>

<file path=ppt/drawings/_rels/vmlDrawing11.vml.rels><?xml version="1.0" encoding="UTF-8" standalone="yes"?>
<Relationships xmlns="http://schemas.openxmlformats.org/package/2006/relationships"><Relationship Id="rId2" Type="http://schemas.openxmlformats.org/officeDocument/2006/relationships/image" Target="../media/image15.wmf"/><Relationship Id="rId1" Type="http://schemas.openxmlformats.org/officeDocument/2006/relationships/image" Target="../media/image14.w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8.wmf"/><Relationship Id="rId7" Type="http://schemas.openxmlformats.org/officeDocument/2006/relationships/image" Target="../media/image22.wmf"/><Relationship Id="rId2" Type="http://schemas.openxmlformats.org/officeDocument/2006/relationships/image" Target="../media/image17.wmf"/><Relationship Id="rId1" Type="http://schemas.openxmlformats.org/officeDocument/2006/relationships/image" Target="../media/image16.wmf"/><Relationship Id="rId6" Type="http://schemas.openxmlformats.org/officeDocument/2006/relationships/image" Target="../media/image21.wmf"/><Relationship Id="rId5" Type="http://schemas.openxmlformats.org/officeDocument/2006/relationships/image" Target="../media/image20.wmf"/><Relationship Id="rId4" Type="http://schemas.openxmlformats.org/officeDocument/2006/relationships/image" Target="../media/image19.wmf"/></Relationships>
</file>

<file path=ppt/drawings/_rels/vmlDrawing13.vml.rels><?xml version="1.0" encoding="UTF-8" standalone="yes"?>
<Relationships xmlns="http://schemas.openxmlformats.org/package/2006/relationships"><Relationship Id="rId3" Type="http://schemas.openxmlformats.org/officeDocument/2006/relationships/image" Target="../media/image25.wmf"/><Relationship Id="rId2" Type="http://schemas.openxmlformats.org/officeDocument/2006/relationships/image" Target="../media/image24.wmf"/><Relationship Id="rId1" Type="http://schemas.openxmlformats.org/officeDocument/2006/relationships/image" Target="../media/image23.wmf"/><Relationship Id="rId5" Type="http://schemas.openxmlformats.org/officeDocument/2006/relationships/image" Target="../media/image27.wmf"/><Relationship Id="rId4" Type="http://schemas.openxmlformats.org/officeDocument/2006/relationships/image" Target="../media/image26.wmf"/></Relationships>
</file>

<file path=ppt/drawings/_rels/vmlDrawing14.vml.rels><?xml version="1.0" encoding="UTF-8" standalone="yes"?>
<Relationships xmlns="http://schemas.openxmlformats.org/package/2006/relationships"><Relationship Id="rId2" Type="http://schemas.openxmlformats.org/officeDocument/2006/relationships/image" Target="../media/image26.wmf"/><Relationship Id="rId1" Type="http://schemas.openxmlformats.org/officeDocument/2006/relationships/image" Target="../media/image25.wmf"/></Relationships>
</file>

<file path=ppt/drawings/_rels/vmlDrawing15.vml.rels><?xml version="1.0" encoding="UTF-8" standalone="yes"?>
<Relationships xmlns="http://schemas.openxmlformats.org/package/2006/relationships"><Relationship Id="rId3" Type="http://schemas.openxmlformats.org/officeDocument/2006/relationships/image" Target="../media/image30.wmf"/><Relationship Id="rId2" Type="http://schemas.openxmlformats.org/officeDocument/2006/relationships/image" Target="../media/image29.wmf"/><Relationship Id="rId1" Type="http://schemas.openxmlformats.org/officeDocument/2006/relationships/image" Target="../media/image28.wmf"/><Relationship Id="rId5" Type="http://schemas.openxmlformats.org/officeDocument/2006/relationships/image" Target="../media/image32.wmf"/><Relationship Id="rId4" Type="http://schemas.openxmlformats.org/officeDocument/2006/relationships/image" Target="../media/image31.wmf"/></Relationships>
</file>

<file path=ppt/drawings/_rels/vmlDrawing1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image" Target="../media/image34.wmf"/><Relationship Id="rId1" Type="http://schemas.openxmlformats.org/officeDocument/2006/relationships/image" Target="../media/image33.wmf"/><Relationship Id="rId4" Type="http://schemas.openxmlformats.org/officeDocument/2006/relationships/image" Target="../media/image15.wmf"/></Relationships>
</file>

<file path=ppt/drawings/_rels/vmlDrawing17.vml.rels><?xml version="1.0" encoding="UTF-8" standalone="yes"?>
<Relationships xmlns="http://schemas.openxmlformats.org/package/2006/relationships"><Relationship Id="rId2" Type="http://schemas.openxmlformats.org/officeDocument/2006/relationships/image" Target="../media/image36.wmf"/><Relationship Id="rId1" Type="http://schemas.openxmlformats.org/officeDocument/2006/relationships/image" Target="../media/image35.wmf"/></Relationships>
</file>

<file path=ppt/drawings/_rels/vmlDrawing18.vml.rels><?xml version="1.0" encoding="UTF-8" standalone="yes"?>
<Relationships xmlns="http://schemas.openxmlformats.org/package/2006/relationships"><Relationship Id="rId2" Type="http://schemas.openxmlformats.org/officeDocument/2006/relationships/image" Target="../media/image38.wmf"/><Relationship Id="rId1" Type="http://schemas.openxmlformats.org/officeDocument/2006/relationships/image" Target="../media/image37.wmf"/></Relationships>
</file>

<file path=ppt/drawings/_rels/vmlDrawing19.vml.rels><?xml version="1.0" encoding="UTF-8" standalone="yes"?>
<Relationships xmlns="http://schemas.openxmlformats.org/package/2006/relationships"><Relationship Id="rId1" Type="http://schemas.openxmlformats.org/officeDocument/2006/relationships/image" Target="../media/image39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image" Target="../media/image3.wmf"/></Relationships>
</file>

<file path=ppt/drawings/_rels/vmlDrawing20.vml.rels><?xml version="1.0" encoding="UTF-8" standalone="yes"?>
<Relationships xmlns="http://schemas.openxmlformats.org/package/2006/relationships"><Relationship Id="rId1" Type="http://schemas.openxmlformats.org/officeDocument/2006/relationships/image" Target="../media/image40.wmf"/></Relationships>
</file>

<file path=ppt/drawings/_rels/vmlDrawing2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1.wmf"/></Relationships>
</file>

<file path=ppt/drawings/_rels/vmlDrawing22.vml.rels><?xml version="1.0" encoding="UTF-8" standalone="yes"?>
<Relationships xmlns="http://schemas.openxmlformats.org/package/2006/relationships"><Relationship Id="rId3" Type="http://schemas.openxmlformats.org/officeDocument/2006/relationships/image" Target="../media/image44.wmf"/><Relationship Id="rId2" Type="http://schemas.openxmlformats.org/officeDocument/2006/relationships/image" Target="../media/image43.wmf"/><Relationship Id="rId1" Type="http://schemas.openxmlformats.org/officeDocument/2006/relationships/image" Target="../media/image42.wmf"/></Relationships>
</file>

<file path=ppt/drawings/_rels/vmlDrawing2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3.wmf"/></Relationships>
</file>

<file path=ppt/drawings/_rels/vmlDrawing2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4.wmf"/></Relationships>
</file>

<file path=ppt/drawings/_rels/vmlDrawing25.vml.rels><?xml version="1.0" encoding="UTF-8" standalone="yes"?>
<Relationships xmlns="http://schemas.openxmlformats.org/package/2006/relationships"><Relationship Id="rId1" Type="http://schemas.openxmlformats.org/officeDocument/2006/relationships/image" Target="../media/image45.wmf"/></Relationships>
</file>

<file path=ppt/drawings/_rels/vmlDrawing26.vml.rels><?xml version="1.0" encoding="UTF-8" standalone="yes"?>
<Relationships xmlns="http://schemas.openxmlformats.org/package/2006/relationships"><Relationship Id="rId2" Type="http://schemas.openxmlformats.org/officeDocument/2006/relationships/image" Target="../media/image43.wmf"/><Relationship Id="rId1" Type="http://schemas.openxmlformats.org/officeDocument/2006/relationships/image" Target="../media/image44.wmf"/></Relationships>
</file>

<file path=ppt/drawings/_rels/vmlDrawing27.vml.rels><?xml version="1.0" encoding="UTF-8" standalone="yes"?>
<Relationships xmlns="http://schemas.openxmlformats.org/package/2006/relationships"><Relationship Id="rId8" Type="http://schemas.openxmlformats.org/officeDocument/2006/relationships/image" Target="../media/image50.wmf"/><Relationship Id="rId3" Type="http://schemas.openxmlformats.org/officeDocument/2006/relationships/image" Target="../media/image47.wmf"/><Relationship Id="rId7" Type="http://schemas.openxmlformats.org/officeDocument/2006/relationships/image" Target="../media/image43.wmf"/><Relationship Id="rId2" Type="http://schemas.openxmlformats.org/officeDocument/2006/relationships/image" Target="../media/image44.wmf"/><Relationship Id="rId1" Type="http://schemas.openxmlformats.org/officeDocument/2006/relationships/image" Target="../media/image46.wmf"/><Relationship Id="rId6" Type="http://schemas.openxmlformats.org/officeDocument/2006/relationships/image" Target="../media/image42.wmf"/><Relationship Id="rId5" Type="http://schemas.openxmlformats.org/officeDocument/2006/relationships/image" Target="../media/image49.wmf"/><Relationship Id="rId4" Type="http://schemas.openxmlformats.org/officeDocument/2006/relationships/image" Target="../media/image48.wmf"/><Relationship Id="rId9" Type="http://schemas.openxmlformats.org/officeDocument/2006/relationships/image" Target="../media/image51.wmf"/></Relationships>
</file>

<file path=ppt/drawings/_rels/vmlDrawing28.vml.rels><?xml version="1.0" encoding="UTF-8" standalone="yes"?>
<Relationships xmlns="http://schemas.openxmlformats.org/package/2006/relationships"><Relationship Id="rId3" Type="http://schemas.openxmlformats.org/officeDocument/2006/relationships/image" Target="../media/image49.wmf"/><Relationship Id="rId2" Type="http://schemas.openxmlformats.org/officeDocument/2006/relationships/image" Target="../media/image44.wmf"/><Relationship Id="rId1" Type="http://schemas.openxmlformats.org/officeDocument/2006/relationships/image" Target="../media/image52.wmf"/><Relationship Id="rId5" Type="http://schemas.openxmlformats.org/officeDocument/2006/relationships/image" Target="../media/image43.wmf"/><Relationship Id="rId4" Type="http://schemas.openxmlformats.org/officeDocument/2006/relationships/image" Target="../media/image42.wmf"/></Relationships>
</file>

<file path=ppt/drawings/_rels/vmlDrawing29.vml.rels><?xml version="1.0" encoding="UTF-8" standalone="yes"?>
<Relationships xmlns="http://schemas.openxmlformats.org/package/2006/relationships"><Relationship Id="rId3" Type="http://schemas.openxmlformats.org/officeDocument/2006/relationships/image" Target="../media/image49.wmf"/><Relationship Id="rId2" Type="http://schemas.openxmlformats.org/officeDocument/2006/relationships/image" Target="../media/image44.wmf"/><Relationship Id="rId1" Type="http://schemas.openxmlformats.org/officeDocument/2006/relationships/image" Target="../media/image52.wmf"/><Relationship Id="rId5" Type="http://schemas.openxmlformats.org/officeDocument/2006/relationships/image" Target="../media/image43.wmf"/><Relationship Id="rId4" Type="http://schemas.openxmlformats.org/officeDocument/2006/relationships/image" Target="../media/image42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image" Target="../media/image4.wmf"/></Relationships>
</file>

<file path=ppt/drawings/_rels/vmlDrawing30.vml.rels><?xml version="1.0" encoding="UTF-8" standalone="yes"?>
<Relationships xmlns="http://schemas.openxmlformats.org/package/2006/relationships"><Relationship Id="rId3" Type="http://schemas.openxmlformats.org/officeDocument/2006/relationships/image" Target="../media/image49.wmf"/><Relationship Id="rId2" Type="http://schemas.openxmlformats.org/officeDocument/2006/relationships/image" Target="../media/image44.wmf"/><Relationship Id="rId1" Type="http://schemas.openxmlformats.org/officeDocument/2006/relationships/image" Target="../media/image52.wmf"/><Relationship Id="rId5" Type="http://schemas.openxmlformats.org/officeDocument/2006/relationships/image" Target="../media/image43.wmf"/><Relationship Id="rId4" Type="http://schemas.openxmlformats.org/officeDocument/2006/relationships/image" Target="../media/image42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image" Target="../media/image5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image" Target="../media/image10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22938" cy="349250"/>
          </a:xfrm>
          <a:prstGeom prst="rect">
            <a:avLst/>
          </a:prstGeom>
        </p:spPr>
        <p:txBody>
          <a:bodyPr vert="horz" lIns="92953" tIns="46477" rIns="92953" bIns="46477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258617" y="0"/>
            <a:ext cx="4022938" cy="349250"/>
          </a:xfrm>
          <a:prstGeom prst="rect">
            <a:avLst/>
          </a:prstGeom>
        </p:spPr>
        <p:txBody>
          <a:bodyPr vert="horz" lIns="92953" tIns="46477" rIns="92953" bIns="46477" rtlCol="0"/>
          <a:lstStyle>
            <a:lvl1pPr algn="r">
              <a:defRPr sz="1200"/>
            </a:lvl1pPr>
          </a:lstStyle>
          <a:p>
            <a:fld id="{AC167E78-EA36-40A1-A9A0-B443C6CB1F60}" type="datetimeFigureOut">
              <a:rPr lang="en-US" smtClean="0"/>
              <a:pPr/>
              <a:t>4/4/2018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634539"/>
            <a:ext cx="4022938" cy="349250"/>
          </a:xfrm>
          <a:prstGeom prst="rect">
            <a:avLst/>
          </a:prstGeom>
        </p:spPr>
        <p:txBody>
          <a:bodyPr vert="horz" lIns="92953" tIns="46477" rIns="92953" bIns="46477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258617" y="6634539"/>
            <a:ext cx="4022938" cy="349250"/>
          </a:xfrm>
          <a:prstGeom prst="rect">
            <a:avLst/>
          </a:prstGeom>
        </p:spPr>
        <p:txBody>
          <a:bodyPr vert="horz" lIns="92953" tIns="46477" rIns="92953" bIns="46477" rtlCol="0" anchor="b"/>
          <a:lstStyle>
            <a:lvl1pPr algn="r">
              <a:defRPr sz="1200"/>
            </a:lvl1pPr>
          </a:lstStyle>
          <a:p>
            <a:fld id="{1E401BE2-F7AC-4C50-A6E5-F6C806E13D7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96851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22938" cy="349250"/>
          </a:xfrm>
          <a:prstGeom prst="rect">
            <a:avLst/>
          </a:prstGeom>
        </p:spPr>
        <p:txBody>
          <a:bodyPr vert="horz" lIns="92953" tIns="46477" rIns="92953" bIns="46477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258617" y="0"/>
            <a:ext cx="4022938" cy="349250"/>
          </a:xfrm>
          <a:prstGeom prst="rect">
            <a:avLst/>
          </a:prstGeom>
        </p:spPr>
        <p:txBody>
          <a:bodyPr vert="horz" lIns="92953" tIns="46477" rIns="92953" bIns="46477" rtlCol="0"/>
          <a:lstStyle>
            <a:lvl1pPr algn="r">
              <a:defRPr sz="1200"/>
            </a:lvl1pPr>
          </a:lstStyle>
          <a:p>
            <a:fld id="{88D89EF4-2B2A-4F54-A6DD-1EB35DCF17B3}" type="datetimeFigureOut">
              <a:rPr lang="en-US" smtClean="0"/>
              <a:pPr/>
              <a:t>4/4/2018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95600" y="523875"/>
            <a:ext cx="3492500" cy="2619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953" tIns="46477" rIns="92953" bIns="46477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28370" y="3317877"/>
            <a:ext cx="7426960" cy="3143250"/>
          </a:xfrm>
          <a:prstGeom prst="rect">
            <a:avLst/>
          </a:prstGeom>
        </p:spPr>
        <p:txBody>
          <a:bodyPr vert="horz" lIns="92953" tIns="46477" rIns="92953" bIns="46477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634539"/>
            <a:ext cx="4022938" cy="349250"/>
          </a:xfrm>
          <a:prstGeom prst="rect">
            <a:avLst/>
          </a:prstGeom>
        </p:spPr>
        <p:txBody>
          <a:bodyPr vert="horz" lIns="92953" tIns="46477" rIns="92953" bIns="46477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258617" y="6634539"/>
            <a:ext cx="4022938" cy="349250"/>
          </a:xfrm>
          <a:prstGeom prst="rect">
            <a:avLst/>
          </a:prstGeom>
        </p:spPr>
        <p:txBody>
          <a:bodyPr vert="horz" lIns="92953" tIns="46477" rIns="92953" bIns="46477" rtlCol="0" anchor="b"/>
          <a:lstStyle>
            <a:lvl1pPr algn="r">
              <a:defRPr sz="1200"/>
            </a:lvl1pPr>
          </a:lstStyle>
          <a:p>
            <a:fld id="{AB959945-7217-484B-8E74-88DC87A74BB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07116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772248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0D7FFD-0F89-48D5-B7DE-B3079244AD13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946977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0D7FFD-0F89-48D5-B7DE-B3079244AD13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120484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0D7FFD-0F89-48D5-B7DE-B3079244AD13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199619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2271DEB-6AB4-45AC-AD41-221BCDD56D28}" type="slidenum">
              <a:rPr lang="en-US"/>
              <a:pPr/>
              <a:t>13</a:t>
            </a:fld>
            <a:endParaRPr lang="en-US"/>
          </a:p>
        </p:txBody>
      </p:sp>
      <p:sp>
        <p:nvSpPr>
          <p:cNvPr id="3983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8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 lIns="92964" tIns="46482" rIns="92964" bIns="46482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092708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0D7FFD-0F89-48D5-B7DE-B3079244AD13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088695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0D7FFD-0F89-48D5-B7DE-B3079244AD13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215559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0D7FFD-0F89-48D5-B7DE-B3079244AD13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823084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0D7FFD-0F89-48D5-B7DE-B3079244AD13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459833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0D7FFD-0F89-48D5-B7DE-B3079244AD13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156418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0D7FFD-0F89-48D5-B7DE-B3079244AD13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216043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682964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0D7FFD-0F89-48D5-B7DE-B3079244AD13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6816459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0D7FFD-0F89-48D5-B7DE-B3079244AD13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2393850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0D7FFD-0F89-48D5-B7DE-B3079244AD13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7675034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0D7FFD-0F89-48D5-B7DE-B3079244AD13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739190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0D7FFD-0F89-48D5-B7DE-B3079244AD13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8079581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0D7FFD-0F89-48D5-B7DE-B3079244AD13}" type="slidenum">
              <a:rPr lang="en-US" smtClean="0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0311440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0D7FFD-0F89-48D5-B7DE-B3079244AD13}" type="slidenum">
              <a:rPr lang="en-US" smtClean="0"/>
              <a:pPr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6192097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0D7FFD-0F89-48D5-B7DE-B3079244AD13}" type="slidenum">
              <a:rPr lang="en-US" smtClean="0"/>
              <a:pPr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0848155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0D7FFD-0F89-48D5-B7DE-B3079244AD13}" type="slidenum">
              <a:rPr lang="en-US" smtClean="0"/>
              <a:pPr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5232264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0D7FFD-0F89-48D5-B7DE-B3079244AD13}" type="slidenum">
              <a:rPr lang="en-US" smtClean="0"/>
              <a:pPr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969300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0D7FFD-0F89-48D5-B7DE-B3079244AD13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84483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0D7FFD-0F89-48D5-B7DE-B3079244AD13}" type="slidenum">
              <a:rPr lang="en-US" smtClean="0"/>
              <a:pPr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9058960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0D7FFD-0F89-48D5-B7DE-B3079244AD13}" type="slidenum">
              <a:rPr lang="en-US" smtClean="0"/>
              <a:pPr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873191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0D7FFD-0F89-48D5-B7DE-B3079244AD13}" type="slidenum">
              <a:rPr lang="en-US" smtClean="0"/>
              <a:pPr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1244179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0D7FFD-0F89-48D5-B7DE-B3079244AD13}" type="slidenum">
              <a:rPr lang="en-US" smtClean="0"/>
              <a:pPr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9524703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0D7FFD-0F89-48D5-B7DE-B3079244AD13}" type="slidenum">
              <a:rPr lang="en-US" smtClean="0"/>
              <a:pPr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5123416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0D7FFD-0F89-48D5-B7DE-B3079244AD13}" type="slidenum">
              <a:rPr lang="en-US" smtClean="0"/>
              <a:pPr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0778983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0D7FFD-0F89-48D5-B7DE-B3079244AD13}" type="slidenum">
              <a:rPr lang="en-US" smtClean="0"/>
              <a:pPr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6955871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0D7FFD-0F89-48D5-B7DE-B3079244AD13}" type="slidenum">
              <a:rPr lang="en-US" smtClean="0"/>
              <a:pPr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7028619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0D7FFD-0F89-48D5-B7DE-B3079244AD13}" type="slidenum">
              <a:rPr lang="en-US" smtClean="0"/>
              <a:pPr/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9798034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0D7FFD-0F89-48D5-B7DE-B3079244AD13}" type="slidenum">
              <a:rPr lang="en-US" smtClean="0"/>
              <a:pPr/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32503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0D7FFD-0F89-48D5-B7DE-B3079244AD13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0763390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0D7FFD-0F89-48D5-B7DE-B3079244AD13}" type="slidenum">
              <a:rPr lang="en-US" smtClean="0"/>
              <a:pPr/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5708161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0D7FFD-0F89-48D5-B7DE-B3079244AD13}" type="slidenum">
              <a:rPr lang="en-US" smtClean="0"/>
              <a:pPr/>
              <a:t>41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9653229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0D7FFD-0F89-48D5-B7DE-B3079244AD13}" type="slidenum">
              <a:rPr lang="en-US" smtClean="0"/>
              <a:pPr/>
              <a:t>42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4851522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0D7FFD-0F89-48D5-B7DE-B3079244AD13}" type="slidenum">
              <a:rPr lang="en-US" smtClean="0"/>
              <a:pPr/>
              <a:t>43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7317104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0D7FFD-0F89-48D5-B7DE-B3079244AD13}" type="slidenum">
              <a:rPr lang="en-US" smtClean="0"/>
              <a:pPr/>
              <a:t>44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1590406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0D7FFD-0F89-48D5-B7DE-B3079244AD13}" type="slidenum">
              <a:rPr lang="en-US" smtClean="0"/>
              <a:pPr/>
              <a:t>45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8038284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0D7FFD-0F89-48D5-B7DE-B3079244AD13}" type="slidenum">
              <a:rPr lang="en-US" smtClean="0"/>
              <a:pPr/>
              <a:t>46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6086539"/>
      </p:ext>
    </p:extLst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0D7FFD-0F89-48D5-B7DE-B3079244AD13}" type="slidenum">
              <a:rPr lang="en-US" smtClean="0"/>
              <a:pPr/>
              <a:t>47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7400909"/>
      </p:ext>
    </p:extLst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0D7FFD-0F89-48D5-B7DE-B3079244AD13}" type="slidenum">
              <a:rPr lang="en-US" smtClean="0"/>
              <a:pPr/>
              <a:t>48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3598244"/>
      </p:ext>
    </p:extLst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0D7FFD-0F89-48D5-B7DE-B3079244AD13}" type="slidenum">
              <a:rPr lang="en-US" smtClean="0"/>
              <a:pPr/>
              <a:t>49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694530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0D7FFD-0F89-48D5-B7DE-B3079244AD13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3764859"/>
      </p:ext>
    </p:extLst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0D7FFD-0F89-48D5-B7DE-B3079244AD13}" type="slidenum">
              <a:rPr lang="en-US" smtClean="0"/>
              <a:pPr/>
              <a:t>50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8263181"/>
      </p:ext>
    </p:extLst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0D7FFD-0F89-48D5-B7DE-B3079244AD13}" type="slidenum">
              <a:rPr lang="en-US" smtClean="0"/>
              <a:pPr/>
              <a:t>51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3704218"/>
      </p:ext>
    </p:extLst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0D7FFD-0F89-48D5-B7DE-B3079244AD13}" type="slidenum">
              <a:rPr lang="en-US" smtClean="0"/>
              <a:pPr/>
              <a:t>52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8682017"/>
      </p:ext>
    </p:extLst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0D7FFD-0F89-48D5-B7DE-B3079244AD13}" type="slidenum">
              <a:rPr lang="en-US" smtClean="0"/>
              <a:pPr/>
              <a:t>53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393759"/>
      </p:ext>
    </p:extLst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54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358237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0D7FFD-0F89-48D5-B7DE-B3079244AD13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946142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0D7FFD-0F89-48D5-B7DE-B3079244AD13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014036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0D7FFD-0F89-48D5-B7DE-B3079244AD13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645583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0D7FFD-0F89-48D5-B7DE-B3079244AD13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72098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3"/>
          <p:cNvSpPr>
            <a:spLocks noChangeArrowheads="1"/>
          </p:cNvSpPr>
          <p:nvPr/>
        </p:nvSpPr>
        <p:spPr bwMode="auto">
          <a:xfrm>
            <a:off x="457200" y="1123950"/>
            <a:ext cx="8229600" cy="914400"/>
          </a:xfrm>
          <a:custGeom>
            <a:avLst/>
            <a:gdLst/>
            <a:ahLst/>
            <a:cxnLst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25400" cap="flat" cmpd="sng">
            <a:solidFill>
              <a:schemeClr val="accent1"/>
            </a:solidFill>
            <a:prstDash val="solid"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" name="Line 8"/>
          <p:cNvSpPr>
            <a:spLocks noChangeShapeType="1"/>
          </p:cNvSpPr>
          <p:nvPr/>
        </p:nvSpPr>
        <p:spPr bwMode="auto">
          <a:xfrm>
            <a:off x="457200" y="3371850"/>
            <a:ext cx="8229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Line 10"/>
          <p:cNvSpPr>
            <a:spLocks noChangeShapeType="1"/>
          </p:cNvSpPr>
          <p:nvPr userDrawn="1"/>
        </p:nvSpPr>
        <p:spPr bwMode="auto">
          <a:xfrm>
            <a:off x="8686800" y="2457450"/>
            <a:ext cx="0" cy="914400"/>
          </a:xfrm>
          <a:prstGeom prst="line">
            <a:avLst/>
          </a:prstGeom>
          <a:noFill/>
          <a:ln w="2540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137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524000"/>
            <a:ext cx="7924800" cy="17526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altLang="en-US"/>
              <a:t>Click to edit Master title style</a:t>
            </a:r>
          </a:p>
        </p:txBody>
      </p:sp>
      <p:sp>
        <p:nvSpPr>
          <p:cNvPr id="10137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5800" y="3581400"/>
            <a:ext cx="78486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 altLang="en-US"/>
              <a:t>Click to edit Master subtitle style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28D6B44D-BFE6-4E14-A10D-12EB0F0A214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0BA5105D-8844-4358-8AFC-559874D7646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F400BD0-49BF-48FC-8114-37C1D4F5AB3D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44DDA66-0DFC-412A-A4B0-EFE91F0913E7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86550" y="152400"/>
            <a:ext cx="2152650" cy="6096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8600" y="152400"/>
            <a:ext cx="6305550" cy="60960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D1F9A79-97CD-456A-8962-B51E5744B9CD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CA4B2D8-CA02-4F38-8E98-94AACC4F9F3E}" type="datetime1">
              <a:rPr lang="en-US" altLang="en-US" smtClean="0"/>
              <a:t>4/4/2018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1D3D9-3FE8-4025-BF66-8DAB1ABB951F}" type="slidenum">
              <a:rPr lang="en-US" altLang="en-US" smtClean="0"/>
              <a:pPr/>
              <a:t>‹#›</a:t>
            </a:fld>
            <a:endParaRPr lang="en-US" altLang="en-US"/>
          </a:p>
        </p:txBody>
      </p:sp>
      <p:sp>
        <p:nvSpPr>
          <p:cNvPr id="7" name="Line 10"/>
          <p:cNvSpPr>
            <a:spLocks noChangeShapeType="1"/>
          </p:cNvSpPr>
          <p:nvPr userDrawn="1"/>
        </p:nvSpPr>
        <p:spPr bwMode="auto">
          <a:xfrm>
            <a:off x="8686800" y="2457450"/>
            <a:ext cx="0" cy="914400"/>
          </a:xfrm>
          <a:prstGeom prst="line">
            <a:avLst/>
          </a:prstGeom>
          <a:noFill/>
          <a:ln w="2540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40579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612AB87-B7F0-479C-898D-EB922AD34514}" type="datetime1">
              <a:rPr lang="en-US" smtClean="0"/>
              <a:t>4/4/2018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5689688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2E4FE-EAF3-4FF7-A9F6-6606F96B4C1A}" type="datetime1">
              <a:rPr lang="en-US" altLang="en-US" smtClean="0"/>
              <a:t>4/4/2018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1D3D9-3FE8-4025-BF66-8DAB1ABB951F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FF91D-BE3E-4D17-99CA-6E5E16AA61A2}" type="datetime1">
              <a:rPr lang="en-US" smtClean="0"/>
              <a:t>4/4/2018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2000"/>
            </a:lvl1pPr>
          </a:lstStyle>
          <a:p>
            <a:fld id="{323594FA-E141-4234-AE05-360401972BE7}" type="slidenum">
              <a:rPr lang="en-US" altLang="en-US" smtClean="0"/>
              <a:pPr/>
              <a:t>‹#›</a:t>
            </a:fld>
            <a:endParaRPr lang="en-US" alt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4BC4BE-3BD0-4E4D-9370-EE6E1384F415}" type="datetime1">
              <a:rPr lang="en-US" smtClean="0"/>
              <a:t>4/4/2018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00BD0-49BF-48FC-8114-37C1D4F5AB3D}" type="slidenum">
              <a:rPr lang="en-US" altLang="en-US" smtClean="0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15060-7454-48F5-AE20-05A8E14D01E9}" type="datetime1">
              <a:rPr lang="en-US" smtClean="0"/>
              <a:t>4/4/2018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00BD0-49BF-48FC-8114-37C1D4F5AB3D}" type="slidenum">
              <a:rPr lang="en-US" altLang="en-US" smtClean="0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126D2-9BB2-4ABE-8516-3804904983B4}" type="datetime1">
              <a:rPr lang="en-US" smtClean="0"/>
              <a:t>4/4/2018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00BD0-49BF-48FC-8114-37C1D4F5AB3D}" type="slidenum">
              <a:rPr lang="en-US" altLang="en-US" smtClean="0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5D1CE-CFB6-4D1B-A9B9-DDE1D228D676}" type="datetime1">
              <a:rPr lang="en-US" smtClean="0"/>
              <a:t>4/4/2018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00BD0-49BF-48FC-8114-37C1D4F5AB3D}" type="slidenum">
              <a:rPr lang="en-US" altLang="en-US" smtClean="0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23594FA-E141-4234-AE05-360401972BE7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24CDD-7065-46A7-8729-E2A4092F28BE}" type="datetime1">
              <a:rPr lang="en-US" smtClean="0"/>
              <a:t>4/4/2018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00BD0-49BF-48FC-8114-37C1D4F5AB3D}" type="slidenum">
              <a:rPr lang="en-US" altLang="en-US" smtClean="0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05A52-9BCB-457C-99FB-5DA0D87646B9}" type="datetime1">
              <a:rPr lang="en-US" smtClean="0"/>
              <a:t>4/4/2018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00BD0-49BF-48FC-8114-37C1D4F5AB3D}" type="slidenum">
              <a:rPr lang="en-US" altLang="en-US" smtClean="0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1C57C1-48BA-4AD2-8C53-67930E91C820}" type="datetime1">
              <a:rPr lang="en-US" smtClean="0"/>
              <a:t>4/4/2018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00BD0-49BF-48FC-8114-37C1D4F5AB3D}" type="slidenum">
              <a:rPr lang="en-US" altLang="en-US" smtClean="0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363D3-8872-4927-BA87-E0936B3DDFD9}" type="datetime1">
              <a:rPr lang="en-US" smtClean="0"/>
              <a:t>4/4/2018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00BD0-49BF-48FC-8114-37C1D4F5AB3D}" type="slidenum">
              <a:rPr lang="en-US" altLang="en-US" smtClean="0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A2761-6BDE-4264-92CB-4B595D67CAC0}" type="datetime1">
              <a:rPr lang="en-US" smtClean="0"/>
              <a:t>4/4/2018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00BD0-49BF-48FC-8114-37C1D4F5AB3D}" type="slidenum">
              <a:rPr lang="en-US" altLang="en-US" smtClean="0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7AC7BA1-BEA2-40AF-9056-44DC8C985687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8600" y="1371600"/>
            <a:ext cx="4229100" cy="4876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0100" y="1371600"/>
            <a:ext cx="4229100" cy="4876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4D2BBBE-2A44-4D16-8758-0239282DCC58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5FD5635-BCCD-45D2-B61E-320731E13B17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18A7077-2B78-4FB5-8F56-24239751AEF0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E86574E-FA2E-425B-A84C-39F9592E9ECB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148CFD0-6DDB-45F0-A989-9F5CE648BC1E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E97B092-8552-4BA4-B0E1-CE51B98A2A2D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026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152400"/>
            <a:ext cx="8610600" cy="75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US" altLang="en-US" dirty="0"/>
          </a:p>
        </p:txBody>
      </p:sp>
      <p:sp>
        <p:nvSpPr>
          <p:cNvPr id="5123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228600" y="908720"/>
            <a:ext cx="8610600" cy="53396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en-US" altLang="en-US" dirty="0"/>
          </a:p>
        </p:txBody>
      </p:sp>
      <p:sp>
        <p:nvSpPr>
          <p:cNvPr id="100357" name="Rectangle 102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Garamond" pitchFamily="18" charset="0"/>
              </a:defRPr>
            </a:lvl1pPr>
          </a:lstStyle>
          <a:p>
            <a:endParaRPr lang="en-US" altLang="en-US"/>
          </a:p>
        </p:txBody>
      </p:sp>
      <p:sp>
        <p:nvSpPr>
          <p:cNvPr id="100358" name="Rectangle 103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600">
                <a:latin typeface="Garamond" pitchFamily="18" charset="0"/>
              </a:defRPr>
            </a:lvl1pPr>
          </a:lstStyle>
          <a:p>
            <a:fld id="{6F400BD0-49BF-48FC-8114-37C1D4F5AB3D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00360" name="Line 1032"/>
          <p:cNvSpPr>
            <a:spLocks noChangeShapeType="1"/>
          </p:cNvSpPr>
          <p:nvPr/>
        </p:nvSpPr>
        <p:spPr bwMode="auto">
          <a:xfrm>
            <a:off x="228600" y="6248400"/>
            <a:ext cx="8610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0361" name="Line 1033"/>
          <p:cNvSpPr>
            <a:spLocks noChangeShapeType="1"/>
          </p:cNvSpPr>
          <p:nvPr/>
        </p:nvSpPr>
        <p:spPr bwMode="auto">
          <a:xfrm>
            <a:off x="228600" y="914400"/>
            <a:ext cx="8610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/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669925" indent="-325438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q"/>
        <a:defRPr sz="2200">
          <a:solidFill>
            <a:schemeClr val="tx1"/>
          </a:solidFill>
          <a:latin typeface="+mn-lt"/>
        </a:defRPr>
      </a:lvl2pPr>
      <a:lvl3pPr marL="1022350" indent="-350838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3pPr>
      <a:lvl4pPr marL="1339850" indent="-315913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q"/>
        <a:defRPr>
          <a:solidFill>
            <a:schemeClr val="tx1"/>
          </a:solidFill>
          <a:latin typeface="+mn-lt"/>
        </a:defRPr>
      </a:lvl4pPr>
      <a:lvl5pPr marL="1681163" indent="-339725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5pPr>
      <a:lvl6pPr marL="2138363" indent="-339725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6pPr>
      <a:lvl7pPr marL="2595563" indent="-339725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7pPr>
      <a:lvl8pPr marL="3052763" indent="-339725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8pPr>
      <a:lvl9pPr marL="3509963" indent="-339725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026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152400"/>
            <a:ext cx="86106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5123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228600" y="1371600"/>
            <a:ext cx="86106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0357" name="Rectangle 102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Garamond" pitchFamily="18" charset="0"/>
              </a:defRPr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00358" name="Rectangle 103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600">
                <a:latin typeface="Garamond" pitchFamily="18" charset="0"/>
              </a:defRPr>
            </a:lvl1pPr>
          </a:lstStyle>
          <a:p>
            <a:fld id="{6F400BD0-49BF-48FC-8114-37C1D4F5AB3D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00360" name="Line 1032"/>
          <p:cNvSpPr>
            <a:spLocks noChangeShapeType="1"/>
          </p:cNvSpPr>
          <p:nvPr/>
        </p:nvSpPr>
        <p:spPr bwMode="auto">
          <a:xfrm>
            <a:off x="228600" y="6248400"/>
            <a:ext cx="8610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0361" name="Line 1033"/>
          <p:cNvSpPr>
            <a:spLocks noChangeShapeType="1"/>
          </p:cNvSpPr>
          <p:nvPr/>
        </p:nvSpPr>
        <p:spPr bwMode="auto">
          <a:xfrm>
            <a:off x="228600" y="914400"/>
            <a:ext cx="8610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</p:sldLayoutIdLst>
  <p:transition/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669925" indent="-32543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q"/>
        <a:defRPr sz="2200">
          <a:solidFill>
            <a:schemeClr val="tx1"/>
          </a:solidFill>
          <a:latin typeface="+mn-lt"/>
        </a:defRPr>
      </a:lvl2pPr>
      <a:lvl3pPr marL="1022350" indent="-35083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3pPr>
      <a:lvl4pPr marL="1339850" indent="-31591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q"/>
        <a:defRPr>
          <a:solidFill>
            <a:schemeClr val="tx1"/>
          </a:solidFill>
          <a:latin typeface="+mn-lt"/>
        </a:defRPr>
      </a:lvl4pPr>
      <a:lvl5pPr marL="1681163" indent="-339725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5pPr>
      <a:lvl6pPr marL="21383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6pPr>
      <a:lvl7pPr marL="25955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7pPr>
      <a:lvl8pPr marL="30527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8pPr>
      <a:lvl9pPr marL="35099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07E3CE-5B1C-4596-AAA9-F5774CAD82B1}" type="datetime1">
              <a:rPr lang="en-US" smtClean="0"/>
              <a:t>4/4/2018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400BD0-49BF-48FC-8114-37C1D4F5AB3D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4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7" Type="http://schemas.openxmlformats.org/officeDocument/2006/relationships/image" Target="../media/image9.wmf"/><Relationship Id="rId2" Type="http://schemas.openxmlformats.org/officeDocument/2006/relationships/slideLayout" Target="../slideLayouts/slideLayout15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13.bin"/><Relationship Id="rId5" Type="http://schemas.openxmlformats.org/officeDocument/2006/relationships/image" Target="../media/image8.wmf"/><Relationship Id="rId4" Type="http://schemas.openxmlformats.org/officeDocument/2006/relationships/oleObject" Target="../embeddings/oleObject12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7" Type="http://schemas.openxmlformats.org/officeDocument/2006/relationships/image" Target="../media/image11.wmf"/><Relationship Id="rId2" Type="http://schemas.openxmlformats.org/officeDocument/2006/relationships/slideLayout" Target="../slideLayouts/slideLayout15.xml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15.bin"/><Relationship Id="rId5" Type="http://schemas.openxmlformats.org/officeDocument/2006/relationships/image" Target="../media/image10.wmf"/><Relationship Id="rId4" Type="http://schemas.openxmlformats.org/officeDocument/2006/relationships/oleObject" Target="../embeddings/oleObject14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7" Type="http://schemas.openxmlformats.org/officeDocument/2006/relationships/image" Target="../media/image13.wmf"/><Relationship Id="rId2" Type="http://schemas.openxmlformats.org/officeDocument/2006/relationships/slideLayout" Target="../slideLayouts/slideLayout15.xml"/><Relationship Id="rId1" Type="http://schemas.openxmlformats.org/officeDocument/2006/relationships/vmlDrawing" Target="../drawings/vmlDrawing10.vml"/><Relationship Id="rId6" Type="http://schemas.openxmlformats.org/officeDocument/2006/relationships/oleObject" Target="../embeddings/oleObject17.bin"/><Relationship Id="rId5" Type="http://schemas.openxmlformats.org/officeDocument/2006/relationships/image" Target="../media/image12.wmf"/><Relationship Id="rId4" Type="http://schemas.openxmlformats.org/officeDocument/2006/relationships/oleObject" Target="../embeddings/oleObject16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7" Type="http://schemas.openxmlformats.org/officeDocument/2006/relationships/image" Target="../media/image15.wmf"/><Relationship Id="rId2" Type="http://schemas.openxmlformats.org/officeDocument/2006/relationships/slideLayout" Target="../slideLayouts/slideLayout15.xml"/><Relationship Id="rId1" Type="http://schemas.openxmlformats.org/officeDocument/2006/relationships/vmlDrawing" Target="../drawings/vmlDrawing11.vml"/><Relationship Id="rId6" Type="http://schemas.openxmlformats.org/officeDocument/2006/relationships/oleObject" Target="../embeddings/oleObject19.bin"/><Relationship Id="rId5" Type="http://schemas.openxmlformats.org/officeDocument/2006/relationships/image" Target="../media/image14.wmf"/><Relationship Id="rId4" Type="http://schemas.openxmlformats.org/officeDocument/2006/relationships/oleObject" Target="../embeddings/oleObject18.bin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2.bin"/><Relationship Id="rId13" Type="http://schemas.openxmlformats.org/officeDocument/2006/relationships/image" Target="../media/image20.wmf"/><Relationship Id="rId3" Type="http://schemas.openxmlformats.org/officeDocument/2006/relationships/notesSlide" Target="../notesSlides/notesSlide14.xml"/><Relationship Id="rId7" Type="http://schemas.openxmlformats.org/officeDocument/2006/relationships/image" Target="../media/image17.wmf"/><Relationship Id="rId12" Type="http://schemas.openxmlformats.org/officeDocument/2006/relationships/oleObject" Target="../embeddings/oleObject24.bin"/><Relationship Id="rId17" Type="http://schemas.openxmlformats.org/officeDocument/2006/relationships/image" Target="../media/image22.wmf"/><Relationship Id="rId2" Type="http://schemas.openxmlformats.org/officeDocument/2006/relationships/slideLayout" Target="../slideLayouts/slideLayout15.xml"/><Relationship Id="rId16" Type="http://schemas.openxmlformats.org/officeDocument/2006/relationships/oleObject" Target="../embeddings/oleObject26.bin"/><Relationship Id="rId1" Type="http://schemas.openxmlformats.org/officeDocument/2006/relationships/vmlDrawing" Target="../drawings/vmlDrawing12.vml"/><Relationship Id="rId6" Type="http://schemas.openxmlformats.org/officeDocument/2006/relationships/oleObject" Target="../embeddings/oleObject21.bin"/><Relationship Id="rId11" Type="http://schemas.openxmlformats.org/officeDocument/2006/relationships/image" Target="../media/image19.wmf"/><Relationship Id="rId5" Type="http://schemas.openxmlformats.org/officeDocument/2006/relationships/image" Target="../media/image16.wmf"/><Relationship Id="rId15" Type="http://schemas.openxmlformats.org/officeDocument/2006/relationships/image" Target="../media/image21.wmf"/><Relationship Id="rId10" Type="http://schemas.openxmlformats.org/officeDocument/2006/relationships/oleObject" Target="../embeddings/oleObject23.bin"/><Relationship Id="rId4" Type="http://schemas.openxmlformats.org/officeDocument/2006/relationships/oleObject" Target="../embeddings/oleObject20.bin"/><Relationship Id="rId9" Type="http://schemas.openxmlformats.org/officeDocument/2006/relationships/image" Target="../media/image18.wmf"/><Relationship Id="rId14" Type="http://schemas.openxmlformats.org/officeDocument/2006/relationships/oleObject" Target="../embeddings/oleObject25.bin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9.bin"/><Relationship Id="rId13" Type="http://schemas.openxmlformats.org/officeDocument/2006/relationships/image" Target="../media/image27.wmf"/><Relationship Id="rId3" Type="http://schemas.openxmlformats.org/officeDocument/2006/relationships/notesSlide" Target="../notesSlides/notesSlide15.xml"/><Relationship Id="rId7" Type="http://schemas.openxmlformats.org/officeDocument/2006/relationships/image" Target="../media/image24.wmf"/><Relationship Id="rId12" Type="http://schemas.openxmlformats.org/officeDocument/2006/relationships/oleObject" Target="../embeddings/oleObject31.bin"/><Relationship Id="rId2" Type="http://schemas.openxmlformats.org/officeDocument/2006/relationships/slideLayout" Target="../slideLayouts/slideLayout15.xml"/><Relationship Id="rId1" Type="http://schemas.openxmlformats.org/officeDocument/2006/relationships/vmlDrawing" Target="../drawings/vmlDrawing13.vml"/><Relationship Id="rId6" Type="http://schemas.openxmlformats.org/officeDocument/2006/relationships/oleObject" Target="../embeddings/oleObject28.bin"/><Relationship Id="rId11" Type="http://schemas.openxmlformats.org/officeDocument/2006/relationships/image" Target="../media/image26.wmf"/><Relationship Id="rId5" Type="http://schemas.openxmlformats.org/officeDocument/2006/relationships/image" Target="../media/image23.wmf"/><Relationship Id="rId10" Type="http://schemas.openxmlformats.org/officeDocument/2006/relationships/oleObject" Target="../embeddings/oleObject30.bin"/><Relationship Id="rId4" Type="http://schemas.openxmlformats.org/officeDocument/2006/relationships/oleObject" Target="../embeddings/oleObject27.bin"/><Relationship Id="rId9" Type="http://schemas.openxmlformats.org/officeDocument/2006/relationships/image" Target="../media/image25.wmf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5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5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5.xm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4.bin"/><Relationship Id="rId3" Type="http://schemas.openxmlformats.org/officeDocument/2006/relationships/notesSlide" Target="../notesSlides/notesSlide19.xml"/><Relationship Id="rId7" Type="http://schemas.openxmlformats.org/officeDocument/2006/relationships/image" Target="../media/image26.wmf"/><Relationship Id="rId2" Type="http://schemas.openxmlformats.org/officeDocument/2006/relationships/slideLayout" Target="../slideLayouts/slideLayout15.xml"/><Relationship Id="rId1" Type="http://schemas.openxmlformats.org/officeDocument/2006/relationships/vmlDrawing" Target="../drawings/vmlDrawing14.vml"/><Relationship Id="rId6" Type="http://schemas.openxmlformats.org/officeDocument/2006/relationships/oleObject" Target="../embeddings/oleObject33.bin"/><Relationship Id="rId11" Type="http://schemas.openxmlformats.org/officeDocument/2006/relationships/oleObject" Target="../embeddings/oleObject37.bin"/><Relationship Id="rId5" Type="http://schemas.openxmlformats.org/officeDocument/2006/relationships/image" Target="../media/image25.wmf"/><Relationship Id="rId10" Type="http://schemas.openxmlformats.org/officeDocument/2006/relationships/oleObject" Target="../embeddings/oleObject36.bin"/><Relationship Id="rId4" Type="http://schemas.openxmlformats.org/officeDocument/2006/relationships/oleObject" Target="../embeddings/oleObject32.bin"/><Relationship Id="rId9" Type="http://schemas.openxmlformats.org/officeDocument/2006/relationships/oleObject" Target="../embeddings/oleObject35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5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5.xml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0.bin"/><Relationship Id="rId13" Type="http://schemas.openxmlformats.org/officeDocument/2006/relationships/image" Target="../media/image32.wmf"/><Relationship Id="rId3" Type="http://schemas.openxmlformats.org/officeDocument/2006/relationships/notesSlide" Target="../notesSlides/notesSlide21.xml"/><Relationship Id="rId7" Type="http://schemas.openxmlformats.org/officeDocument/2006/relationships/image" Target="../media/image29.wmf"/><Relationship Id="rId12" Type="http://schemas.openxmlformats.org/officeDocument/2006/relationships/oleObject" Target="../embeddings/oleObject42.bin"/><Relationship Id="rId2" Type="http://schemas.openxmlformats.org/officeDocument/2006/relationships/slideLayout" Target="../slideLayouts/slideLayout15.xml"/><Relationship Id="rId1" Type="http://schemas.openxmlformats.org/officeDocument/2006/relationships/vmlDrawing" Target="../drawings/vmlDrawing15.vml"/><Relationship Id="rId6" Type="http://schemas.openxmlformats.org/officeDocument/2006/relationships/oleObject" Target="../embeddings/oleObject39.bin"/><Relationship Id="rId11" Type="http://schemas.openxmlformats.org/officeDocument/2006/relationships/image" Target="../media/image31.wmf"/><Relationship Id="rId5" Type="http://schemas.openxmlformats.org/officeDocument/2006/relationships/image" Target="../media/image28.wmf"/><Relationship Id="rId10" Type="http://schemas.openxmlformats.org/officeDocument/2006/relationships/oleObject" Target="../embeddings/oleObject41.bin"/><Relationship Id="rId4" Type="http://schemas.openxmlformats.org/officeDocument/2006/relationships/oleObject" Target="../embeddings/oleObject38.bin"/><Relationship Id="rId9" Type="http://schemas.openxmlformats.org/officeDocument/2006/relationships/image" Target="../media/image30.wmf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5.bin"/><Relationship Id="rId3" Type="http://schemas.openxmlformats.org/officeDocument/2006/relationships/notesSlide" Target="../notesSlides/notesSlide22.xml"/><Relationship Id="rId7" Type="http://schemas.openxmlformats.org/officeDocument/2006/relationships/image" Target="../media/image34.wmf"/><Relationship Id="rId2" Type="http://schemas.openxmlformats.org/officeDocument/2006/relationships/slideLayout" Target="../slideLayouts/slideLayout15.xml"/><Relationship Id="rId1" Type="http://schemas.openxmlformats.org/officeDocument/2006/relationships/vmlDrawing" Target="../drawings/vmlDrawing16.vml"/><Relationship Id="rId6" Type="http://schemas.openxmlformats.org/officeDocument/2006/relationships/oleObject" Target="../embeddings/oleObject44.bin"/><Relationship Id="rId11" Type="http://schemas.openxmlformats.org/officeDocument/2006/relationships/image" Target="../media/image15.wmf"/><Relationship Id="rId5" Type="http://schemas.openxmlformats.org/officeDocument/2006/relationships/image" Target="../media/image33.wmf"/><Relationship Id="rId10" Type="http://schemas.openxmlformats.org/officeDocument/2006/relationships/oleObject" Target="../embeddings/oleObject46.bin"/><Relationship Id="rId4" Type="http://schemas.openxmlformats.org/officeDocument/2006/relationships/oleObject" Target="../embeddings/oleObject43.bin"/><Relationship Id="rId9" Type="http://schemas.openxmlformats.org/officeDocument/2006/relationships/image" Target="../media/image14.wmf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3.xml"/><Relationship Id="rId7" Type="http://schemas.openxmlformats.org/officeDocument/2006/relationships/image" Target="../media/image36.wmf"/><Relationship Id="rId2" Type="http://schemas.openxmlformats.org/officeDocument/2006/relationships/slideLayout" Target="../slideLayouts/slideLayout15.xml"/><Relationship Id="rId1" Type="http://schemas.openxmlformats.org/officeDocument/2006/relationships/vmlDrawing" Target="../drawings/vmlDrawing17.vml"/><Relationship Id="rId6" Type="http://schemas.openxmlformats.org/officeDocument/2006/relationships/oleObject" Target="../embeddings/oleObject48.bin"/><Relationship Id="rId5" Type="http://schemas.openxmlformats.org/officeDocument/2006/relationships/image" Target="../media/image35.wmf"/><Relationship Id="rId4" Type="http://schemas.openxmlformats.org/officeDocument/2006/relationships/oleObject" Target="../embeddings/oleObject47.bin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4.xml"/><Relationship Id="rId7" Type="http://schemas.openxmlformats.org/officeDocument/2006/relationships/image" Target="../media/image38.wmf"/><Relationship Id="rId2" Type="http://schemas.openxmlformats.org/officeDocument/2006/relationships/slideLayout" Target="../slideLayouts/slideLayout15.xml"/><Relationship Id="rId1" Type="http://schemas.openxmlformats.org/officeDocument/2006/relationships/vmlDrawing" Target="../drawings/vmlDrawing18.vml"/><Relationship Id="rId6" Type="http://schemas.openxmlformats.org/officeDocument/2006/relationships/oleObject" Target="../embeddings/oleObject50.bin"/><Relationship Id="rId5" Type="http://schemas.openxmlformats.org/officeDocument/2006/relationships/image" Target="../media/image37.wmf"/><Relationship Id="rId4" Type="http://schemas.openxmlformats.org/officeDocument/2006/relationships/oleObject" Target="../embeddings/oleObject49.bin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5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5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5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5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7" Type="http://schemas.openxmlformats.org/officeDocument/2006/relationships/image" Target="../media/image2.wmf"/><Relationship Id="rId2" Type="http://schemas.openxmlformats.org/officeDocument/2006/relationships/slideLayout" Target="../slideLayouts/slideLayout20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1.wmf"/><Relationship Id="rId4" Type="http://schemas.openxmlformats.org/officeDocument/2006/relationships/oleObject" Target="../embeddings/oleObject1.bin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15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15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2.xml"/><Relationship Id="rId2" Type="http://schemas.openxmlformats.org/officeDocument/2006/relationships/slideLayout" Target="../slideLayouts/slideLayout15.xml"/><Relationship Id="rId1" Type="http://schemas.openxmlformats.org/officeDocument/2006/relationships/vmlDrawing" Target="../drawings/vmlDrawing19.vml"/><Relationship Id="rId5" Type="http://schemas.openxmlformats.org/officeDocument/2006/relationships/image" Target="../media/image39.wmf"/><Relationship Id="rId4" Type="http://schemas.openxmlformats.org/officeDocument/2006/relationships/oleObject" Target="../embeddings/oleObject51.bin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3.xml"/><Relationship Id="rId2" Type="http://schemas.openxmlformats.org/officeDocument/2006/relationships/slideLayout" Target="../slideLayouts/slideLayout15.xml"/><Relationship Id="rId1" Type="http://schemas.openxmlformats.org/officeDocument/2006/relationships/vmlDrawing" Target="../drawings/vmlDrawing20.vml"/><Relationship Id="rId5" Type="http://schemas.openxmlformats.org/officeDocument/2006/relationships/image" Target="../media/image40.wmf"/><Relationship Id="rId4" Type="http://schemas.openxmlformats.org/officeDocument/2006/relationships/oleObject" Target="../embeddings/oleObject52.bin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4.xml"/><Relationship Id="rId2" Type="http://schemas.openxmlformats.org/officeDocument/2006/relationships/slideLayout" Target="../slideLayouts/slideLayout15.xml"/><Relationship Id="rId1" Type="http://schemas.openxmlformats.org/officeDocument/2006/relationships/vmlDrawing" Target="../drawings/vmlDrawing21.vml"/><Relationship Id="rId5" Type="http://schemas.openxmlformats.org/officeDocument/2006/relationships/image" Target="../media/image41.wmf"/><Relationship Id="rId4" Type="http://schemas.openxmlformats.org/officeDocument/2006/relationships/oleObject" Target="../embeddings/oleObject53.bin"/></Relationships>
</file>

<file path=ppt/slides/_rels/slide3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6.bin"/><Relationship Id="rId3" Type="http://schemas.openxmlformats.org/officeDocument/2006/relationships/notesSlide" Target="../notesSlides/notesSlide35.xml"/><Relationship Id="rId7" Type="http://schemas.openxmlformats.org/officeDocument/2006/relationships/image" Target="../media/image43.wmf"/><Relationship Id="rId2" Type="http://schemas.openxmlformats.org/officeDocument/2006/relationships/slideLayout" Target="../slideLayouts/slideLayout15.xml"/><Relationship Id="rId1" Type="http://schemas.openxmlformats.org/officeDocument/2006/relationships/vmlDrawing" Target="../drawings/vmlDrawing22.vml"/><Relationship Id="rId6" Type="http://schemas.openxmlformats.org/officeDocument/2006/relationships/oleObject" Target="../embeddings/oleObject55.bin"/><Relationship Id="rId5" Type="http://schemas.openxmlformats.org/officeDocument/2006/relationships/image" Target="../media/image42.wmf"/><Relationship Id="rId4" Type="http://schemas.openxmlformats.org/officeDocument/2006/relationships/oleObject" Target="../embeddings/oleObject54.bin"/><Relationship Id="rId9" Type="http://schemas.openxmlformats.org/officeDocument/2006/relationships/image" Target="../media/image44.wmf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15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7.xml"/><Relationship Id="rId2" Type="http://schemas.openxmlformats.org/officeDocument/2006/relationships/slideLayout" Target="../slideLayouts/slideLayout15.xml"/><Relationship Id="rId1" Type="http://schemas.openxmlformats.org/officeDocument/2006/relationships/vmlDrawing" Target="../drawings/vmlDrawing23.vml"/><Relationship Id="rId5" Type="http://schemas.openxmlformats.org/officeDocument/2006/relationships/image" Target="../media/image43.wmf"/><Relationship Id="rId4" Type="http://schemas.openxmlformats.org/officeDocument/2006/relationships/oleObject" Target="../embeddings/oleObject57.bin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8.xml"/><Relationship Id="rId2" Type="http://schemas.openxmlformats.org/officeDocument/2006/relationships/slideLayout" Target="../slideLayouts/slideLayout15.xml"/><Relationship Id="rId1" Type="http://schemas.openxmlformats.org/officeDocument/2006/relationships/vmlDrawing" Target="../drawings/vmlDrawing24.vml"/><Relationship Id="rId5" Type="http://schemas.openxmlformats.org/officeDocument/2006/relationships/image" Target="../media/image44.wmf"/><Relationship Id="rId4" Type="http://schemas.openxmlformats.org/officeDocument/2006/relationships/oleObject" Target="../embeddings/oleObject58.bin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9.xml"/><Relationship Id="rId2" Type="http://schemas.openxmlformats.org/officeDocument/2006/relationships/slideLayout" Target="../slideLayouts/slideLayout15.xml"/><Relationship Id="rId1" Type="http://schemas.openxmlformats.org/officeDocument/2006/relationships/vmlDrawing" Target="../drawings/vmlDrawing25.vml"/><Relationship Id="rId5" Type="http://schemas.openxmlformats.org/officeDocument/2006/relationships/image" Target="../media/image45.wmf"/><Relationship Id="rId4" Type="http://schemas.openxmlformats.org/officeDocument/2006/relationships/oleObject" Target="../embeddings/oleObject59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7" Type="http://schemas.openxmlformats.org/officeDocument/2006/relationships/image" Target="../media/image2.wmf"/><Relationship Id="rId2" Type="http://schemas.openxmlformats.org/officeDocument/2006/relationships/slideLayout" Target="../slideLayouts/slideLayout20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4.bin"/><Relationship Id="rId5" Type="http://schemas.openxmlformats.org/officeDocument/2006/relationships/image" Target="../media/image3.wmf"/><Relationship Id="rId4" Type="http://schemas.openxmlformats.org/officeDocument/2006/relationships/oleObject" Target="../embeddings/oleObject3.bin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15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15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2.xml"/><Relationship Id="rId7" Type="http://schemas.openxmlformats.org/officeDocument/2006/relationships/image" Target="../media/image43.wmf"/><Relationship Id="rId2" Type="http://schemas.openxmlformats.org/officeDocument/2006/relationships/slideLayout" Target="../slideLayouts/slideLayout15.xml"/><Relationship Id="rId1" Type="http://schemas.openxmlformats.org/officeDocument/2006/relationships/vmlDrawing" Target="../drawings/vmlDrawing26.vml"/><Relationship Id="rId6" Type="http://schemas.openxmlformats.org/officeDocument/2006/relationships/oleObject" Target="../embeddings/oleObject61.bin"/><Relationship Id="rId5" Type="http://schemas.openxmlformats.org/officeDocument/2006/relationships/image" Target="../media/image44.wmf"/><Relationship Id="rId4" Type="http://schemas.openxmlformats.org/officeDocument/2006/relationships/oleObject" Target="../embeddings/oleObject60.bin"/></Relationships>
</file>

<file path=ppt/slides/_rels/slide4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4.bin"/><Relationship Id="rId13" Type="http://schemas.openxmlformats.org/officeDocument/2006/relationships/image" Target="../media/image49.wmf"/><Relationship Id="rId18" Type="http://schemas.openxmlformats.org/officeDocument/2006/relationships/oleObject" Target="../embeddings/oleObject69.bin"/><Relationship Id="rId3" Type="http://schemas.openxmlformats.org/officeDocument/2006/relationships/notesSlide" Target="../notesSlides/notesSlide43.xml"/><Relationship Id="rId21" Type="http://schemas.openxmlformats.org/officeDocument/2006/relationships/image" Target="../media/image51.wmf"/><Relationship Id="rId7" Type="http://schemas.openxmlformats.org/officeDocument/2006/relationships/image" Target="../media/image44.wmf"/><Relationship Id="rId12" Type="http://schemas.openxmlformats.org/officeDocument/2006/relationships/oleObject" Target="../embeddings/oleObject66.bin"/><Relationship Id="rId17" Type="http://schemas.openxmlformats.org/officeDocument/2006/relationships/image" Target="../media/image43.wmf"/><Relationship Id="rId2" Type="http://schemas.openxmlformats.org/officeDocument/2006/relationships/slideLayout" Target="../slideLayouts/slideLayout15.xml"/><Relationship Id="rId16" Type="http://schemas.openxmlformats.org/officeDocument/2006/relationships/oleObject" Target="../embeddings/oleObject68.bin"/><Relationship Id="rId20" Type="http://schemas.openxmlformats.org/officeDocument/2006/relationships/oleObject" Target="../embeddings/oleObject70.bin"/><Relationship Id="rId1" Type="http://schemas.openxmlformats.org/officeDocument/2006/relationships/vmlDrawing" Target="../drawings/vmlDrawing27.vml"/><Relationship Id="rId6" Type="http://schemas.openxmlformats.org/officeDocument/2006/relationships/oleObject" Target="../embeddings/oleObject63.bin"/><Relationship Id="rId11" Type="http://schemas.openxmlformats.org/officeDocument/2006/relationships/image" Target="../media/image48.wmf"/><Relationship Id="rId5" Type="http://schemas.openxmlformats.org/officeDocument/2006/relationships/image" Target="../media/image46.wmf"/><Relationship Id="rId15" Type="http://schemas.openxmlformats.org/officeDocument/2006/relationships/image" Target="../media/image42.wmf"/><Relationship Id="rId10" Type="http://schemas.openxmlformats.org/officeDocument/2006/relationships/oleObject" Target="../embeddings/oleObject65.bin"/><Relationship Id="rId19" Type="http://schemas.openxmlformats.org/officeDocument/2006/relationships/image" Target="../media/image50.wmf"/><Relationship Id="rId4" Type="http://schemas.openxmlformats.org/officeDocument/2006/relationships/oleObject" Target="../embeddings/oleObject62.bin"/><Relationship Id="rId9" Type="http://schemas.openxmlformats.org/officeDocument/2006/relationships/image" Target="../media/image47.wmf"/><Relationship Id="rId14" Type="http://schemas.openxmlformats.org/officeDocument/2006/relationships/oleObject" Target="../embeddings/oleObject67.bin"/></Relationships>
</file>

<file path=ppt/slides/_rels/slide4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73.bin"/><Relationship Id="rId13" Type="http://schemas.openxmlformats.org/officeDocument/2006/relationships/image" Target="../media/image43.wmf"/><Relationship Id="rId3" Type="http://schemas.openxmlformats.org/officeDocument/2006/relationships/notesSlide" Target="../notesSlides/notesSlide44.xml"/><Relationship Id="rId7" Type="http://schemas.openxmlformats.org/officeDocument/2006/relationships/image" Target="../media/image44.wmf"/><Relationship Id="rId12" Type="http://schemas.openxmlformats.org/officeDocument/2006/relationships/oleObject" Target="../embeddings/oleObject75.bin"/><Relationship Id="rId2" Type="http://schemas.openxmlformats.org/officeDocument/2006/relationships/slideLayout" Target="../slideLayouts/slideLayout15.xml"/><Relationship Id="rId1" Type="http://schemas.openxmlformats.org/officeDocument/2006/relationships/vmlDrawing" Target="../drawings/vmlDrawing28.vml"/><Relationship Id="rId6" Type="http://schemas.openxmlformats.org/officeDocument/2006/relationships/oleObject" Target="../embeddings/oleObject72.bin"/><Relationship Id="rId11" Type="http://schemas.openxmlformats.org/officeDocument/2006/relationships/image" Target="../media/image42.wmf"/><Relationship Id="rId5" Type="http://schemas.openxmlformats.org/officeDocument/2006/relationships/image" Target="../media/image52.wmf"/><Relationship Id="rId10" Type="http://schemas.openxmlformats.org/officeDocument/2006/relationships/oleObject" Target="../embeddings/oleObject74.bin"/><Relationship Id="rId4" Type="http://schemas.openxmlformats.org/officeDocument/2006/relationships/oleObject" Target="../embeddings/oleObject71.bin"/><Relationship Id="rId9" Type="http://schemas.openxmlformats.org/officeDocument/2006/relationships/image" Target="../media/image49.wmf"/></Relationships>
</file>

<file path=ppt/slides/_rels/slide4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78.bin"/><Relationship Id="rId13" Type="http://schemas.openxmlformats.org/officeDocument/2006/relationships/image" Target="../media/image43.wmf"/><Relationship Id="rId3" Type="http://schemas.openxmlformats.org/officeDocument/2006/relationships/notesSlide" Target="../notesSlides/notesSlide45.xml"/><Relationship Id="rId7" Type="http://schemas.openxmlformats.org/officeDocument/2006/relationships/image" Target="../media/image44.wmf"/><Relationship Id="rId12" Type="http://schemas.openxmlformats.org/officeDocument/2006/relationships/oleObject" Target="../embeddings/oleObject80.bin"/><Relationship Id="rId2" Type="http://schemas.openxmlformats.org/officeDocument/2006/relationships/slideLayout" Target="../slideLayouts/slideLayout15.xml"/><Relationship Id="rId1" Type="http://schemas.openxmlformats.org/officeDocument/2006/relationships/vmlDrawing" Target="../drawings/vmlDrawing29.vml"/><Relationship Id="rId6" Type="http://schemas.openxmlformats.org/officeDocument/2006/relationships/oleObject" Target="../embeddings/oleObject77.bin"/><Relationship Id="rId11" Type="http://schemas.openxmlformats.org/officeDocument/2006/relationships/image" Target="../media/image42.wmf"/><Relationship Id="rId5" Type="http://schemas.openxmlformats.org/officeDocument/2006/relationships/image" Target="../media/image52.wmf"/><Relationship Id="rId10" Type="http://schemas.openxmlformats.org/officeDocument/2006/relationships/oleObject" Target="../embeddings/oleObject79.bin"/><Relationship Id="rId4" Type="http://schemas.openxmlformats.org/officeDocument/2006/relationships/oleObject" Target="../embeddings/oleObject76.bin"/><Relationship Id="rId9" Type="http://schemas.openxmlformats.org/officeDocument/2006/relationships/image" Target="../media/image49.wmf"/></Relationships>
</file>

<file path=ppt/slides/_rels/slide4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83.bin"/><Relationship Id="rId13" Type="http://schemas.openxmlformats.org/officeDocument/2006/relationships/image" Target="../media/image43.wmf"/><Relationship Id="rId3" Type="http://schemas.openxmlformats.org/officeDocument/2006/relationships/notesSlide" Target="../notesSlides/notesSlide46.xml"/><Relationship Id="rId7" Type="http://schemas.openxmlformats.org/officeDocument/2006/relationships/image" Target="../media/image44.wmf"/><Relationship Id="rId12" Type="http://schemas.openxmlformats.org/officeDocument/2006/relationships/oleObject" Target="../embeddings/oleObject85.bin"/><Relationship Id="rId2" Type="http://schemas.openxmlformats.org/officeDocument/2006/relationships/slideLayout" Target="../slideLayouts/slideLayout15.xml"/><Relationship Id="rId1" Type="http://schemas.openxmlformats.org/officeDocument/2006/relationships/vmlDrawing" Target="../drawings/vmlDrawing30.vml"/><Relationship Id="rId6" Type="http://schemas.openxmlformats.org/officeDocument/2006/relationships/oleObject" Target="../embeddings/oleObject82.bin"/><Relationship Id="rId11" Type="http://schemas.openxmlformats.org/officeDocument/2006/relationships/image" Target="../media/image42.wmf"/><Relationship Id="rId5" Type="http://schemas.openxmlformats.org/officeDocument/2006/relationships/image" Target="../media/image52.wmf"/><Relationship Id="rId10" Type="http://schemas.openxmlformats.org/officeDocument/2006/relationships/oleObject" Target="../embeddings/oleObject84.bin"/><Relationship Id="rId4" Type="http://schemas.openxmlformats.org/officeDocument/2006/relationships/oleObject" Target="../embeddings/oleObject81.bin"/><Relationship Id="rId9" Type="http://schemas.openxmlformats.org/officeDocument/2006/relationships/image" Target="../media/image49.wmf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15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15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1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7" Type="http://schemas.openxmlformats.org/officeDocument/2006/relationships/image" Target="../media/image2.wmf"/><Relationship Id="rId2" Type="http://schemas.openxmlformats.org/officeDocument/2006/relationships/slideLayout" Target="../slideLayouts/slideLayout20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6.bin"/><Relationship Id="rId5" Type="http://schemas.openxmlformats.org/officeDocument/2006/relationships/image" Target="../media/image4.wmf"/><Relationship Id="rId4" Type="http://schemas.openxmlformats.org/officeDocument/2006/relationships/oleObject" Target="../embeddings/oleObject5.bin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15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15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15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19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7" Type="http://schemas.openxmlformats.org/officeDocument/2006/relationships/image" Target="../media/image2.wmf"/><Relationship Id="rId2" Type="http://schemas.openxmlformats.org/officeDocument/2006/relationships/slideLayout" Target="../slideLayouts/slideLayout20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8.bin"/><Relationship Id="rId5" Type="http://schemas.openxmlformats.org/officeDocument/2006/relationships/image" Target="../media/image5.wmf"/><Relationship Id="rId4" Type="http://schemas.openxmlformats.org/officeDocument/2006/relationships/oleObject" Target="../embeddings/oleObject7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15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6.wmf"/><Relationship Id="rId4" Type="http://schemas.openxmlformats.org/officeDocument/2006/relationships/oleObject" Target="../embeddings/oleObject9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15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7.wmf"/><Relationship Id="rId4" Type="http://schemas.openxmlformats.org/officeDocument/2006/relationships/oleObject" Target="../embeddings/oleObject10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15.xml"/><Relationship Id="rId1" Type="http://schemas.openxmlformats.org/officeDocument/2006/relationships/vmlDrawing" Target="../drawings/vmlDrawing7.vml"/><Relationship Id="rId5" Type="http://schemas.openxmlformats.org/officeDocument/2006/relationships/image" Target="../media/image7.wmf"/><Relationship Id="rId4" Type="http://schemas.openxmlformats.org/officeDocument/2006/relationships/oleObject" Target="../embeddings/oleObject11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053" y="609600"/>
            <a:ext cx="9091863" cy="2819400"/>
          </a:xfrm>
          <a:solidFill>
            <a:schemeClr val="bg1">
              <a:lumMod val="95000"/>
            </a:schemeClr>
          </a:solidFill>
        </p:spPr>
        <p:txBody>
          <a:bodyPr anchor="ctr" anchorCtr="0">
            <a:noAutofit/>
          </a:bodyPr>
          <a:lstStyle/>
          <a:p>
            <a:pPr fontAlgn="base"/>
            <a:r>
              <a:rPr lang="en-US" b="1" dirty="0"/>
              <a:t>CSC D70: </a:t>
            </a:r>
            <a:br>
              <a:rPr lang="en-US" b="1" dirty="0"/>
            </a:br>
            <a:r>
              <a:rPr lang="en-US" b="1" dirty="0"/>
              <a:t>Compiler Optimization</a:t>
            </a:r>
            <a:br>
              <a:rPr lang="en-US" b="1" dirty="0"/>
            </a:br>
            <a:r>
              <a:rPr lang="en-US" b="1" dirty="0"/>
              <a:t>Parallelization</a:t>
            </a:r>
          </a:p>
        </p:txBody>
      </p:sp>
      <p:sp>
        <p:nvSpPr>
          <p:cNvPr id="8" name="Subtitle 2"/>
          <p:cNvSpPr txBox="1">
            <a:spLocks/>
          </p:cNvSpPr>
          <p:nvPr/>
        </p:nvSpPr>
        <p:spPr>
          <a:xfrm>
            <a:off x="5905500" y="5414556"/>
            <a:ext cx="571500" cy="42705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sz="2200" dirty="0"/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A38BC0D9-9426-462E-A586-ED53F18E484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9600" y="3875481"/>
            <a:ext cx="8153400" cy="1752600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0000FF"/>
                </a:solidFill>
              </a:rPr>
              <a:t>Prof. Gennady </a:t>
            </a:r>
            <a:r>
              <a:rPr lang="en-US" dirty="0" err="1">
                <a:solidFill>
                  <a:srgbClr val="0000FF"/>
                </a:solidFill>
              </a:rPr>
              <a:t>Pekhimenko</a:t>
            </a:r>
            <a:endParaRPr lang="en-US" dirty="0">
              <a:solidFill>
                <a:srgbClr val="0000FF"/>
              </a:solidFill>
            </a:endParaRPr>
          </a:p>
          <a:p>
            <a:r>
              <a:rPr lang="en-US" dirty="0">
                <a:solidFill>
                  <a:schemeClr val="tx1"/>
                </a:solidFill>
              </a:rPr>
              <a:t>University of Toronto</a:t>
            </a:r>
          </a:p>
          <a:p>
            <a:r>
              <a:rPr lang="en-US" dirty="0">
                <a:solidFill>
                  <a:schemeClr val="tx1"/>
                </a:solidFill>
              </a:rPr>
              <a:t>Winter 2018</a:t>
            </a:r>
            <a:endParaRPr lang="en-CA" dirty="0">
              <a:solidFill>
                <a:schemeClr val="tx1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22584" y="6211669"/>
            <a:ext cx="86868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i="1" dirty="0">
                <a:solidFill>
                  <a:schemeClr val="tx2"/>
                </a:solidFill>
              </a:rPr>
              <a:t>The content of this lecture is adapted from the lectures of </a:t>
            </a:r>
          </a:p>
          <a:p>
            <a:pPr algn="ctr"/>
            <a:r>
              <a:rPr lang="en-US" b="1" i="1" dirty="0">
                <a:solidFill>
                  <a:schemeClr val="tx2"/>
                </a:solidFill>
              </a:rPr>
              <a:t>Todd Mowry and Tarek Abdelrahman</a:t>
            </a:r>
          </a:p>
        </p:txBody>
      </p:sp>
    </p:spTree>
    <p:extLst>
      <p:ext uri="{BB962C8B-B14F-4D97-AF65-F5344CB8AC3E}">
        <p14:creationId xmlns:p14="http://schemas.microsoft.com/office/powerpoint/2010/main" val="3305370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972"/>
    </mc:Choice>
    <mc:Fallback xmlns="">
      <p:transition spd="slow" advTm="2972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-</a:t>
            </a:r>
            <a:fld id="{4556B1E0-06CD-46FA-99EA-61BDEAC2426E}" type="slidenum">
              <a:rPr lang="en-US"/>
              <a:pPr/>
              <a:t>10</a:t>
            </a:fld>
            <a:r>
              <a:rPr lang="en-US"/>
              <a:t>-</a:t>
            </a:r>
          </a:p>
        </p:txBody>
      </p:sp>
      <p:sp>
        <p:nvSpPr>
          <p:cNvPr id="394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 1</a:t>
            </a:r>
          </a:p>
        </p:txBody>
      </p:sp>
      <p:sp>
        <p:nvSpPr>
          <p:cNvPr id="394243" name="Text Box 3"/>
          <p:cNvSpPr txBox="1">
            <a:spLocks noChangeArrowheads="1"/>
          </p:cNvSpPr>
          <p:nvPr/>
        </p:nvSpPr>
        <p:spPr bwMode="auto">
          <a:xfrm>
            <a:off x="990600" y="1600200"/>
            <a:ext cx="2667000" cy="1190625"/>
          </a:xfrm>
          <a:prstGeom prst="rect">
            <a:avLst/>
          </a:prstGeom>
          <a:noFill/>
          <a:ln w="19050">
            <a:noFill/>
            <a:miter lim="800000"/>
            <a:headEnd type="none" w="sm" len="sm"/>
            <a:tailEnd/>
          </a:ln>
          <a:effectLst/>
        </p:spPr>
        <p:txBody>
          <a:bodyPr>
            <a:spAutoFit/>
          </a:bodyPr>
          <a:lstStyle/>
          <a:p>
            <a:r>
              <a:rPr lang="en-US">
                <a:latin typeface="Times New Roman" pitchFamily="18" charset="0"/>
              </a:rPr>
              <a:t>       </a:t>
            </a:r>
            <a:r>
              <a:rPr lang="en-US"/>
              <a:t>do i = 2, 4</a:t>
            </a:r>
          </a:p>
          <a:p>
            <a:r>
              <a:rPr lang="en-US">
                <a:solidFill>
                  <a:srgbClr val="FF0033"/>
                </a:solidFill>
              </a:rPr>
              <a:t>S</a:t>
            </a:r>
            <a:r>
              <a:rPr lang="en-US" baseline="-25000">
                <a:solidFill>
                  <a:srgbClr val="FF0033"/>
                </a:solidFill>
              </a:rPr>
              <a:t>1</a:t>
            </a:r>
            <a:r>
              <a:rPr lang="en-US">
                <a:solidFill>
                  <a:srgbClr val="FF0033"/>
                </a:solidFill>
              </a:rPr>
              <a:t>:</a:t>
            </a:r>
            <a:r>
              <a:rPr lang="en-US"/>
              <a:t>    </a:t>
            </a:r>
            <a:r>
              <a:rPr lang="en-US">
                <a:solidFill>
                  <a:srgbClr val="FF0033"/>
                </a:solidFill>
              </a:rPr>
              <a:t>a(i)</a:t>
            </a:r>
            <a:r>
              <a:rPr lang="en-US"/>
              <a:t> = b(i) + c(i)</a:t>
            </a:r>
          </a:p>
          <a:p>
            <a:r>
              <a:rPr lang="en-US">
                <a:solidFill>
                  <a:srgbClr val="FF0033"/>
                </a:solidFill>
              </a:rPr>
              <a:t>S</a:t>
            </a:r>
            <a:r>
              <a:rPr lang="en-US" baseline="-25000">
                <a:solidFill>
                  <a:srgbClr val="FF0033"/>
                </a:solidFill>
              </a:rPr>
              <a:t>2</a:t>
            </a:r>
            <a:r>
              <a:rPr lang="en-US">
                <a:solidFill>
                  <a:srgbClr val="FF0033"/>
                </a:solidFill>
              </a:rPr>
              <a:t>:    </a:t>
            </a:r>
            <a:r>
              <a:rPr lang="en-US"/>
              <a:t>d(i) = </a:t>
            </a:r>
            <a:r>
              <a:rPr lang="en-US">
                <a:solidFill>
                  <a:srgbClr val="FF0033"/>
                </a:solidFill>
              </a:rPr>
              <a:t>a(i)</a:t>
            </a:r>
            <a:endParaRPr lang="en-US"/>
          </a:p>
          <a:p>
            <a:r>
              <a:rPr lang="en-US"/>
              <a:t>      end do</a:t>
            </a:r>
          </a:p>
        </p:txBody>
      </p:sp>
      <p:grpSp>
        <p:nvGrpSpPr>
          <p:cNvPr id="394244" name="Group 4"/>
          <p:cNvGrpSpPr>
            <a:grpSpLocks/>
          </p:cNvGrpSpPr>
          <p:nvPr/>
        </p:nvGrpSpPr>
        <p:grpSpPr bwMode="auto">
          <a:xfrm>
            <a:off x="3886200" y="1228725"/>
            <a:ext cx="4497388" cy="1438275"/>
            <a:chOff x="2448" y="774"/>
            <a:chExt cx="2833" cy="906"/>
          </a:xfrm>
        </p:grpSpPr>
        <p:grpSp>
          <p:nvGrpSpPr>
            <p:cNvPr id="394245" name="Group 5"/>
            <p:cNvGrpSpPr>
              <a:grpSpLocks/>
            </p:cNvGrpSpPr>
            <p:nvPr/>
          </p:nvGrpSpPr>
          <p:grpSpPr bwMode="auto">
            <a:xfrm>
              <a:off x="2448" y="1014"/>
              <a:ext cx="2833" cy="330"/>
              <a:chOff x="768" y="2070"/>
              <a:chExt cx="2833" cy="330"/>
            </a:xfrm>
          </p:grpSpPr>
          <p:sp>
            <p:nvSpPr>
              <p:cNvPr id="394246" name="Line 6"/>
              <p:cNvSpPr>
                <a:spLocks noChangeShapeType="1"/>
              </p:cNvSpPr>
              <p:nvPr/>
            </p:nvSpPr>
            <p:spPr bwMode="auto">
              <a:xfrm>
                <a:off x="1008" y="2352"/>
                <a:ext cx="384" cy="0"/>
              </a:xfrm>
              <a:prstGeom prst="line">
                <a:avLst/>
              </a:prstGeom>
              <a:noFill/>
              <a:ln w="19050">
                <a:solidFill>
                  <a:srgbClr val="FF0033"/>
                </a:solidFill>
                <a:prstDash val="dash"/>
                <a:round/>
                <a:headEnd type="none" w="sm" len="sm"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94247" name="Oval 7"/>
              <p:cNvSpPr>
                <a:spLocks noChangeArrowheads="1"/>
              </p:cNvSpPr>
              <p:nvPr/>
            </p:nvSpPr>
            <p:spPr bwMode="auto">
              <a:xfrm>
                <a:off x="912" y="2304"/>
                <a:ext cx="96" cy="96"/>
              </a:xfrm>
              <a:prstGeom prst="ellipse">
                <a:avLst/>
              </a:prstGeom>
              <a:solidFill>
                <a:schemeClr val="tx1"/>
              </a:solidFill>
              <a:ln w="19050">
                <a:solidFill>
                  <a:schemeClr val="tx1"/>
                </a:solidFill>
                <a:round/>
                <a:headEnd type="none" w="sm" len="sm"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94248" name="Oval 8"/>
              <p:cNvSpPr>
                <a:spLocks noChangeArrowheads="1"/>
              </p:cNvSpPr>
              <p:nvPr/>
            </p:nvSpPr>
            <p:spPr bwMode="auto">
              <a:xfrm>
                <a:off x="1392" y="2304"/>
                <a:ext cx="96" cy="96"/>
              </a:xfrm>
              <a:prstGeom prst="ellipse">
                <a:avLst/>
              </a:prstGeom>
              <a:solidFill>
                <a:schemeClr val="tx1"/>
              </a:solidFill>
              <a:ln w="19050">
                <a:solidFill>
                  <a:schemeClr val="tx1"/>
                </a:solidFill>
                <a:round/>
                <a:headEnd type="none" w="sm" len="sm"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94249" name="Oval 9"/>
              <p:cNvSpPr>
                <a:spLocks noChangeArrowheads="1"/>
              </p:cNvSpPr>
              <p:nvPr/>
            </p:nvSpPr>
            <p:spPr bwMode="auto">
              <a:xfrm>
                <a:off x="1872" y="2304"/>
                <a:ext cx="96" cy="96"/>
              </a:xfrm>
              <a:prstGeom prst="ellipse">
                <a:avLst/>
              </a:prstGeom>
              <a:solidFill>
                <a:schemeClr val="tx1"/>
              </a:solidFill>
              <a:ln w="19050">
                <a:solidFill>
                  <a:schemeClr val="tx1"/>
                </a:solidFill>
                <a:round/>
                <a:headEnd type="none" w="sm" len="sm"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94250" name="Oval 10"/>
              <p:cNvSpPr>
                <a:spLocks noChangeArrowheads="1"/>
              </p:cNvSpPr>
              <p:nvPr/>
            </p:nvSpPr>
            <p:spPr bwMode="auto">
              <a:xfrm>
                <a:off x="2352" y="2304"/>
                <a:ext cx="96" cy="96"/>
              </a:xfrm>
              <a:prstGeom prst="ellipse">
                <a:avLst/>
              </a:prstGeom>
              <a:solidFill>
                <a:schemeClr val="tx1"/>
              </a:solidFill>
              <a:ln w="19050">
                <a:solidFill>
                  <a:schemeClr val="tx1"/>
                </a:solidFill>
                <a:round/>
                <a:headEnd type="none" w="sm" len="sm"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94251" name="Oval 11"/>
              <p:cNvSpPr>
                <a:spLocks noChangeArrowheads="1"/>
              </p:cNvSpPr>
              <p:nvPr/>
            </p:nvSpPr>
            <p:spPr bwMode="auto">
              <a:xfrm>
                <a:off x="2832" y="2304"/>
                <a:ext cx="96" cy="96"/>
              </a:xfrm>
              <a:prstGeom prst="ellipse">
                <a:avLst/>
              </a:prstGeom>
              <a:solidFill>
                <a:schemeClr val="tx1"/>
              </a:solidFill>
              <a:ln w="19050">
                <a:solidFill>
                  <a:schemeClr val="tx1"/>
                </a:solidFill>
                <a:round/>
                <a:headEnd type="none" w="sm" len="sm"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94252" name="Oval 12"/>
              <p:cNvSpPr>
                <a:spLocks noChangeArrowheads="1"/>
              </p:cNvSpPr>
              <p:nvPr/>
            </p:nvSpPr>
            <p:spPr bwMode="auto">
              <a:xfrm>
                <a:off x="3312" y="2304"/>
                <a:ext cx="96" cy="96"/>
              </a:xfrm>
              <a:prstGeom prst="ellipse">
                <a:avLst/>
              </a:prstGeom>
              <a:solidFill>
                <a:schemeClr val="tx1"/>
              </a:solidFill>
              <a:ln w="19050">
                <a:solidFill>
                  <a:schemeClr val="tx1"/>
                </a:solidFill>
                <a:round/>
                <a:headEnd type="none" w="sm" len="sm"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94253" name="Rectangle 13"/>
              <p:cNvSpPr>
                <a:spLocks noChangeArrowheads="1"/>
              </p:cNvSpPr>
              <p:nvPr/>
            </p:nvSpPr>
            <p:spPr bwMode="auto">
              <a:xfrm>
                <a:off x="768" y="2070"/>
                <a:ext cx="419" cy="212"/>
              </a:xfrm>
              <a:prstGeom prst="rect">
                <a:avLst/>
              </a:prstGeom>
              <a:noFill/>
              <a:ln w="19050">
                <a:noFill/>
                <a:miter lim="800000"/>
                <a:headEnd type="none" w="sm" len="sm"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1600">
                    <a:solidFill>
                      <a:srgbClr val="FF0033"/>
                    </a:solidFill>
                  </a:rPr>
                  <a:t>S</a:t>
                </a:r>
                <a:r>
                  <a:rPr lang="en-US" sz="1600" baseline="-25000">
                    <a:solidFill>
                      <a:srgbClr val="FF0033"/>
                    </a:solidFill>
                  </a:rPr>
                  <a:t>1</a:t>
                </a:r>
                <a:r>
                  <a:rPr lang="en-US" sz="1600">
                    <a:solidFill>
                      <a:srgbClr val="FF0033"/>
                    </a:solidFill>
                  </a:rPr>
                  <a:t>[2]</a:t>
                </a:r>
              </a:p>
            </p:txBody>
          </p:sp>
          <p:sp>
            <p:nvSpPr>
              <p:cNvPr id="394254" name="Rectangle 14"/>
              <p:cNvSpPr>
                <a:spLocks noChangeArrowheads="1"/>
              </p:cNvSpPr>
              <p:nvPr/>
            </p:nvSpPr>
            <p:spPr bwMode="auto">
              <a:xfrm>
                <a:off x="1248" y="2070"/>
                <a:ext cx="433" cy="212"/>
              </a:xfrm>
              <a:prstGeom prst="rect">
                <a:avLst/>
              </a:prstGeom>
              <a:noFill/>
              <a:ln w="19050">
                <a:noFill/>
                <a:miter lim="800000"/>
                <a:headEnd type="none" w="sm" len="sm"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1600">
                    <a:solidFill>
                      <a:srgbClr val="FF0033"/>
                    </a:solidFill>
                  </a:rPr>
                  <a:t>S</a:t>
                </a:r>
                <a:r>
                  <a:rPr lang="en-US" sz="1600" baseline="-25000">
                    <a:solidFill>
                      <a:srgbClr val="FF0033"/>
                    </a:solidFill>
                  </a:rPr>
                  <a:t>2</a:t>
                </a:r>
                <a:r>
                  <a:rPr lang="en-US" sz="1600">
                    <a:solidFill>
                      <a:srgbClr val="FF0033"/>
                    </a:solidFill>
                  </a:rPr>
                  <a:t>[2]</a:t>
                </a:r>
              </a:p>
            </p:txBody>
          </p:sp>
          <p:sp>
            <p:nvSpPr>
              <p:cNvPr id="394255" name="Rectangle 15"/>
              <p:cNvSpPr>
                <a:spLocks noChangeArrowheads="1"/>
              </p:cNvSpPr>
              <p:nvPr/>
            </p:nvSpPr>
            <p:spPr bwMode="auto">
              <a:xfrm>
                <a:off x="1728" y="2070"/>
                <a:ext cx="419" cy="212"/>
              </a:xfrm>
              <a:prstGeom prst="rect">
                <a:avLst/>
              </a:prstGeom>
              <a:noFill/>
              <a:ln w="19050">
                <a:noFill/>
                <a:miter lim="800000"/>
                <a:headEnd type="none" w="sm" len="sm"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1600">
                    <a:solidFill>
                      <a:srgbClr val="FF0033"/>
                    </a:solidFill>
                  </a:rPr>
                  <a:t>S</a:t>
                </a:r>
                <a:r>
                  <a:rPr lang="en-US" sz="1600" baseline="-25000">
                    <a:solidFill>
                      <a:srgbClr val="FF0033"/>
                    </a:solidFill>
                  </a:rPr>
                  <a:t>1</a:t>
                </a:r>
                <a:r>
                  <a:rPr lang="en-US" sz="1600">
                    <a:solidFill>
                      <a:srgbClr val="FF0033"/>
                    </a:solidFill>
                  </a:rPr>
                  <a:t>[3]</a:t>
                </a:r>
              </a:p>
            </p:txBody>
          </p:sp>
          <p:sp>
            <p:nvSpPr>
              <p:cNvPr id="394256" name="Rectangle 16"/>
              <p:cNvSpPr>
                <a:spLocks noChangeArrowheads="1"/>
              </p:cNvSpPr>
              <p:nvPr/>
            </p:nvSpPr>
            <p:spPr bwMode="auto">
              <a:xfrm>
                <a:off x="2208" y="2070"/>
                <a:ext cx="433" cy="212"/>
              </a:xfrm>
              <a:prstGeom prst="rect">
                <a:avLst/>
              </a:prstGeom>
              <a:noFill/>
              <a:ln w="19050">
                <a:noFill/>
                <a:miter lim="800000"/>
                <a:headEnd type="none" w="sm" len="sm"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1600">
                    <a:solidFill>
                      <a:srgbClr val="FF0033"/>
                    </a:solidFill>
                  </a:rPr>
                  <a:t>S</a:t>
                </a:r>
                <a:r>
                  <a:rPr lang="en-US" sz="1600" baseline="-25000">
                    <a:solidFill>
                      <a:srgbClr val="FF0033"/>
                    </a:solidFill>
                  </a:rPr>
                  <a:t>2</a:t>
                </a:r>
                <a:r>
                  <a:rPr lang="en-US" sz="1600">
                    <a:solidFill>
                      <a:srgbClr val="FF0033"/>
                    </a:solidFill>
                  </a:rPr>
                  <a:t>[3]</a:t>
                </a:r>
              </a:p>
            </p:txBody>
          </p:sp>
          <p:sp>
            <p:nvSpPr>
              <p:cNvPr id="394257" name="Rectangle 17"/>
              <p:cNvSpPr>
                <a:spLocks noChangeArrowheads="1"/>
              </p:cNvSpPr>
              <p:nvPr/>
            </p:nvSpPr>
            <p:spPr bwMode="auto">
              <a:xfrm>
                <a:off x="2688" y="2070"/>
                <a:ext cx="419" cy="212"/>
              </a:xfrm>
              <a:prstGeom prst="rect">
                <a:avLst/>
              </a:prstGeom>
              <a:noFill/>
              <a:ln w="19050">
                <a:noFill/>
                <a:miter lim="800000"/>
                <a:headEnd type="none" w="sm" len="sm"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1600">
                    <a:solidFill>
                      <a:srgbClr val="FF0033"/>
                    </a:solidFill>
                  </a:rPr>
                  <a:t>S</a:t>
                </a:r>
                <a:r>
                  <a:rPr lang="en-US" sz="1600" baseline="-25000">
                    <a:solidFill>
                      <a:srgbClr val="FF0033"/>
                    </a:solidFill>
                  </a:rPr>
                  <a:t>1</a:t>
                </a:r>
                <a:r>
                  <a:rPr lang="en-US" sz="1600">
                    <a:solidFill>
                      <a:srgbClr val="FF0033"/>
                    </a:solidFill>
                  </a:rPr>
                  <a:t>[4]</a:t>
                </a:r>
              </a:p>
            </p:txBody>
          </p:sp>
          <p:sp>
            <p:nvSpPr>
              <p:cNvPr id="394258" name="Rectangle 18"/>
              <p:cNvSpPr>
                <a:spLocks noChangeArrowheads="1"/>
              </p:cNvSpPr>
              <p:nvPr/>
            </p:nvSpPr>
            <p:spPr bwMode="auto">
              <a:xfrm>
                <a:off x="3168" y="2070"/>
                <a:ext cx="433" cy="212"/>
              </a:xfrm>
              <a:prstGeom prst="rect">
                <a:avLst/>
              </a:prstGeom>
              <a:noFill/>
              <a:ln w="19050">
                <a:noFill/>
                <a:miter lim="800000"/>
                <a:headEnd type="none" w="sm" len="sm"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1600">
                    <a:solidFill>
                      <a:srgbClr val="FF0033"/>
                    </a:solidFill>
                  </a:rPr>
                  <a:t>S</a:t>
                </a:r>
                <a:r>
                  <a:rPr lang="en-US" sz="1600" baseline="-25000">
                    <a:solidFill>
                      <a:srgbClr val="FF0033"/>
                    </a:solidFill>
                  </a:rPr>
                  <a:t>2</a:t>
                </a:r>
                <a:r>
                  <a:rPr lang="en-US" sz="1600">
                    <a:solidFill>
                      <a:srgbClr val="FF0033"/>
                    </a:solidFill>
                  </a:rPr>
                  <a:t>[4]</a:t>
                </a:r>
              </a:p>
            </p:txBody>
          </p:sp>
          <p:sp>
            <p:nvSpPr>
              <p:cNvPr id="394259" name="Line 19"/>
              <p:cNvSpPr>
                <a:spLocks noChangeShapeType="1"/>
              </p:cNvSpPr>
              <p:nvPr/>
            </p:nvSpPr>
            <p:spPr bwMode="auto">
              <a:xfrm>
                <a:off x="1488" y="2352"/>
                <a:ext cx="384" cy="0"/>
              </a:xfrm>
              <a:prstGeom prst="line">
                <a:avLst/>
              </a:prstGeom>
              <a:noFill/>
              <a:ln w="19050">
                <a:solidFill>
                  <a:srgbClr val="FF0033"/>
                </a:solidFill>
                <a:prstDash val="dash"/>
                <a:round/>
                <a:headEnd type="none" w="sm" len="sm"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94260" name="Line 20"/>
              <p:cNvSpPr>
                <a:spLocks noChangeShapeType="1"/>
              </p:cNvSpPr>
              <p:nvPr/>
            </p:nvSpPr>
            <p:spPr bwMode="auto">
              <a:xfrm>
                <a:off x="1968" y="2352"/>
                <a:ext cx="384" cy="0"/>
              </a:xfrm>
              <a:prstGeom prst="line">
                <a:avLst/>
              </a:prstGeom>
              <a:noFill/>
              <a:ln w="19050">
                <a:solidFill>
                  <a:srgbClr val="FF0033"/>
                </a:solidFill>
                <a:prstDash val="dash"/>
                <a:round/>
                <a:headEnd type="none" w="sm" len="sm"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94261" name="Line 21"/>
              <p:cNvSpPr>
                <a:spLocks noChangeShapeType="1"/>
              </p:cNvSpPr>
              <p:nvPr/>
            </p:nvSpPr>
            <p:spPr bwMode="auto">
              <a:xfrm>
                <a:off x="2448" y="2352"/>
                <a:ext cx="384" cy="0"/>
              </a:xfrm>
              <a:prstGeom prst="line">
                <a:avLst/>
              </a:prstGeom>
              <a:noFill/>
              <a:ln w="19050">
                <a:solidFill>
                  <a:srgbClr val="FF0033"/>
                </a:solidFill>
                <a:prstDash val="dash"/>
                <a:round/>
                <a:headEnd type="none" w="sm" len="sm"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94262" name="Line 22"/>
              <p:cNvSpPr>
                <a:spLocks noChangeShapeType="1"/>
              </p:cNvSpPr>
              <p:nvPr/>
            </p:nvSpPr>
            <p:spPr bwMode="auto">
              <a:xfrm>
                <a:off x="2928" y="2352"/>
                <a:ext cx="384" cy="0"/>
              </a:xfrm>
              <a:prstGeom prst="line">
                <a:avLst/>
              </a:prstGeom>
              <a:noFill/>
              <a:ln w="19050">
                <a:solidFill>
                  <a:srgbClr val="FF0033"/>
                </a:solidFill>
                <a:prstDash val="dash"/>
                <a:round/>
                <a:headEnd type="none" w="sm" len="sm"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394263" name="Line 23"/>
            <p:cNvSpPr>
              <a:spLocks noChangeShapeType="1"/>
            </p:cNvSpPr>
            <p:nvPr/>
          </p:nvSpPr>
          <p:spPr bwMode="auto">
            <a:xfrm>
              <a:off x="3360" y="864"/>
              <a:ext cx="0" cy="816"/>
            </a:xfrm>
            <a:prstGeom prst="line">
              <a:avLst/>
            </a:prstGeom>
            <a:noFill/>
            <a:ln w="19050">
              <a:solidFill>
                <a:srgbClr val="FF0033"/>
              </a:solidFill>
              <a:prstDash val="dash"/>
              <a:round/>
              <a:headEnd type="none" w="sm" len="sm"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4264" name="Line 24"/>
            <p:cNvSpPr>
              <a:spLocks noChangeShapeType="1"/>
            </p:cNvSpPr>
            <p:nvPr/>
          </p:nvSpPr>
          <p:spPr bwMode="auto">
            <a:xfrm>
              <a:off x="4320" y="864"/>
              <a:ext cx="0" cy="816"/>
            </a:xfrm>
            <a:prstGeom prst="line">
              <a:avLst/>
            </a:prstGeom>
            <a:noFill/>
            <a:ln w="19050">
              <a:solidFill>
                <a:srgbClr val="FF0033"/>
              </a:solidFill>
              <a:prstDash val="dash"/>
              <a:round/>
              <a:headEnd type="none" w="sm" len="sm"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4265" name="Text Box 25"/>
            <p:cNvSpPr txBox="1">
              <a:spLocks noChangeArrowheads="1"/>
            </p:cNvSpPr>
            <p:nvPr/>
          </p:nvSpPr>
          <p:spPr bwMode="auto">
            <a:xfrm>
              <a:off x="2784" y="774"/>
              <a:ext cx="295" cy="212"/>
            </a:xfrm>
            <a:prstGeom prst="rect">
              <a:avLst/>
            </a:prstGeom>
            <a:noFill/>
            <a:ln w="19050">
              <a:noFill/>
              <a:miter lim="800000"/>
              <a:headEnd type="none" w="sm" len="sm"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600"/>
                <a:t>i=2</a:t>
              </a:r>
            </a:p>
          </p:txBody>
        </p:sp>
        <p:sp>
          <p:nvSpPr>
            <p:cNvPr id="394266" name="Text Box 26"/>
            <p:cNvSpPr txBox="1">
              <a:spLocks noChangeArrowheads="1"/>
            </p:cNvSpPr>
            <p:nvPr/>
          </p:nvSpPr>
          <p:spPr bwMode="auto">
            <a:xfrm>
              <a:off x="3696" y="774"/>
              <a:ext cx="295" cy="212"/>
            </a:xfrm>
            <a:prstGeom prst="rect">
              <a:avLst/>
            </a:prstGeom>
            <a:noFill/>
            <a:ln w="19050">
              <a:noFill/>
              <a:miter lim="800000"/>
              <a:headEnd type="none" w="sm" len="sm"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600"/>
                <a:t>i=3</a:t>
              </a:r>
            </a:p>
          </p:txBody>
        </p:sp>
        <p:sp>
          <p:nvSpPr>
            <p:cNvPr id="394267" name="Text Box 27"/>
            <p:cNvSpPr txBox="1">
              <a:spLocks noChangeArrowheads="1"/>
            </p:cNvSpPr>
            <p:nvPr/>
          </p:nvSpPr>
          <p:spPr bwMode="auto">
            <a:xfrm>
              <a:off x="4608" y="774"/>
              <a:ext cx="295" cy="212"/>
            </a:xfrm>
            <a:prstGeom prst="rect">
              <a:avLst/>
            </a:prstGeom>
            <a:noFill/>
            <a:ln w="19050">
              <a:noFill/>
              <a:miter lim="800000"/>
              <a:headEnd type="none" w="sm" len="sm"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600"/>
                <a:t>i=4</a:t>
              </a:r>
            </a:p>
          </p:txBody>
        </p:sp>
      </p:grpSp>
      <p:grpSp>
        <p:nvGrpSpPr>
          <p:cNvPr id="394268" name="Group 28"/>
          <p:cNvGrpSpPr>
            <a:grpSpLocks/>
          </p:cNvGrpSpPr>
          <p:nvPr/>
        </p:nvGrpSpPr>
        <p:grpSpPr bwMode="auto">
          <a:xfrm>
            <a:off x="3886200" y="2133600"/>
            <a:ext cx="4371975" cy="803275"/>
            <a:chOff x="2448" y="1344"/>
            <a:chExt cx="2754" cy="506"/>
          </a:xfrm>
        </p:grpSpPr>
        <p:sp>
          <p:nvSpPr>
            <p:cNvPr id="394269" name="Line 29"/>
            <p:cNvSpPr>
              <a:spLocks noChangeShapeType="1"/>
            </p:cNvSpPr>
            <p:nvPr/>
          </p:nvSpPr>
          <p:spPr bwMode="auto">
            <a:xfrm>
              <a:off x="2640" y="1344"/>
              <a:ext cx="0" cy="336"/>
            </a:xfrm>
            <a:prstGeom prst="line">
              <a:avLst/>
            </a:prstGeom>
            <a:noFill/>
            <a:ln w="19050">
              <a:solidFill>
                <a:srgbClr val="0066FF"/>
              </a:solidFill>
              <a:round/>
              <a:headEnd type="none" w="sm" len="sm"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4270" name="Line 30"/>
            <p:cNvSpPr>
              <a:spLocks noChangeShapeType="1"/>
            </p:cNvSpPr>
            <p:nvPr/>
          </p:nvSpPr>
          <p:spPr bwMode="auto">
            <a:xfrm>
              <a:off x="3120" y="1344"/>
              <a:ext cx="0" cy="336"/>
            </a:xfrm>
            <a:prstGeom prst="line">
              <a:avLst/>
            </a:prstGeom>
            <a:noFill/>
            <a:ln w="19050">
              <a:solidFill>
                <a:srgbClr val="0066FF"/>
              </a:solidFill>
              <a:round/>
              <a:headEnd type="triangle" w="med" len="med"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4271" name="Line 31"/>
            <p:cNvSpPr>
              <a:spLocks noChangeShapeType="1"/>
            </p:cNvSpPr>
            <p:nvPr/>
          </p:nvSpPr>
          <p:spPr bwMode="auto">
            <a:xfrm>
              <a:off x="3600" y="1344"/>
              <a:ext cx="0" cy="336"/>
            </a:xfrm>
            <a:prstGeom prst="line">
              <a:avLst/>
            </a:prstGeom>
            <a:noFill/>
            <a:ln w="19050">
              <a:solidFill>
                <a:srgbClr val="0066FF"/>
              </a:solidFill>
              <a:round/>
              <a:headEnd type="none" w="sm" len="sm"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4272" name="Line 32"/>
            <p:cNvSpPr>
              <a:spLocks noChangeShapeType="1"/>
            </p:cNvSpPr>
            <p:nvPr/>
          </p:nvSpPr>
          <p:spPr bwMode="auto">
            <a:xfrm>
              <a:off x="4080" y="1344"/>
              <a:ext cx="0" cy="336"/>
            </a:xfrm>
            <a:prstGeom prst="line">
              <a:avLst/>
            </a:prstGeom>
            <a:noFill/>
            <a:ln w="19050">
              <a:solidFill>
                <a:srgbClr val="0066FF"/>
              </a:solidFill>
              <a:round/>
              <a:headEnd type="triangle" w="med" len="med"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4273" name="Line 33"/>
            <p:cNvSpPr>
              <a:spLocks noChangeShapeType="1"/>
            </p:cNvSpPr>
            <p:nvPr/>
          </p:nvSpPr>
          <p:spPr bwMode="auto">
            <a:xfrm>
              <a:off x="4560" y="1344"/>
              <a:ext cx="0" cy="336"/>
            </a:xfrm>
            <a:prstGeom prst="line">
              <a:avLst/>
            </a:prstGeom>
            <a:noFill/>
            <a:ln w="19050">
              <a:solidFill>
                <a:srgbClr val="0066FF"/>
              </a:solidFill>
              <a:round/>
              <a:headEnd type="none" w="sm" len="sm"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4274" name="Line 34"/>
            <p:cNvSpPr>
              <a:spLocks noChangeShapeType="1"/>
            </p:cNvSpPr>
            <p:nvPr/>
          </p:nvSpPr>
          <p:spPr bwMode="auto">
            <a:xfrm>
              <a:off x="5040" y="1344"/>
              <a:ext cx="0" cy="336"/>
            </a:xfrm>
            <a:prstGeom prst="line">
              <a:avLst/>
            </a:prstGeom>
            <a:noFill/>
            <a:ln w="19050">
              <a:solidFill>
                <a:srgbClr val="0066FF"/>
              </a:solidFill>
              <a:round/>
              <a:headEnd type="triangle" w="med" len="med"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4275" name="Text Box 35"/>
            <p:cNvSpPr txBox="1">
              <a:spLocks noChangeArrowheads="1"/>
            </p:cNvSpPr>
            <p:nvPr/>
          </p:nvSpPr>
          <p:spPr bwMode="auto">
            <a:xfrm>
              <a:off x="2448" y="1638"/>
              <a:ext cx="354" cy="212"/>
            </a:xfrm>
            <a:prstGeom prst="rect">
              <a:avLst/>
            </a:prstGeom>
            <a:noFill/>
            <a:ln w="19050">
              <a:noFill/>
              <a:miter lim="800000"/>
              <a:headEnd type="none" w="sm" len="sm"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600">
                  <a:solidFill>
                    <a:srgbClr val="0066FF"/>
                  </a:solidFill>
                </a:rPr>
                <a:t>a(2)</a:t>
              </a:r>
              <a:endParaRPr lang="en-US"/>
            </a:p>
          </p:txBody>
        </p:sp>
        <p:sp>
          <p:nvSpPr>
            <p:cNvPr id="394276" name="Text Box 36"/>
            <p:cNvSpPr txBox="1">
              <a:spLocks noChangeArrowheads="1"/>
            </p:cNvSpPr>
            <p:nvPr/>
          </p:nvSpPr>
          <p:spPr bwMode="auto">
            <a:xfrm>
              <a:off x="2928" y="1638"/>
              <a:ext cx="354" cy="212"/>
            </a:xfrm>
            <a:prstGeom prst="rect">
              <a:avLst/>
            </a:prstGeom>
            <a:noFill/>
            <a:ln w="19050">
              <a:noFill/>
              <a:miter lim="800000"/>
              <a:headEnd type="none" w="sm" len="sm"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600">
                  <a:solidFill>
                    <a:srgbClr val="0066FF"/>
                  </a:solidFill>
                </a:rPr>
                <a:t>a(2)</a:t>
              </a:r>
              <a:endParaRPr lang="en-US"/>
            </a:p>
          </p:txBody>
        </p:sp>
        <p:sp>
          <p:nvSpPr>
            <p:cNvPr id="394277" name="Text Box 37"/>
            <p:cNvSpPr txBox="1">
              <a:spLocks noChangeArrowheads="1"/>
            </p:cNvSpPr>
            <p:nvPr/>
          </p:nvSpPr>
          <p:spPr bwMode="auto">
            <a:xfrm>
              <a:off x="3408" y="1638"/>
              <a:ext cx="354" cy="212"/>
            </a:xfrm>
            <a:prstGeom prst="rect">
              <a:avLst/>
            </a:prstGeom>
            <a:noFill/>
            <a:ln w="19050">
              <a:noFill/>
              <a:miter lim="800000"/>
              <a:headEnd type="none" w="sm" len="sm"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600">
                  <a:solidFill>
                    <a:srgbClr val="0066FF"/>
                  </a:solidFill>
                </a:rPr>
                <a:t>a(3)</a:t>
              </a:r>
              <a:endParaRPr lang="en-US"/>
            </a:p>
          </p:txBody>
        </p:sp>
        <p:sp>
          <p:nvSpPr>
            <p:cNvPr id="394278" name="Text Box 38"/>
            <p:cNvSpPr txBox="1">
              <a:spLocks noChangeArrowheads="1"/>
            </p:cNvSpPr>
            <p:nvPr/>
          </p:nvSpPr>
          <p:spPr bwMode="auto">
            <a:xfrm>
              <a:off x="3888" y="1638"/>
              <a:ext cx="354" cy="212"/>
            </a:xfrm>
            <a:prstGeom prst="rect">
              <a:avLst/>
            </a:prstGeom>
            <a:noFill/>
            <a:ln w="19050">
              <a:noFill/>
              <a:miter lim="800000"/>
              <a:headEnd type="none" w="sm" len="sm"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600">
                  <a:solidFill>
                    <a:srgbClr val="0066FF"/>
                  </a:solidFill>
                </a:rPr>
                <a:t>a(3)</a:t>
              </a:r>
              <a:endParaRPr lang="en-US"/>
            </a:p>
          </p:txBody>
        </p:sp>
        <p:sp>
          <p:nvSpPr>
            <p:cNvPr id="394279" name="Text Box 39"/>
            <p:cNvSpPr txBox="1">
              <a:spLocks noChangeArrowheads="1"/>
            </p:cNvSpPr>
            <p:nvPr/>
          </p:nvSpPr>
          <p:spPr bwMode="auto">
            <a:xfrm>
              <a:off x="4368" y="1638"/>
              <a:ext cx="354" cy="212"/>
            </a:xfrm>
            <a:prstGeom prst="rect">
              <a:avLst/>
            </a:prstGeom>
            <a:noFill/>
            <a:ln w="19050">
              <a:noFill/>
              <a:miter lim="800000"/>
              <a:headEnd type="none" w="sm" len="sm"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600">
                  <a:solidFill>
                    <a:srgbClr val="0066FF"/>
                  </a:solidFill>
                </a:rPr>
                <a:t>a(4)</a:t>
              </a:r>
              <a:endParaRPr lang="en-US"/>
            </a:p>
          </p:txBody>
        </p:sp>
        <p:sp>
          <p:nvSpPr>
            <p:cNvPr id="394280" name="Text Box 40"/>
            <p:cNvSpPr txBox="1">
              <a:spLocks noChangeArrowheads="1"/>
            </p:cNvSpPr>
            <p:nvPr/>
          </p:nvSpPr>
          <p:spPr bwMode="auto">
            <a:xfrm>
              <a:off x="4848" y="1638"/>
              <a:ext cx="354" cy="212"/>
            </a:xfrm>
            <a:prstGeom prst="rect">
              <a:avLst/>
            </a:prstGeom>
            <a:noFill/>
            <a:ln w="19050">
              <a:noFill/>
              <a:miter lim="800000"/>
              <a:headEnd type="none" w="sm" len="sm"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600">
                  <a:solidFill>
                    <a:srgbClr val="0066FF"/>
                  </a:solidFill>
                </a:rPr>
                <a:t>a(4)</a:t>
              </a:r>
              <a:endParaRPr lang="en-US"/>
            </a:p>
          </p:txBody>
        </p:sp>
      </p:grpSp>
      <p:grpSp>
        <p:nvGrpSpPr>
          <p:cNvPr id="394281" name="Group 41"/>
          <p:cNvGrpSpPr>
            <a:grpSpLocks/>
          </p:cNvGrpSpPr>
          <p:nvPr/>
        </p:nvGrpSpPr>
        <p:grpSpPr bwMode="auto">
          <a:xfrm>
            <a:off x="4244975" y="2120900"/>
            <a:ext cx="3702050" cy="592138"/>
            <a:chOff x="2674" y="1336"/>
            <a:chExt cx="2332" cy="373"/>
          </a:xfrm>
        </p:grpSpPr>
        <p:cxnSp>
          <p:nvCxnSpPr>
            <p:cNvPr id="394282" name="AutoShape 42"/>
            <p:cNvCxnSpPr>
              <a:cxnSpLocks noChangeShapeType="1"/>
            </p:cNvCxnSpPr>
            <p:nvPr/>
          </p:nvCxnSpPr>
          <p:spPr bwMode="auto">
            <a:xfrm rot="16200000" flipH="1">
              <a:off x="2879" y="1131"/>
              <a:ext cx="1" cy="412"/>
            </a:xfrm>
            <a:prstGeom prst="curvedConnector3">
              <a:avLst>
                <a:gd name="adj1" fmla="val 15200000"/>
              </a:avLst>
            </a:prstGeom>
            <a:noFill/>
            <a:ln w="19050">
              <a:solidFill>
                <a:schemeClr val="accent1"/>
              </a:solidFill>
              <a:round/>
              <a:headEnd type="none" w="sm" len="sm"/>
              <a:tailEnd type="triangle" w="med" len="med"/>
            </a:ln>
            <a:effectLst/>
          </p:spPr>
        </p:cxnSp>
        <p:cxnSp>
          <p:nvCxnSpPr>
            <p:cNvPr id="394283" name="AutoShape 43"/>
            <p:cNvCxnSpPr>
              <a:cxnSpLocks noChangeShapeType="1"/>
            </p:cNvCxnSpPr>
            <p:nvPr/>
          </p:nvCxnSpPr>
          <p:spPr bwMode="auto">
            <a:xfrm rot="16200000" flipH="1">
              <a:off x="3839" y="1131"/>
              <a:ext cx="1" cy="412"/>
            </a:xfrm>
            <a:prstGeom prst="curvedConnector3">
              <a:avLst>
                <a:gd name="adj1" fmla="val 15200000"/>
              </a:avLst>
            </a:prstGeom>
            <a:noFill/>
            <a:ln w="19050">
              <a:solidFill>
                <a:schemeClr val="accent1"/>
              </a:solidFill>
              <a:round/>
              <a:headEnd type="none" w="sm" len="sm"/>
              <a:tailEnd type="triangle" w="med" len="med"/>
            </a:ln>
            <a:effectLst/>
          </p:spPr>
        </p:cxnSp>
        <p:cxnSp>
          <p:nvCxnSpPr>
            <p:cNvPr id="394284" name="AutoShape 44"/>
            <p:cNvCxnSpPr>
              <a:cxnSpLocks noChangeShapeType="1"/>
            </p:cNvCxnSpPr>
            <p:nvPr/>
          </p:nvCxnSpPr>
          <p:spPr bwMode="auto">
            <a:xfrm rot="16200000" flipH="1">
              <a:off x="4799" y="1131"/>
              <a:ext cx="1" cy="412"/>
            </a:xfrm>
            <a:prstGeom prst="curvedConnector3">
              <a:avLst>
                <a:gd name="adj1" fmla="val 15200000"/>
              </a:avLst>
            </a:prstGeom>
            <a:noFill/>
            <a:ln w="19050">
              <a:solidFill>
                <a:schemeClr val="accent1"/>
              </a:solidFill>
              <a:round/>
              <a:headEnd type="none" w="sm" len="sm"/>
              <a:tailEnd type="triangle" w="med" len="med"/>
            </a:ln>
            <a:effectLst/>
          </p:spPr>
        </p:cxnSp>
        <p:sp>
          <p:nvSpPr>
            <p:cNvPr id="394285" name="Text Box 45"/>
            <p:cNvSpPr txBox="1">
              <a:spLocks noChangeArrowheads="1"/>
            </p:cNvSpPr>
            <p:nvPr/>
          </p:nvSpPr>
          <p:spPr bwMode="auto">
            <a:xfrm>
              <a:off x="2784" y="1488"/>
              <a:ext cx="212" cy="221"/>
            </a:xfrm>
            <a:prstGeom prst="rect">
              <a:avLst/>
            </a:prstGeom>
            <a:noFill/>
            <a:ln w="19050">
              <a:noFill/>
              <a:miter lim="800000"/>
              <a:headEnd type="none" w="sm" len="sm"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700">
                  <a:solidFill>
                    <a:schemeClr val="accent1"/>
                  </a:solidFill>
                  <a:latin typeface="Symbol" pitchFamily="18" charset="2"/>
                </a:rPr>
                <a:t>d</a:t>
              </a:r>
              <a:r>
                <a:rPr lang="en-US" sz="1600" baseline="50000">
                  <a:solidFill>
                    <a:schemeClr val="accent1"/>
                  </a:solidFill>
                  <a:latin typeface="Tahoma" pitchFamily="34" charset="0"/>
                </a:rPr>
                <a:t>t</a:t>
              </a:r>
              <a:endParaRPr lang="en-US">
                <a:latin typeface="Times New Roman" pitchFamily="18" charset="0"/>
              </a:endParaRPr>
            </a:p>
          </p:txBody>
        </p:sp>
        <p:sp>
          <p:nvSpPr>
            <p:cNvPr id="394286" name="Text Box 46"/>
            <p:cNvSpPr txBox="1">
              <a:spLocks noChangeArrowheads="1"/>
            </p:cNvSpPr>
            <p:nvPr/>
          </p:nvSpPr>
          <p:spPr bwMode="auto">
            <a:xfrm>
              <a:off x="3744" y="1488"/>
              <a:ext cx="212" cy="221"/>
            </a:xfrm>
            <a:prstGeom prst="rect">
              <a:avLst/>
            </a:prstGeom>
            <a:noFill/>
            <a:ln w="19050">
              <a:noFill/>
              <a:miter lim="800000"/>
              <a:headEnd type="none" w="sm" len="sm"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700">
                  <a:solidFill>
                    <a:schemeClr val="accent1"/>
                  </a:solidFill>
                  <a:latin typeface="Symbol" pitchFamily="18" charset="2"/>
                </a:rPr>
                <a:t>d</a:t>
              </a:r>
              <a:r>
                <a:rPr lang="en-US" sz="1600" baseline="50000">
                  <a:solidFill>
                    <a:schemeClr val="accent1"/>
                  </a:solidFill>
                  <a:latin typeface="Tahoma" pitchFamily="34" charset="0"/>
                </a:rPr>
                <a:t>t</a:t>
              </a:r>
              <a:endParaRPr lang="en-US">
                <a:latin typeface="Times New Roman" pitchFamily="18" charset="0"/>
              </a:endParaRPr>
            </a:p>
          </p:txBody>
        </p:sp>
        <p:sp>
          <p:nvSpPr>
            <p:cNvPr id="394287" name="Text Box 47"/>
            <p:cNvSpPr txBox="1">
              <a:spLocks noChangeArrowheads="1"/>
            </p:cNvSpPr>
            <p:nvPr/>
          </p:nvSpPr>
          <p:spPr bwMode="auto">
            <a:xfrm>
              <a:off x="4704" y="1488"/>
              <a:ext cx="212" cy="221"/>
            </a:xfrm>
            <a:prstGeom prst="rect">
              <a:avLst/>
            </a:prstGeom>
            <a:noFill/>
            <a:ln w="19050">
              <a:noFill/>
              <a:miter lim="800000"/>
              <a:headEnd type="none" w="sm" len="sm"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700">
                  <a:solidFill>
                    <a:schemeClr val="accent1"/>
                  </a:solidFill>
                  <a:latin typeface="Symbol" pitchFamily="18" charset="2"/>
                </a:rPr>
                <a:t>d</a:t>
              </a:r>
              <a:r>
                <a:rPr lang="en-US" sz="1600" baseline="50000">
                  <a:solidFill>
                    <a:schemeClr val="accent1"/>
                  </a:solidFill>
                  <a:latin typeface="Tahoma" pitchFamily="34" charset="0"/>
                </a:rPr>
                <a:t>t</a:t>
              </a:r>
              <a:endParaRPr lang="en-US">
                <a:latin typeface="Times New Roman" pitchFamily="18" charset="0"/>
              </a:endParaRPr>
            </a:p>
          </p:txBody>
        </p:sp>
      </p:grpSp>
      <p:sp>
        <p:nvSpPr>
          <p:cNvPr id="394288" name="Rectangle 48"/>
          <p:cNvSpPr>
            <a:spLocks noChangeArrowheads="1"/>
          </p:cNvSpPr>
          <p:nvPr/>
        </p:nvSpPr>
        <p:spPr bwMode="auto">
          <a:xfrm>
            <a:off x="685800" y="3200400"/>
            <a:ext cx="7772400" cy="243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>
              <a:lnSpc>
                <a:spcPct val="95000"/>
              </a:lnSpc>
              <a:spcBef>
                <a:spcPct val="3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Wingdings" pitchFamily="2" charset="2"/>
              <a:buChar char="l"/>
            </a:pPr>
            <a:r>
              <a:rPr lang="en-US"/>
              <a:t>There is an instance of S</a:t>
            </a:r>
            <a:r>
              <a:rPr lang="en-US" baseline="-25000"/>
              <a:t>1</a:t>
            </a:r>
            <a:r>
              <a:rPr lang="en-US"/>
              <a:t> that precedes an instance of S</a:t>
            </a:r>
            <a:r>
              <a:rPr lang="en-US" baseline="-25000"/>
              <a:t>2</a:t>
            </a:r>
            <a:r>
              <a:rPr lang="en-US"/>
              <a:t> in execution and S</a:t>
            </a:r>
            <a:r>
              <a:rPr lang="en-US" baseline="-25000"/>
              <a:t>1</a:t>
            </a:r>
            <a:r>
              <a:rPr lang="en-US"/>
              <a:t> produces data that S</a:t>
            </a:r>
            <a:r>
              <a:rPr lang="en-US" baseline="-25000"/>
              <a:t>2</a:t>
            </a:r>
            <a:r>
              <a:rPr lang="en-US"/>
              <a:t> consumes.</a:t>
            </a:r>
          </a:p>
          <a:p>
            <a:pPr marL="342900" indent="-342900">
              <a:lnSpc>
                <a:spcPct val="95000"/>
              </a:lnSpc>
              <a:spcBef>
                <a:spcPct val="3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Wingdings" pitchFamily="2" charset="2"/>
              <a:buChar char="l"/>
            </a:pPr>
            <a:r>
              <a:rPr lang="en-US"/>
              <a:t>S</a:t>
            </a:r>
            <a:r>
              <a:rPr lang="en-US" baseline="-25000"/>
              <a:t>1</a:t>
            </a:r>
            <a:r>
              <a:rPr lang="en-US"/>
              <a:t> is the </a:t>
            </a:r>
            <a:r>
              <a:rPr lang="en-US">
                <a:solidFill>
                  <a:srgbClr val="FF0033"/>
                </a:solidFill>
              </a:rPr>
              <a:t>source</a:t>
            </a:r>
            <a:r>
              <a:rPr lang="en-US"/>
              <a:t> of the dependence; S</a:t>
            </a:r>
            <a:r>
              <a:rPr lang="en-US" baseline="-25000"/>
              <a:t>2</a:t>
            </a:r>
            <a:r>
              <a:rPr lang="en-US"/>
              <a:t> is the </a:t>
            </a:r>
            <a:r>
              <a:rPr lang="en-US">
                <a:solidFill>
                  <a:srgbClr val="FF0033"/>
                </a:solidFill>
              </a:rPr>
              <a:t>sink</a:t>
            </a:r>
            <a:r>
              <a:rPr lang="en-US"/>
              <a:t> of the dependence.</a:t>
            </a:r>
          </a:p>
          <a:p>
            <a:pPr marL="342900" indent="-342900">
              <a:lnSpc>
                <a:spcPct val="95000"/>
              </a:lnSpc>
              <a:spcBef>
                <a:spcPct val="3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Wingdings" pitchFamily="2" charset="2"/>
              <a:buChar char="l"/>
            </a:pPr>
            <a:r>
              <a:rPr lang="en-US"/>
              <a:t>The dependence flows between instances of statements in the same iteration (</a:t>
            </a:r>
            <a:r>
              <a:rPr lang="en-US">
                <a:solidFill>
                  <a:srgbClr val="FF0033"/>
                </a:solidFill>
              </a:rPr>
              <a:t>loop-independent</a:t>
            </a:r>
            <a:r>
              <a:rPr lang="en-US"/>
              <a:t> dependence).</a:t>
            </a:r>
          </a:p>
          <a:p>
            <a:pPr marL="342900" indent="-342900">
              <a:lnSpc>
                <a:spcPct val="95000"/>
              </a:lnSpc>
              <a:spcBef>
                <a:spcPct val="3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Wingdings" pitchFamily="2" charset="2"/>
              <a:buChar char="l"/>
            </a:pPr>
            <a:r>
              <a:rPr lang="en-US"/>
              <a:t>The number of iterations between source and sink (</a:t>
            </a:r>
            <a:r>
              <a:rPr lang="en-US">
                <a:solidFill>
                  <a:srgbClr val="FF0033"/>
                </a:solidFill>
              </a:rPr>
              <a:t>dependence distance</a:t>
            </a:r>
            <a:r>
              <a:rPr lang="en-US"/>
              <a:t>) is 0. The </a:t>
            </a:r>
            <a:r>
              <a:rPr lang="en-US">
                <a:solidFill>
                  <a:srgbClr val="FF0033"/>
                </a:solidFill>
              </a:rPr>
              <a:t>dependence direction</a:t>
            </a:r>
            <a:r>
              <a:rPr lang="en-US"/>
              <a:t> is </a:t>
            </a:r>
            <a:r>
              <a:rPr lang="en-US">
                <a:solidFill>
                  <a:srgbClr val="FF0033"/>
                </a:solidFill>
              </a:rPr>
              <a:t>=</a:t>
            </a:r>
            <a:r>
              <a:rPr lang="en-US"/>
              <a:t>.</a:t>
            </a:r>
            <a:endParaRPr lang="en-US" baseline="-25000"/>
          </a:p>
        </p:txBody>
      </p:sp>
      <p:grpSp>
        <p:nvGrpSpPr>
          <p:cNvPr id="394289" name="Group 49"/>
          <p:cNvGrpSpPr>
            <a:grpSpLocks/>
          </p:cNvGrpSpPr>
          <p:nvPr/>
        </p:nvGrpSpPr>
        <p:grpSpPr bwMode="auto">
          <a:xfrm>
            <a:off x="3357563" y="5799138"/>
            <a:ext cx="2527300" cy="366712"/>
            <a:chOff x="2115" y="3653"/>
            <a:chExt cx="1592" cy="231"/>
          </a:xfrm>
        </p:grpSpPr>
        <p:graphicFrame>
          <p:nvGraphicFramePr>
            <p:cNvPr id="453632" name="Object 2048"/>
            <p:cNvGraphicFramePr>
              <a:graphicFrameLocks noChangeAspect="1"/>
            </p:cNvGraphicFramePr>
            <p:nvPr/>
          </p:nvGraphicFramePr>
          <p:xfrm>
            <a:off x="2115" y="3664"/>
            <a:ext cx="440" cy="20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8194" name="Equation" r:id="rId4" imgW="698400" imgH="330120" progId="Equation.3">
                    <p:embed/>
                  </p:oleObj>
                </mc:Choice>
                <mc:Fallback>
                  <p:oleObj name="Equation" r:id="rId4" imgW="698400" imgH="330120" progId="Equation.3">
                    <p:embed/>
                    <p:pic>
                      <p:nvPicPr>
                        <p:cNvPr id="453632" name="Object 204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115" y="3664"/>
                          <a:ext cx="440" cy="20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453633" name="Object 2049"/>
            <p:cNvGraphicFramePr>
              <a:graphicFrameLocks noChangeAspect="1"/>
            </p:cNvGraphicFramePr>
            <p:nvPr/>
          </p:nvGraphicFramePr>
          <p:xfrm>
            <a:off x="3267" y="3664"/>
            <a:ext cx="440" cy="20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8195" name="Equation" r:id="rId6" imgW="698400" imgH="330120" progId="Equation.3">
                    <p:embed/>
                  </p:oleObj>
                </mc:Choice>
                <mc:Fallback>
                  <p:oleObj name="Equation" r:id="rId6" imgW="698400" imgH="330120" progId="Equation.3">
                    <p:embed/>
                    <p:pic>
                      <p:nvPicPr>
                        <p:cNvPr id="453633" name="Object 204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267" y="3664"/>
                          <a:ext cx="440" cy="20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394292" name="Text Box 52"/>
            <p:cNvSpPr txBox="1">
              <a:spLocks noChangeArrowheads="1"/>
            </p:cNvSpPr>
            <p:nvPr/>
          </p:nvSpPr>
          <p:spPr bwMode="auto">
            <a:xfrm>
              <a:off x="2822" y="3653"/>
              <a:ext cx="246" cy="231"/>
            </a:xfrm>
            <a:prstGeom prst="rect">
              <a:avLst/>
            </a:prstGeom>
            <a:noFill/>
            <a:ln w="19050">
              <a:noFill/>
              <a:miter lim="800000"/>
              <a:headEnd type="none" w="sm" len="sm"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>
                  <a:latin typeface="Tahoma" pitchFamily="34" charset="0"/>
                </a:rPr>
                <a:t>or</a:t>
              </a:r>
              <a:endParaRPr lang="en-US">
                <a:latin typeface="Times New Roman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3397734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4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4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42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428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428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428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4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4288" grpId="0" build="p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-</a:t>
            </a:r>
            <a:fld id="{30D8EF19-3B62-4877-985D-304A808EE354}" type="slidenum">
              <a:rPr lang="en-US"/>
              <a:pPr/>
              <a:t>11</a:t>
            </a:fld>
            <a:r>
              <a:rPr lang="en-US"/>
              <a:t>-</a:t>
            </a:r>
          </a:p>
        </p:txBody>
      </p:sp>
      <p:sp>
        <p:nvSpPr>
          <p:cNvPr id="395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 2</a:t>
            </a:r>
          </a:p>
        </p:txBody>
      </p:sp>
      <p:sp>
        <p:nvSpPr>
          <p:cNvPr id="395267" name="Text Box 3"/>
          <p:cNvSpPr txBox="1">
            <a:spLocks noChangeArrowheads="1"/>
          </p:cNvSpPr>
          <p:nvPr/>
        </p:nvSpPr>
        <p:spPr bwMode="auto">
          <a:xfrm>
            <a:off x="990600" y="1600200"/>
            <a:ext cx="2667000" cy="1190625"/>
          </a:xfrm>
          <a:prstGeom prst="rect">
            <a:avLst/>
          </a:prstGeom>
          <a:noFill/>
          <a:ln w="19050">
            <a:noFill/>
            <a:miter lim="800000"/>
            <a:headEnd type="none" w="sm" len="sm"/>
            <a:tailEnd/>
          </a:ln>
          <a:effectLst/>
        </p:spPr>
        <p:txBody>
          <a:bodyPr>
            <a:spAutoFit/>
          </a:bodyPr>
          <a:lstStyle/>
          <a:p>
            <a:r>
              <a:rPr lang="en-US"/>
              <a:t>      do i = 2, 4</a:t>
            </a:r>
          </a:p>
          <a:p>
            <a:r>
              <a:rPr lang="en-US">
                <a:solidFill>
                  <a:srgbClr val="FF0033"/>
                </a:solidFill>
              </a:rPr>
              <a:t>S</a:t>
            </a:r>
            <a:r>
              <a:rPr lang="en-US" baseline="-25000">
                <a:solidFill>
                  <a:srgbClr val="FF0033"/>
                </a:solidFill>
              </a:rPr>
              <a:t>1</a:t>
            </a:r>
            <a:r>
              <a:rPr lang="en-US">
                <a:solidFill>
                  <a:srgbClr val="FF0033"/>
                </a:solidFill>
              </a:rPr>
              <a:t>:</a:t>
            </a:r>
            <a:r>
              <a:rPr lang="en-US"/>
              <a:t>    </a:t>
            </a:r>
            <a:r>
              <a:rPr lang="en-US">
                <a:solidFill>
                  <a:srgbClr val="FF0033"/>
                </a:solidFill>
              </a:rPr>
              <a:t>a(i)</a:t>
            </a:r>
            <a:r>
              <a:rPr lang="en-US"/>
              <a:t> = b(i) + c(i)</a:t>
            </a:r>
          </a:p>
          <a:p>
            <a:r>
              <a:rPr lang="en-US">
                <a:solidFill>
                  <a:srgbClr val="FF0033"/>
                </a:solidFill>
              </a:rPr>
              <a:t>S</a:t>
            </a:r>
            <a:r>
              <a:rPr lang="en-US" baseline="-25000">
                <a:solidFill>
                  <a:srgbClr val="FF0033"/>
                </a:solidFill>
              </a:rPr>
              <a:t>2</a:t>
            </a:r>
            <a:r>
              <a:rPr lang="en-US">
                <a:solidFill>
                  <a:srgbClr val="FF0033"/>
                </a:solidFill>
              </a:rPr>
              <a:t>:    </a:t>
            </a:r>
            <a:r>
              <a:rPr lang="en-US"/>
              <a:t>d(i) = </a:t>
            </a:r>
            <a:r>
              <a:rPr lang="en-US">
                <a:solidFill>
                  <a:srgbClr val="FF0033"/>
                </a:solidFill>
              </a:rPr>
              <a:t>a(i-1)</a:t>
            </a:r>
            <a:endParaRPr lang="en-US"/>
          </a:p>
          <a:p>
            <a:r>
              <a:rPr lang="en-US"/>
              <a:t>      end do</a:t>
            </a:r>
          </a:p>
        </p:txBody>
      </p:sp>
      <p:grpSp>
        <p:nvGrpSpPr>
          <p:cNvPr id="395268" name="Group 4"/>
          <p:cNvGrpSpPr>
            <a:grpSpLocks/>
          </p:cNvGrpSpPr>
          <p:nvPr/>
        </p:nvGrpSpPr>
        <p:grpSpPr bwMode="auto">
          <a:xfrm>
            <a:off x="3886200" y="1228725"/>
            <a:ext cx="4497388" cy="1438275"/>
            <a:chOff x="2448" y="774"/>
            <a:chExt cx="2833" cy="906"/>
          </a:xfrm>
        </p:grpSpPr>
        <p:grpSp>
          <p:nvGrpSpPr>
            <p:cNvPr id="395269" name="Group 5"/>
            <p:cNvGrpSpPr>
              <a:grpSpLocks/>
            </p:cNvGrpSpPr>
            <p:nvPr/>
          </p:nvGrpSpPr>
          <p:grpSpPr bwMode="auto">
            <a:xfrm>
              <a:off x="2448" y="1014"/>
              <a:ext cx="2833" cy="330"/>
              <a:chOff x="768" y="2070"/>
              <a:chExt cx="2833" cy="330"/>
            </a:xfrm>
          </p:grpSpPr>
          <p:sp>
            <p:nvSpPr>
              <p:cNvPr id="395270" name="Line 6"/>
              <p:cNvSpPr>
                <a:spLocks noChangeShapeType="1"/>
              </p:cNvSpPr>
              <p:nvPr/>
            </p:nvSpPr>
            <p:spPr bwMode="auto">
              <a:xfrm>
                <a:off x="1008" y="2352"/>
                <a:ext cx="384" cy="0"/>
              </a:xfrm>
              <a:prstGeom prst="line">
                <a:avLst/>
              </a:prstGeom>
              <a:noFill/>
              <a:ln w="19050">
                <a:solidFill>
                  <a:srgbClr val="FF0033"/>
                </a:solidFill>
                <a:prstDash val="dash"/>
                <a:round/>
                <a:headEnd type="none" w="sm" len="sm"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95271" name="Oval 7"/>
              <p:cNvSpPr>
                <a:spLocks noChangeArrowheads="1"/>
              </p:cNvSpPr>
              <p:nvPr/>
            </p:nvSpPr>
            <p:spPr bwMode="auto">
              <a:xfrm>
                <a:off x="912" y="2304"/>
                <a:ext cx="96" cy="96"/>
              </a:xfrm>
              <a:prstGeom prst="ellipse">
                <a:avLst/>
              </a:prstGeom>
              <a:solidFill>
                <a:schemeClr val="tx1"/>
              </a:solidFill>
              <a:ln w="19050">
                <a:solidFill>
                  <a:schemeClr val="tx1"/>
                </a:solidFill>
                <a:round/>
                <a:headEnd type="none" w="sm" len="sm"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95272" name="Oval 8"/>
              <p:cNvSpPr>
                <a:spLocks noChangeArrowheads="1"/>
              </p:cNvSpPr>
              <p:nvPr/>
            </p:nvSpPr>
            <p:spPr bwMode="auto">
              <a:xfrm>
                <a:off x="1392" y="2304"/>
                <a:ext cx="96" cy="96"/>
              </a:xfrm>
              <a:prstGeom prst="ellipse">
                <a:avLst/>
              </a:prstGeom>
              <a:solidFill>
                <a:schemeClr val="tx1"/>
              </a:solidFill>
              <a:ln w="19050">
                <a:solidFill>
                  <a:schemeClr val="tx1"/>
                </a:solidFill>
                <a:round/>
                <a:headEnd type="none" w="sm" len="sm"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95273" name="Oval 9"/>
              <p:cNvSpPr>
                <a:spLocks noChangeArrowheads="1"/>
              </p:cNvSpPr>
              <p:nvPr/>
            </p:nvSpPr>
            <p:spPr bwMode="auto">
              <a:xfrm>
                <a:off x="1872" y="2304"/>
                <a:ext cx="96" cy="96"/>
              </a:xfrm>
              <a:prstGeom prst="ellipse">
                <a:avLst/>
              </a:prstGeom>
              <a:solidFill>
                <a:schemeClr val="tx1"/>
              </a:solidFill>
              <a:ln w="19050">
                <a:solidFill>
                  <a:schemeClr val="tx1"/>
                </a:solidFill>
                <a:round/>
                <a:headEnd type="none" w="sm" len="sm"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95274" name="Oval 10"/>
              <p:cNvSpPr>
                <a:spLocks noChangeArrowheads="1"/>
              </p:cNvSpPr>
              <p:nvPr/>
            </p:nvSpPr>
            <p:spPr bwMode="auto">
              <a:xfrm>
                <a:off x="2352" y="2304"/>
                <a:ext cx="96" cy="96"/>
              </a:xfrm>
              <a:prstGeom prst="ellipse">
                <a:avLst/>
              </a:prstGeom>
              <a:solidFill>
                <a:schemeClr val="tx1"/>
              </a:solidFill>
              <a:ln w="19050">
                <a:solidFill>
                  <a:schemeClr val="tx1"/>
                </a:solidFill>
                <a:round/>
                <a:headEnd type="none" w="sm" len="sm"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95275" name="Oval 11"/>
              <p:cNvSpPr>
                <a:spLocks noChangeArrowheads="1"/>
              </p:cNvSpPr>
              <p:nvPr/>
            </p:nvSpPr>
            <p:spPr bwMode="auto">
              <a:xfrm>
                <a:off x="2832" y="2304"/>
                <a:ext cx="96" cy="96"/>
              </a:xfrm>
              <a:prstGeom prst="ellipse">
                <a:avLst/>
              </a:prstGeom>
              <a:solidFill>
                <a:schemeClr val="tx1"/>
              </a:solidFill>
              <a:ln w="19050">
                <a:solidFill>
                  <a:schemeClr val="tx1"/>
                </a:solidFill>
                <a:round/>
                <a:headEnd type="none" w="sm" len="sm"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95276" name="Oval 12"/>
              <p:cNvSpPr>
                <a:spLocks noChangeArrowheads="1"/>
              </p:cNvSpPr>
              <p:nvPr/>
            </p:nvSpPr>
            <p:spPr bwMode="auto">
              <a:xfrm>
                <a:off x="3312" y="2304"/>
                <a:ext cx="96" cy="96"/>
              </a:xfrm>
              <a:prstGeom prst="ellipse">
                <a:avLst/>
              </a:prstGeom>
              <a:solidFill>
                <a:schemeClr val="tx1"/>
              </a:solidFill>
              <a:ln w="19050">
                <a:solidFill>
                  <a:schemeClr val="tx1"/>
                </a:solidFill>
                <a:round/>
                <a:headEnd type="none" w="sm" len="sm"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95277" name="Rectangle 13"/>
              <p:cNvSpPr>
                <a:spLocks noChangeArrowheads="1"/>
              </p:cNvSpPr>
              <p:nvPr/>
            </p:nvSpPr>
            <p:spPr bwMode="auto">
              <a:xfrm>
                <a:off x="768" y="2070"/>
                <a:ext cx="419" cy="212"/>
              </a:xfrm>
              <a:prstGeom prst="rect">
                <a:avLst/>
              </a:prstGeom>
              <a:noFill/>
              <a:ln w="19050">
                <a:noFill/>
                <a:miter lim="800000"/>
                <a:headEnd type="none" w="sm" len="sm"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1600">
                    <a:solidFill>
                      <a:srgbClr val="FF0033"/>
                    </a:solidFill>
                  </a:rPr>
                  <a:t>S</a:t>
                </a:r>
                <a:r>
                  <a:rPr lang="en-US" sz="1600" baseline="-25000">
                    <a:solidFill>
                      <a:srgbClr val="FF0033"/>
                    </a:solidFill>
                  </a:rPr>
                  <a:t>1</a:t>
                </a:r>
                <a:r>
                  <a:rPr lang="en-US" sz="1600">
                    <a:solidFill>
                      <a:srgbClr val="FF0033"/>
                    </a:solidFill>
                  </a:rPr>
                  <a:t>[2]</a:t>
                </a:r>
              </a:p>
            </p:txBody>
          </p:sp>
          <p:sp>
            <p:nvSpPr>
              <p:cNvPr id="395278" name="Rectangle 14"/>
              <p:cNvSpPr>
                <a:spLocks noChangeArrowheads="1"/>
              </p:cNvSpPr>
              <p:nvPr/>
            </p:nvSpPr>
            <p:spPr bwMode="auto">
              <a:xfrm>
                <a:off x="1248" y="2070"/>
                <a:ext cx="433" cy="212"/>
              </a:xfrm>
              <a:prstGeom prst="rect">
                <a:avLst/>
              </a:prstGeom>
              <a:noFill/>
              <a:ln w="19050">
                <a:noFill/>
                <a:miter lim="800000"/>
                <a:headEnd type="none" w="sm" len="sm"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1600">
                    <a:solidFill>
                      <a:srgbClr val="FF0033"/>
                    </a:solidFill>
                  </a:rPr>
                  <a:t>S</a:t>
                </a:r>
                <a:r>
                  <a:rPr lang="en-US" sz="1600" baseline="-25000">
                    <a:solidFill>
                      <a:srgbClr val="FF0033"/>
                    </a:solidFill>
                  </a:rPr>
                  <a:t>2</a:t>
                </a:r>
                <a:r>
                  <a:rPr lang="en-US" sz="1600">
                    <a:solidFill>
                      <a:srgbClr val="FF0033"/>
                    </a:solidFill>
                  </a:rPr>
                  <a:t>[2]</a:t>
                </a:r>
              </a:p>
            </p:txBody>
          </p:sp>
          <p:sp>
            <p:nvSpPr>
              <p:cNvPr id="395279" name="Rectangle 15"/>
              <p:cNvSpPr>
                <a:spLocks noChangeArrowheads="1"/>
              </p:cNvSpPr>
              <p:nvPr/>
            </p:nvSpPr>
            <p:spPr bwMode="auto">
              <a:xfrm>
                <a:off x="1728" y="2070"/>
                <a:ext cx="419" cy="212"/>
              </a:xfrm>
              <a:prstGeom prst="rect">
                <a:avLst/>
              </a:prstGeom>
              <a:noFill/>
              <a:ln w="19050">
                <a:noFill/>
                <a:miter lim="800000"/>
                <a:headEnd type="none" w="sm" len="sm"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1600">
                    <a:solidFill>
                      <a:srgbClr val="FF0033"/>
                    </a:solidFill>
                  </a:rPr>
                  <a:t>S</a:t>
                </a:r>
                <a:r>
                  <a:rPr lang="en-US" sz="1600" baseline="-25000">
                    <a:solidFill>
                      <a:srgbClr val="FF0033"/>
                    </a:solidFill>
                  </a:rPr>
                  <a:t>1</a:t>
                </a:r>
                <a:r>
                  <a:rPr lang="en-US" sz="1600">
                    <a:solidFill>
                      <a:srgbClr val="FF0033"/>
                    </a:solidFill>
                  </a:rPr>
                  <a:t>[3]</a:t>
                </a:r>
              </a:p>
            </p:txBody>
          </p:sp>
          <p:sp>
            <p:nvSpPr>
              <p:cNvPr id="395280" name="Rectangle 16"/>
              <p:cNvSpPr>
                <a:spLocks noChangeArrowheads="1"/>
              </p:cNvSpPr>
              <p:nvPr/>
            </p:nvSpPr>
            <p:spPr bwMode="auto">
              <a:xfrm>
                <a:off x="2208" y="2070"/>
                <a:ext cx="433" cy="212"/>
              </a:xfrm>
              <a:prstGeom prst="rect">
                <a:avLst/>
              </a:prstGeom>
              <a:noFill/>
              <a:ln w="19050">
                <a:noFill/>
                <a:miter lim="800000"/>
                <a:headEnd type="none" w="sm" len="sm"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1600">
                    <a:solidFill>
                      <a:srgbClr val="FF0033"/>
                    </a:solidFill>
                  </a:rPr>
                  <a:t>S</a:t>
                </a:r>
                <a:r>
                  <a:rPr lang="en-US" sz="1600" baseline="-25000">
                    <a:solidFill>
                      <a:srgbClr val="FF0033"/>
                    </a:solidFill>
                  </a:rPr>
                  <a:t>2</a:t>
                </a:r>
                <a:r>
                  <a:rPr lang="en-US" sz="1600">
                    <a:solidFill>
                      <a:srgbClr val="FF0033"/>
                    </a:solidFill>
                  </a:rPr>
                  <a:t>[3]</a:t>
                </a:r>
              </a:p>
            </p:txBody>
          </p:sp>
          <p:sp>
            <p:nvSpPr>
              <p:cNvPr id="395281" name="Rectangle 17"/>
              <p:cNvSpPr>
                <a:spLocks noChangeArrowheads="1"/>
              </p:cNvSpPr>
              <p:nvPr/>
            </p:nvSpPr>
            <p:spPr bwMode="auto">
              <a:xfrm>
                <a:off x="2688" y="2070"/>
                <a:ext cx="419" cy="212"/>
              </a:xfrm>
              <a:prstGeom prst="rect">
                <a:avLst/>
              </a:prstGeom>
              <a:noFill/>
              <a:ln w="19050">
                <a:noFill/>
                <a:miter lim="800000"/>
                <a:headEnd type="none" w="sm" len="sm"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1600">
                    <a:solidFill>
                      <a:srgbClr val="FF0033"/>
                    </a:solidFill>
                  </a:rPr>
                  <a:t>S</a:t>
                </a:r>
                <a:r>
                  <a:rPr lang="en-US" sz="1600" baseline="-25000">
                    <a:solidFill>
                      <a:srgbClr val="FF0033"/>
                    </a:solidFill>
                  </a:rPr>
                  <a:t>1</a:t>
                </a:r>
                <a:r>
                  <a:rPr lang="en-US" sz="1600">
                    <a:solidFill>
                      <a:srgbClr val="FF0033"/>
                    </a:solidFill>
                  </a:rPr>
                  <a:t>[4]</a:t>
                </a:r>
              </a:p>
            </p:txBody>
          </p:sp>
          <p:sp>
            <p:nvSpPr>
              <p:cNvPr id="395282" name="Rectangle 18"/>
              <p:cNvSpPr>
                <a:spLocks noChangeArrowheads="1"/>
              </p:cNvSpPr>
              <p:nvPr/>
            </p:nvSpPr>
            <p:spPr bwMode="auto">
              <a:xfrm>
                <a:off x="3168" y="2070"/>
                <a:ext cx="433" cy="212"/>
              </a:xfrm>
              <a:prstGeom prst="rect">
                <a:avLst/>
              </a:prstGeom>
              <a:noFill/>
              <a:ln w="19050">
                <a:noFill/>
                <a:miter lim="800000"/>
                <a:headEnd type="none" w="sm" len="sm"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1600">
                    <a:solidFill>
                      <a:srgbClr val="FF0033"/>
                    </a:solidFill>
                  </a:rPr>
                  <a:t>S</a:t>
                </a:r>
                <a:r>
                  <a:rPr lang="en-US" sz="1600" baseline="-25000">
                    <a:solidFill>
                      <a:srgbClr val="FF0033"/>
                    </a:solidFill>
                  </a:rPr>
                  <a:t>2</a:t>
                </a:r>
                <a:r>
                  <a:rPr lang="en-US" sz="1600">
                    <a:solidFill>
                      <a:srgbClr val="FF0033"/>
                    </a:solidFill>
                  </a:rPr>
                  <a:t>[4]</a:t>
                </a:r>
              </a:p>
            </p:txBody>
          </p:sp>
          <p:sp>
            <p:nvSpPr>
              <p:cNvPr id="395283" name="Line 19"/>
              <p:cNvSpPr>
                <a:spLocks noChangeShapeType="1"/>
              </p:cNvSpPr>
              <p:nvPr/>
            </p:nvSpPr>
            <p:spPr bwMode="auto">
              <a:xfrm>
                <a:off x="1488" y="2352"/>
                <a:ext cx="384" cy="0"/>
              </a:xfrm>
              <a:prstGeom prst="line">
                <a:avLst/>
              </a:prstGeom>
              <a:noFill/>
              <a:ln w="19050">
                <a:solidFill>
                  <a:srgbClr val="FF0033"/>
                </a:solidFill>
                <a:prstDash val="dash"/>
                <a:round/>
                <a:headEnd type="none" w="sm" len="sm"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95284" name="Line 20"/>
              <p:cNvSpPr>
                <a:spLocks noChangeShapeType="1"/>
              </p:cNvSpPr>
              <p:nvPr/>
            </p:nvSpPr>
            <p:spPr bwMode="auto">
              <a:xfrm>
                <a:off x="1968" y="2352"/>
                <a:ext cx="384" cy="0"/>
              </a:xfrm>
              <a:prstGeom prst="line">
                <a:avLst/>
              </a:prstGeom>
              <a:noFill/>
              <a:ln w="19050">
                <a:solidFill>
                  <a:srgbClr val="FF0033"/>
                </a:solidFill>
                <a:prstDash val="dash"/>
                <a:round/>
                <a:headEnd type="none" w="sm" len="sm"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95285" name="Line 21"/>
              <p:cNvSpPr>
                <a:spLocks noChangeShapeType="1"/>
              </p:cNvSpPr>
              <p:nvPr/>
            </p:nvSpPr>
            <p:spPr bwMode="auto">
              <a:xfrm>
                <a:off x="2448" y="2352"/>
                <a:ext cx="384" cy="0"/>
              </a:xfrm>
              <a:prstGeom prst="line">
                <a:avLst/>
              </a:prstGeom>
              <a:noFill/>
              <a:ln w="19050">
                <a:solidFill>
                  <a:srgbClr val="FF0033"/>
                </a:solidFill>
                <a:prstDash val="dash"/>
                <a:round/>
                <a:headEnd type="none" w="sm" len="sm"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95286" name="Line 22"/>
              <p:cNvSpPr>
                <a:spLocks noChangeShapeType="1"/>
              </p:cNvSpPr>
              <p:nvPr/>
            </p:nvSpPr>
            <p:spPr bwMode="auto">
              <a:xfrm>
                <a:off x="2928" y="2352"/>
                <a:ext cx="384" cy="0"/>
              </a:xfrm>
              <a:prstGeom prst="line">
                <a:avLst/>
              </a:prstGeom>
              <a:noFill/>
              <a:ln w="19050">
                <a:solidFill>
                  <a:srgbClr val="FF0033"/>
                </a:solidFill>
                <a:prstDash val="dash"/>
                <a:round/>
                <a:headEnd type="none" w="sm" len="sm"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395287" name="Line 23"/>
            <p:cNvSpPr>
              <a:spLocks noChangeShapeType="1"/>
            </p:cNvSpPr>
            <p:nvPr/>
          </p:nvSpPr>
          <p:spPr bwMode="auto">
            <a:xfrm>
              <a:off x="3360" y="864"/>
              <a:ext cx="0" cy="816"/>
            </a:xfrm>
            <a:prstGeom prst="line">
              <a:avLst/>
            </a:prstGeom>
            <a:noFill/>
            <a:ln w="19050">
              <a:solidFill>
                <a:srgbClr val="FF0033"/>
              </a:solidFill>
              <a:prstDash val="dash"/>
              <a:round/>
              <a:headEnd type="none" w="sm" len="sm"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5288" name="Line 24"/>
            <p:cNvSpPr>
              <a:spLocks noChangeShapeType="1"/>
            </p:cNvSpPr>
            <p:nvPr/>
          </p:nvSpPr>
          <p:spPr bwMode="auto">
            <a:xfrm>
              <a:off x="4320" y="864"/>
              <a:ext cx="0" cy="816"/>
            </a:xfrm>
            <a:prstGeom prst="line">
              <a:avLst/>
            </a:prstGeom>
            <a:noFill/>
            <a:ln w="19050">
              <a:solidFill>
                <a:srgbClr val="FF0033"/>
              </a:solidFill>
              <a:prstDash val="dash"/>
              <a:round/>
              <a:headEnd type="none" w="sm" len="sm"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5289" name="Text Box 25"/>
            <p:cNvSpPr txBox="1">
              <a:spLocks noChangeArrowheads="1"/>
            </p:cNvSpPr>
            <p:nvPr/>
          </p:nvSpPr>
          <p:spPr bwMode="auto">
            <a:xfrm>
              <a:off x="2784" y="774"/>
              <a:ext cx="295" cy="212"/>
            </a:xfrm>
            <a:prstGeom prst="rect">
              <a:avLst/>
            </a:prstGeom>
            <a:noFill/>
            <a:ln w="19050">
              <a:noFill/>
              <a:miter lim="800000"/>
              <a:headEnd type="none" w="sm" len="sm"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600"/>
                <a:t>i=2</a:t>
              </a:r>
            </a:p>
          </p:txBody>
        </p:sp>
        <p:sp>
          <p:nvSpPr>
            <p:cNvPr id="395290" name="Text Box 26"/>
            <p:cNvSpPr txBox="1">
              <a:spLocks noChangeArrowheads="1"/>
            </p:cNvSpPr>
            <p:nvPr/>
          </p:nvSpPr>
          <p:spPr bwMode="auto">
            <a:xfrm>
              <a:off x="3696" y="774"/>
              <a:ext cx="295" cy="212"/>
            </a:xfrm>
            <a:prstGeom prst="rect">
              <a:avLst/>
            </a:prstGeom>
            <a:noFill/>
            <a:ln w="19050">
              <a:noFill/>
              <a:miter lim="800000"/>
              <a:headEnd type="none" w="sm" len="sm"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600"/>
                <a:t>i=3</a:t>
              </a:r>
            </a:p>
          </p:txBody>
        </p:sp>
        <p:sp>
          <p:nvSpPr>
            <p:cNvPr id="395291" name="Text Box 27"/>
            <p:cNvSpPr txBox="1">
              <a:spLocks noChangeArrowheads="1"/>
            </p:cNvSpPr>
            <p:nvPr/>
          </p:nvSpPr>
          <p:spPr bwMode="auto">
            <a:xfrm>
              <a:off x="4608" y="774"/>
              <a:ext cx="295" cy="212"/>
            </a:xfrm>
            <a:prstGeom prst="rect">
              <a:avLst/>
            </a:prstGeom>
            <a:noFill/>
            <a:ln w="19050">
              <a:noFill/>
              <a:miter lim="800000"/>
              <a:headEnd type="none" w="sm" len="sm"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600"/>
                <a:t>i=4</a:t>
              </a:r>
            </a:p>
          </p:txBody>
        </p:sp>
      </p:grpSp>
      <p:grpSp>
        <p:nvGrpSpPr>
          <p:cNvPr id="395292" name="Group 28"/>
          <p:cNvGrpSpPr>
            <a:grpSpLocks/>
          </p:cNvGrpSpPr>
          <p:nvPr/>
        </p:nvGrpSpPr>
        <p:grpSpPr bwMode="auto">
          <a:xfrm>
            <a:off x="3886200" y="2133600"/>
            <a:ext cx="4371975" cy="803275"/>
            <a:chOff x="2448" y="1344"/>
            <a:chExt cx="2754" cy="506"/>
          </a:xfrm>
        </p:grpSpPr>
        <p:sp>
          <p:nvSpPr>
            <p:cNvPr id="395293" name="Line 29"/>
            <p:cNvSpPr>
              <a:spLocks noChangeShapeType="1"/>
            </p:cNvSpPr>
            <p:nvPr/>
          </p:nvSpPr>
          <p:spPr bwMode="auto">
            <a:xfrm>
              <a:off x="2640" y="1344"/>
              <a:ext cx="0" cy="336"/>
            </a:xfrm>
            <a:prstGeom prst="line">
              <a:avLst/>
            </a:prstGeom>
            <a:noFill/>
            <a:ln w="19050">
              <a:solidFill>
                <a:srgbClr val="0066FF"/>
              </a:solidFill>
              <a:round/>
              <a:headEnd type="none" w="sm" len="sm"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5294" name="Line 30"/>
            <p:cNvSpPr>
              <a:spLocks noChangeShapeType="1"/>
            </p:cNvSpPr>
            <p:nvPr/>
          </p:nvSpPr>
          <p:spPr bwMode="auto">
            <a:xfrm>
              <a:off x="3120" y="1344"/>
              <a:ext cx="0" cy="336"/>
            </a:xfrm>
            <a:prstGeom prst="line">
              <a:avLst/>
            </a:prstGeom>
            <a:noFill/>
            <a:ln w="19050">
              <a:solidFill>
                <a:srgbClr val="0066FF"/>
              </a:solidFill>
              <a:round/>
              <a:headEnd type="triangle" w="med" len="med"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5295" name="Line 31"/>
            <p:cNvSpPr>
              <a:spLocks noChangeShapeType="1"/>
            </p:cNvSpPr>
            <p:nvPr/>
          </p:nvSpPr>
          <p:spPr bwMode="auto">
            <a:xfrm>
              <a:off x="3600" y="1344"/>
              <a:ext cx="0" cy="336"/>
            </a:xfrm>
            <a:prstGeom prst="line">
              <a:avLst/>
            </a:prstGeom>
            <a:noFill/>
            <a:ln w="19050">
              <a:solidFill>
                <a:srgbClr val="0066FF"/>
              </a:solidFill>
              <a:round/>
              <a:headEnd type="none" w="sm" len="sm"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5296" name="Line 32"/>
            <p:cNvSpPr>
              <a:spLocks noChangeShapeType="1"/>
            </p:cNvSpPr>
            <p:nvPr/>
          </p:nvSpPr>
          <p:spPr bwMode="auto">
            <a:xfrm>
              <a:off x="4080" y="1344"/>
              <a:ext cx="0" cy="336"/>
            </a:xfrm>
            <a:prstGeom prst="line">
              <a:avLst/>
            </a:prstGeom>
            <a:noFill/>
            <a:ln w="19050">
              <a:solidFill>
                <a:srgbClr val="0066FF"/>
              </a:solidFill>
              <a:round/>
              <a:headEnd type="triangle" w="med" len="med"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5297" name="Line 33"/>
            <p:cNvSpPr>
              <a:spLocks noChangeShapeType="1"/>
            </p:cNvSpPr>
            <p:nvPr/>
          </p:nvSpPr>
          <p:spPr bwMode="auto">
            <a:xfrm>
              <a:off x="4560" y="1344"/>
              <a:ext cx="0" cy="336"/>
            </a:xfrm>
            <a:prstGeom prst="line">
              <a:avLst/>
            </a:prstGeom>
            <a:noFill/>
            <a:ln w="19050">
              <a:solidFill>
                <a:srgbClr val="0066FF"/>
              </a:solidFill>
              <a:round/>
              <a:headEnd type="none" w="sm" len="sm"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5298" name="Line 34"/>
            <p:cNvSpPr>
              <a:spLocks noChangeShapeType="1"/>
            </p:cNvSpPr>
            <p:nvPr/>
          </p:nvSpPr>
          <p:spPr bwMode="auto">
            <a:xfrm>
              <a:off x="5040" y="1344"/>
              <a:ext cx="0" cy="336"/>
            </a:xfrm>
            <a:prstGeom prst="line">
              <a:avLst/>
            </a:prstGeom>
            <a:noFill/>
            <a:ln w="19050">
              <a:solidFill>
                <a:srgbClr val="0066FF"/>
              </a:solidFill>
              <a:round/>
              <a:headEnd type="triangle" w="med" len="med"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5299" name="Text Box 35"/>
            <p:cNvSpPr txBox="1">
              <a:spLocks noChangeArrowheads="1"/>
            </p:cNvSpPr>
            <p:nvPr/>
          </p:nvSpPr>
          <p:spPr bwMode="auto">
            <a:xfrm>
              <a:off x="2448" y="1638"/>
              <a:ext cx="354" cy="212"/>
            </a:xfrm>
            <a:prstGeom prst="rect">
              <a:avLst/>
            </a:prstGeom>
            <a:noFill/>
            <a:ln w="19050">
              <a:noFill/>
              <a:miter lim="800000"/>
              <a:headEnd type="none" w="sm" len="sm"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600">
                  <a:solidFill>
                    <a:srgbClr val="0066FF"/>
                  </a:solidFill>
                </a:rPr>
                <a:t>a(2)</a:t>
              </a:r>
              <a:endParaRPr lang="en-US"/>
            </a:p>
          </p:txBody>
        </p:sp>
        <p:sp>
          <p:nvSpPr>
            <p:cNvPr id="395300" name="Text Box 36"/>
            <p:cNvSpPr txBox="1">
              <a:spLocks noChangeArrowheads="1"/>
            </p:cNvSpPr>
            <p:nvPr/>
          </p:nvSpPr>
          <p:spPr bwMode="auto">
            <a:xfrm>
              <a:off x="2928" y="1638"/>
              <a:ext cx="334" cy="212"/>
            </a:xfrm>
            <a:prstGeom prst="rect">
              <a:avLst/>
            </a:prstGeom>
            <a:noFill/>
            <a:ln w="19050">
              <a:noFill/>
              <a:miter lim="800000"/>
              <a:headEnd type="none" w="sm" len="sm"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600">
                  <a:solidFill>
                    <a:srgbClr val="0066FF"/>
                  </a:solidFill>
                </a:rPr>
                <a:t>a(1)</a:t>
              </a:r>
              <a:endParaRPr lang="en-US"/>
            </a:p>
          </p:txBody>
        </p:sp>
        <p:sp>
          <p:nvSpPr>
            <p:cNvPr id="395301" name="Text Box 37"/>
            <p:cNvSpPr txBox="1">
              <a:spLocks noChangeArrowheads="1"/>
            </p:cNvSpPr>
            <p:nvPr/>
          </p:nvSpPr>
          <p:spPr bwMode="auto">
            <a:xfrm>
              <a:off x="3408" y="1638"/>
              <a:ext cx="354" cy="212"/>
            </a:xfrm>
            <a:prstGeom prst="rect">
              <a:avLst/>
            </a:prstGeom>
            <a:noFill/>
            <a:ln w="19050">
              <a:noFill/>
              <a:miter lim="800000"/>
              <a:headEnd type="none" w="sm" len="sm"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600">
                  <a:solidFill>
                    <a:srgbClr val="0066FF"/>
                  </a:solidFill>
                </a:rPr>
                <a:t>a(3)</a:t>
              </a:r>
              <a:endParaRPr lang="en-US"/>
            </a:p>
          </p:txBody>
        </p:sp>
        <p:sp>
          <p:nvSpPr>
            <p:cNvPr id="395302" name="Text Box 38"/>
            <p:cNvSpPr txBox="1">
              <a:spLocks noChangeArrowheads="1"/>
            </p:cNvSpPr>
            <p:nvPr/>
          </p:nvSpPr>
          <p:spPr bwMode="auto">
            <a:xfrm>
              <a:off x="3888" y="1638"/>
              <a:ext cx="354" cy="212"/>
            </a:xfrm>
            <a:prstGeom prst="rect">
              <a:avLst/>
            </a:prstGeom>
            <a:noFill/>
            <a:ln w="19050">
              <a:noFill/>
              <a:miter lim="800000"/>
              <a:headEnd type="none" w="sm" len="sm"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600">
                  <a:solidFill>
                    <a:srgbClr val="0066FF"/>
                  </a:solidFill>
                </a:rPr>
                <a:t>a(2)</a:t>
              </a:r>
              <a:endParaRPr lang="en-US"/>
            </a:p>
          </p:txBody>
        </p:sp>
        <p:sp>
          <p:nvSpPr>
            <p:cNvPr id="395303" name="Text Box 39"/>
            <p:cNvSpPr txBox="1">
              <a:spLocks noChangeArrowheads="1"/>
            </p:cNvSpPr>
            <p:nvPr/>
          </p:nvSpPr>
          <p:spPr bwMode="auto">
            <a:xfrm>
              <a:off x="4368" y="1638"/>
              <a:ext cx="354" cy="212"/>
            </a:xfrm>
            <a:prstGeom prst="rect">
              <a:avLst/>
            </a:prstGeom>
            <a:noFill/>
            <a:ln w="19050">
              <a:noFill/>
              <a:miter lim="800000"/>
              <a:headEnd type="none" w="sm" len="sm"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600">
                  <a:solidFill>
                    <a:srgbClr val="0066FF"/>
                  </a:solidFill>
                </a:rPr>
                <a:t>a(4)</a:t>
              </a:r>
              <a:endParaRPr lang="en-US"/>
            </a:p>
          </p:txBody>
        </p:sp>
        <p:sp>
          <p:nvSpPr>
            <p:cNvPr id="395304" name="Text Box 40"/>
            <p:cNvSpPr txBox="1">
              <a:spLocks noChangeArrowheads="1"/>
            </p:cNvSpPr>
            <p:nvPr/>
          </p:nvSpPr>
          <p:spPr bwMode="auto">
            <a:xfrm>
              <a:off x="4848" y="1638"/>
              <a:ext cx="354" cy="212"/>
            </a:xfrm>
            <a:prstGeom prst="rect">
              <a:avLst/>
            </a:prstGeom>
            <a:noFill/>
            <a:ln w="19050">
              <a:noFill/>
              <a:miter lim="800000"/>
              <a:headEnd type="none" w="sm" len="sm"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600">
                  <a:solidFill>
                    <a:srgbClr val="0066FF"/>
                  </a:solidFill>
                </a:rPr>
                <a:t>a(3)</a:t>
              </a:r>
              <a:endParaRPr lang="en-US"/>
            </a:p>
          </p:txBody>
        </p:sp>
      </p:grpSp>
      <p:grpSp>
        <p:nvGrpSpPr>
          <p:cNvPr id="395305" name="Group 41"/>
          <p:cNvGrpSpPr>
            <a:grpSpLocks/>
          </p:cNvGrpSpPr>
          <p:nvPr/>
        </p:nvGrpSpPr>
        <p:grpSpPr bwMode="auto">
          <a:xfrm>
            <a:off x="4244975" y="2120900"/>
            <a:ext cx="3702050" cy="1354138"/>
            <a:chOff x="2674" y="1336"/>
            <a:chExt cx="2332" cy="853"/>
          </a:xfrm>
        </p:grpSpPr>
        <p:cxnSp>
          <p:nvCxnSpPr>
            <p:cNvPr id="395306" name="AutoShape 42"/>
            <p:cNvCxnSpPr>
              <a:cxnSpLocks noChangeShapeType="1"/>
            </p:cNvCxnSpPr>
            <p:nvPr/>
          </p:nvCxnSpPr>
          <p:spPr bwMode="auto">
            <a:xfrm rot="16200000" flipH="1">
              <a:off x="3359" y="651"/>
              <a:ext cx="1" cy="1372"/>
            </a:xfrm>
            <a:prstGeom prst="curvedConnector3">
              <a:avLst>
                <a:gd name="adj1" fmla="val 65299995"/>
              </a:avLst>
            </a:prstGeom>
            <a:noFill/>
            <a:ln w="19050">
              <a:solidFill>
                <a:schemeClr val="accent1"/>
              </a:solidFill>
              <a:round/>
              <a:headEnd type="none" w="sm" len="sm"/>
              <a:tailEnd type="triangle" w="med" len="med"/>
            </a:ln>
            <a:effectLst/>
          </p:spPr>
        </p:cxnSp>
        <p:cxnSp>
          <p:nvCxnSpPr>
            <p:cNvPr id="395307" name="AutoShape 43"/>
            <p:cNvCxnSpPr>
              <a:cxnSpLocks noChangeShapeType="1"/>
            </p:cNvCxnSpPr>
            <p:nvPr/>
          </p:nvCxnSpPr>
          <p:spPr bwMode="auto">
            <a:xfrm rot="16200000" flipH="1">
              <a:off x="4319" y="651"/>
              <a:ext cx="1" cy="1372"/>
            </a:xfrm>
            <a:prstGeom prst="curvedConnector3">
              <a:avLst>
                <a:gd name="adj1" fmla="val 65099995"/>
              </a:avLst>
            </a:prstGeom>
            <a:noFill/>
            <a:ln w="19050">
              <a:solidFill>
                <a:schemeClr val="accent1"/>
              </a:solidFill>
              <a:round/>
              <a:headEnd type="none" w="sm" len="sm"/>
              <a:tailEnd type="triangle" w="med" len="med"/>
            </a:ln>
            <a:effectLst/>
          </p:spPr>
        </p:cxnSp>
        <p:sp>
          <p:nvSpPr>
            <p:cNvPr id="395308" name="Text Box 44"/>
            <p:cNvSpPr txBox="1">
              <a:spLocks noChangeArrowheads="1"/>
            </p:cNvSpPr>
            <p:nvPr/>
          </p:nvSpPr>
          <p:spPr bwMode="auto">
            <a:xfrm>
              <a:off x="3264" y="1968"/>
              <a:ext cx="212" cy="221"/>
            </a:xfrm>
            <a:prstGeom prst="rect">
              <a:avLst/>
            </a:prstGeom>
            <a:noFill/>
            <a:ln w="19050">
              <a:noFill/>
              <a:miter lim="800000"/>
              <a:headEnd type="none" w="sm" len="sm"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700">
                  <a:solidFill>
                    <a:schemeClr val="accent1"/>
                  </a:solidFill>
                  <a:latin typeface="Symbol" pitchFamily="18" charset="2"/>
                </a:rPr>
                <a:t>d</a:t>
              </a:r>
              <a:r>
                <a:rPr lang="en-US" sz="1600" baseline="50000">
                  <a:solidFill>
                    <a:schemeClr val="accent1"/>
                  </a:solidFill>
                  <a:latin typeface="Tahoma" pitchFamily="34" charset="0"/>
                </a:rPr>
                <a:t>t</a:t>
              </a:r>
              <a:endParaRPr lang="en-US">
                <a:latin typeface="Times New Roman" pitchFamily="18" charset="0"/>
              </a:endParaRPr>
            </a:p>
          </p:txBody>
        </p:sp>
        <p:sp>
          <p:nvSpPr>
            <p:cNvPr id="395309" name="Text Box 45"/>
            <p:cNvSpPr txBox="1">
              <a:spLocks noChangeArrowheads="1"/>
            </p:cNvSpPr>
            <p:nvPr/>
          </p:nvSpPr>
          <p:spPr bwMode="auto">
            <a:xfrm>
              <a:off x="4272" y="1968"/>
              <a:ext cx="212" cy="221"/>
            </a:xfrm>
            <a:prstGeom prst="rect">
              <a:avLst/>
            </a:prstGeom>
            <a:noFill/>
            <a:ln w="19050">
              <a:noFill/>
              <a:miter lim="800000"/>
              <a:headEnd type="none" w="sm" len="sm"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700">
                  <a:solidFill>
                    <a:schemeClr val="accent1"/>
                  </a:solidFill>
                  <a:latin typeface="Symbol" pitchFamily="18" charset="2"/>
                </a:rPr>
                <a:t>d</a:t>
              </a:r>
              <a:r>
                <a:rPr lang="en-US" sz="1600" baseline="50000">
                  <a:solidFill>
                    <a:schemeClr val="accent1"/>
                  </a:solidFill>
                  <a:latin typeface="Tahoma" pitchFamily="34" charset="0"/>
                </a:rPr>
                <a:t>t</a:t>
              </a:r>
              <a:endParaRPr lang="en-US">
                <a:latin typeface="Times New Roman" pitchFamily="18" charset="0"/>
              </a:endParaRPr>
            </a:p>
          </p:txBody>
        </p:sp>
      </p:grpSp>
      <p:sp>
        <p:nvSpPr>
          <p:cNvPr id="395310" name="Rectangle 46"/>
          <p:cNvSpPr>
            <a:spLocks noChangeArrowheads="1"/>
          </p:cNvSpPr>
          <p:nvPr/>
        </p:nvSpPr>
        <p:spPr bwMode="auto">
          <a:xfrm>
            <a:off x="685800" y="3581400"/>
            <a:ext cx="7772400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>
              <a:lnSpc>
                <a:spcPct val="95000"/>
              </a:lnSpc>
              <a:spcBef>
                <a:spcPct val="3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Wingdings" pitchFamily="2" charset="2"/>
              <a:buChar char="l"/>
            </a:pPr>
            <a:r>
              <a:rPr lang="en-US"/>
              <a:t>There is an instance of S</a:t>
            </a:r>
            <a:r>
              <a:rPr lang="en-US" baseline="-25000"/>
              <a:t>1</a:t>
            </a:r>
            <a:r>
              <a:rPr lang="en-US"/>
              <a:t> that precedes an instance of S</a:t>
            </a:r>
            <a:r>
              <a:rPr lang="en-US" baseline="-25000"/>
              <a:t>2</a:t>
            </a:r>
            <a:r>
              <a:rPr lang="en-US"/>
              <a:t> in execution and S</a:t>
            </a:r>
            <a:r>
              <a:rPr lang="en-US" baseline="-25000"/>
              <a:t>1</a:t>
            </a:r>
            <a:r>
              <a:rPr lang="en-US"/>
              <a:t> produces data that S</a:t>
            </a:r>
            <a:r>
              <a:rPr lang="en-US" baseline="-25000"/>
              <a:t>2</a:t>
            </a:r>
            <a:r>
              <a:rPr lang="en-US"/>
              <a:t> consumes.</a:t>
            </a:r>
          </a:p>
          <a:p>
            <a:pPr marL="342900" indent="-342900">
              <a:lnSpc>
                <a:spcPct val="95000"/>
              </a:lnSpc>
              <a:spcBef>
                <a:spcPct val="3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Wingdings" pitchFamily="2" charset="2"/>
              <a:buChar char="l"/>
            </a:pPr>
            <a:r>
              <a:rPr lang="en-US"/>
              <a:t>S</a:t>
            </a:r>
            <a:r>
              <a:rPr lang="en-US" baseline="-25000"/>
              <a:t>1</a:t>
            </a:r>
            <a:r>
              <a:rPr lang="en-US"/>
              <a:t> is the source of the dependence; S</a:t>
            </a:r>
            <a:r>
              <a:rPr lang="en-US" baseline="-25000"/>
              <a:t>2</a:t>
            </a:r>
            <a:r>
              <a:rPr lang="en-US"/>
              <a:t> is the sink of the dependence.</a:t>
            </a:r>
          </a:p>
          <a:p>
            <a:pPr marL="342900" indent="-342900">
              <a:lnSpc>
                <a:spcPct val="95000"/>
              </a:lnSpc>
              <a:spcBef>
                <a:spcPct val="3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Wingdings" pitchFamily="2" charset="2"/>
              <a:buChar char="l"/>
            </a:pPr>
            <a:r>
              <a:rPr lang="en-US"/>
              <a:t>The dependence flows between instances of statements in different iterations (</a:t>
            </a:r>
            <a:r>
              <a:rPr lang="en-US">
                <a:solidFill>
                  <a:srgbClr val="FF0033"/>
                </a:solidFill>
              </a:rPr>
              <a:t>loop-carried</a:t>
            </a:r>
            <a:r>
              <a:rPr lang="en-US"/>
              <a:t> dependence).</a:t>
            </a:r>
          </a:p>
          <a:p>
            <a:pPr marL="342900" indent="-342900">
              <a:lnSpc>
                <a:spcPct val="95000"/>
              </a:lnSpc>
              <a:spcBef>
                <a:spcPct val="3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Wingdings" pitchFamily="2" charset="2"/>
              <a:buChar char="l"/>
            </a:pPr>
            <a:r>
              <a:rPr lang="en-US"/>
              <a:t>The dependence distance is 1. The direction is positive (</a:t>
            </a:r>
            <a:r>
              <a:rPr lang="en-US">
                <a:solidFill>
                  <a:srgbClr val="FF0033"/>
                </a:solidFill>
              </a:rPr>
              <a:t>&lt;</a:t>
            </a:r>
            <a:r>
              <a:rPr lang="en-US"/>
              <a:t>).</a:t>
            </a:r>
            <a:endParaRPr lang="en-US" baseline="-25000"/>
          </a:p>
        </p:txBody>
      </p:sp>
      <p:grpSp>
        <p:nvGrpSpPr>
          <p:cNvPr id="395311" name="Group 47"/>
          <p:cNvGrpSpPr>
            <a:grpSpLocks/>
          </p:cNvGrpSpPr>
          <p:nvPr/>
        </p:nvGrpSpPr>
        <p:grpSpPr bwMode="auto">
          <a:xfrm>
            <a:off x="3357563" y="5956060"/>
            <a:ext cx="2527300" cy="366713"/>
            <a:chOff x="2115" y="3872"/>
            <a:chExt cx="1592" cy="231"/>
          </a:xfrm>
        </p:grpSpPr>
        <p:graphicFrame>
          <p:nvGraphicFramePr>
            <p:cNvPr id="454656" name="Object 2048"/>
            <p:cNvGraphicFramePr>
              <a:graphicFrameLocks noChangeAspect="1"/>
            </p:cNvGraphicFramePr>
            <p:nvPr/>
          </p:nvGraphicFramePr>
          <p:xfrm>
            <a:off x="2115" y="3883"/>
            <a:ext cx="440" cy="20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218" name="Equation" r:id="rId4" imgW="698400" imgH="330120" progId="Equation.3">
                    <p:embed/>
                  </p:oleObj>
                </mc:Choice>
                <mc:Fallback>
                  <p:oleObj name="Equation" r:id="rId4" imgW="698400" imgH="330120" progId="Equation.3">
                    <p:embed/>
                    <p:pic>
                      <p:nvPicPr>
                        <p:cNvPr id="454656" name="Object 204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115" y="3883"/>
                          <a:ext cx="440" cy="20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454657" name="Object 2049"/>
            <p:cNvGraphicFramePr>
              <a:graphicFrameLocks noChangeAspect="1"/>
            </p:cNvGraphicFramePr>
            <p:nvPr/>
          </p:nvGraphicFramePr>
          <p:xfrm>
            <a:off x="3267" y="3883"/>
            <a:ext cx="440" cy="20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219" name="Equation" r:id="rId6" imgW="698400" imgH="330120" progId="Equation.3">
                    <p:embed/>
                  </p:oleObj>
                </mc:Choice>
                <mc:Fallback>
                  <p:oleObj name="Equation" r:id="rId6" imgW="698400" imgH="330120" progId="Equation.3">
                    <p:embed/>
                    <p:pic>
                      <p:nvPicPr>
                        <p:cNvPr id="454657" name="Object 204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267" y="3883"/>
                          <a:ext cx="440" cy="20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395314" name="Text Box 50"/>
            <p:cNvSpPr txBox="1">
              <a:spLocks noChangeArrowheads="1"/>
            </p:cNvSpPr>
            <p:nvPr/>
          </p:nvSpPr>
          <p:spPr bwMode="auto">
            <a:xfrm>
              <a:off x="2822" y="3872"/>
              <a:ext cx="246" cy="231"/>
            </a:xfrm>
            <a:prstGeom prst="rect">
              <a:avLst/>
            </a:prstGeom>
            <a:noFill/>
            <a:ln w="19050">
              <a:noFill/>
              <a:miter lim="800000"/>
              <a:headEnd type="none" w="sm" len="sm"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>
                  <a:latin typeface="Tahoma" pitchFamily="34" charset="0"/>
                </a:rPr>
                <a:t>or</a:t>
              </a:r>
              <a:endParaRPr lang="en-US">
                <a:latin typeface="Times New Roman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7691840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5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5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53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53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53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53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5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5310" grpId="0" build="p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-</a:t>
            </a:r>
            <a:fld id="{047490C9-7524-40CB-9A7B-799A039478EC}" type="slidenum">
              <a:rPr lang="en-US"/>
              <a:pPr/>
              <a:t>12</a:t>
            </a:fld>
            <a:r>
              <a:rPr lang="en-US"/>
              <a:t>-</a:t>
            </a:r>
          </a:p>
        </p:txBody>
      </p:sp>
      <p:sp>
        <p:nvSpPr>
          <p:cNvPr id="396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 3</a:t>
            </a:r>
          </a:p>
        </p:txBody>
      </p:sp>
      <p:sp>
        <p:nvSpPr>
          <p:cNvPr id="396291" name="Text Box 3"/>
          <p:cNvSpPr txBox="1">
            <a:spLocks noChangeArrowheads="1"/>
          </p:cNvSpPr>
          <p:nvPr/>
        </p:nvSpPr>
        <p:spPr bwMode="auto">
          <a:xfrm>
            <a:off x="990600" y="1600200"/>
            <a:ext cx="2667000" cy="1190625"/>
          </a:xfrm>
          <a:prstGeom prst="rect">
            <a:avLst/>
          </a:prstGeom>
          <a:noFill/>
          <a:ln w="19050">
            <a:noFill/>
            <a:miter lim="800000"/>
            <a:headEnd type="none" w="sm" len="sm"/>
            <a:tailEnd/>
          </a:ln>
          <a:effectLst/>
        </p:spPr>
        <p:txBody>
          <a:bodyPr>
            <a:spAutoFit/>
          </a:bodyPr>
          <a:lstStyle/>
          <a:p>
            <a:r>
              <a:rPr lang="en-US"/>
              <a:t>      do i = 2, 4</a:t>
            </a:r>
          </a:p>
          <a:p>
            <a:r>
              <a:rPr lang="en-US">
                <a:solidFill>
                  <a:srgbClr val="FF0033"/>
                </a:solidFill>
              </a:rPr>
              <a:t>S</a:t>
            </a:r>
            <a:r>
              <a:rPr lang="en-US" baseline="-25000">
                <a:solidFill>
                  <a:srgbClr val="FF0033"/>
                </a:solidFill>
              </a:rPr>
              <a:t>1</a:t>
            </a:r>
            <a:r>
              <a:rPr lang="en-US">
                <a:solidFill>
                  <a:srgbClr val="FF0033"/>
                </a:solidFill>
              </a:rPr>
              <a:t>:</a:t>
            </a:r>
            <a:r>
              <a:rPr lang="en-US"/>
              <a:t>    </a:t>
            </a:r>
            <a:r>
              <a:rPr lang="en-US">
                <a:solidFill>
                  <a:srgbClr val="FF0033"/>
                </a:solidFill>
              </a:rPr>
              <a:t>a(i)</a:t>
            </a:r>
            <a:r>
              <a:rPr lang="en-US"/>
              <a:t> = b(i) + c(i)</a:t>
            </a:r>
          </a:p>
          <a:p>
            <a:r>
              <a:rPr lang="en-US">
                <a:solidFill>
                  <a:srgbClr val="FF0033"/>
                </a:solidFill>
              </a:rPr>
              <a:t>S</a:t>
            </a:r>
            <a:r>
              <a:rPr lang="en-US" baseline="-25000">
                <a:solidFill>
                  <a:srgbClr val="FF0033"/>
                </a:solidFill>
              </a:rPr>
              <a:t>2</a:t>
            </a:r>
            <a:r>
              <a:rPr lang="en-US">
                <a:solidFill>
                  <a:srgbClr val="FF0033"/>
                </a:solidFill>
              </a:rPr>
              <a:t>:    </a:t>
            </a:r>
            <a:r>
              <a:rPr lang="en-US"/>
              <a:t>d(i) = </a:t>
            </a:r>
            <a:r>
              <a:rPr lang="en-US">
                <a:solidFill>
                  <a:srgbClr val="FF0033"/>
                </a:solidFill>
              </a:rPr>
              <a:t>a(i+1)</a:t>
            </a:r>
            <a:endParaRPr lang="en-US"/>
          </a:p>
          <a:p>
            <a:r>
              <a:rPr lang="en-US"/>
              <a:t>      end do</a:t>
            </a:r>
          </a:p>
        </p:txBody>
      </p:sp>
      <p:grpSp>
        <p:nvGrpSpPr>
          <p:cNvPr id="396292" name="Group 4"/>
          <p:cNvGrpSpPr>
            <a:grpSpLocks/>
          </p:cNvGrpSpPr>
          <p:nvPr/>
        </p:nvGrpSpPr>
        <p:grpSpPr bwMode="auto">
          <a:xfrm>
            <a:off x="3886200" y="1228725"/>
            <a:ext cx="4497388" cy="1438275"/>
            <a:chOff x="2448" y="774"/>
            <a:chExt cx="2833" cy="906"/>
          </a:xfrm>
        </p:grpSpPr>
        <p:grpSp>
          <p:nvGrpSpPr>
            <p:cNvPr id="396293" name="Group 5"/>
            <p:cNvGrpSpPr>
              <a:grpSpLocks/>
            </p:cNvGrpSpPr>
            <p:nvPr/>
          </p:nvGrpSpPr>
          <p:grpSpPr bwMode="auto">
            <a:xfrm>
              <a:off x="2448" y="1014"/>
              <a:ext cx="2833" cy="330"/>
              <a:chOff x="768" y="2070"/>
              <a:chExt cx="2833" cy="330"/>
            </a:xfrm>
          </p:grpSpPr>
          <p:sp>
            <p:nvSpPr>
              <p:cNvPr id="396294" name="Line 6"/>
              <p:cNvSpPr>
                <a:spLocks noChangeShapeType="1"/>
              </p:cNvSpPr>
              <p:nvPr/>
            </p:nvSpPr>
            <p:spPr bwMode="auto">
              <a:xfrm>
                <a:off x="1008" y="2352"/>
                <a:ext cx="384" cy="0"/>
              </a:xfrm>
              <a:prstGeom prst="line">
                <a:avLst/>
              </a:prstGeom>
              <a:noFill/>
              <a:ln w="19050">
                <a:solidFill>
                  <a:srgbClr val="FF0033"/>
                </a:solidFill>
                <a:prstDash val="dash"/>
                <a:round/>
                <a:headEnd type="none" w="sm" len="sm"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96295" name="Oval 7"/>
              <p:cNvSpPr>
                <a:spLocks noChangeArrowheads="1"/>
              </p:cNvSpPr>
              <p:nvPr/>
            </p:nvSpPr>
            <p:spPr bwMode="auto">
              <a:xfrm>
                <a:off x="912" y="2304"/>
                <a:ext cx="96" cy="96"/>
              </a:xfrm>
              <a:prstGeom prst="ellipse">
                <a:avLst/>
              </a:prstGeom>
              <a:solidFill>
                <a:schemeClr val="tx1"/>
              </a:solidFill>
              <a:ln w="19050">
                <a:solidFill>
                  <a:schemeClr val="tx1"/>
                </a:solidFill>
                <a:round/>
                <a:headEnd type="none" w="sm" len="sm"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96296" name="Oval 8"/>
              <p:cNvSpPr>
                <a:spLocks noChangeArrowheads="1"/>
              </p:cNvSpPr>
              <p:nvPr/>
            </p:nvSpPr>
            <p:spPr bwMode="auto">
              <a:xfrm>
                <a:off x="1392" y="2304"/>
                <a:ext cx="96" cy="96"/>
              </a:xfrm>
              <a:prstGeom prst="ellipse">
                <a:avLst/>
              </a:prstGeom>
              <a:solidFill>
                <a:schemeClr val="tx1"/>
              </a:solidFill>
              <a:ln w="19050">
                <a:solidFill>
                  <a:schemeClr val="tx1"/>
                </a:solidFill>
                <a:round/>
                <a:headEnd type="none" w="sm" len="sm"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96297" name="Oval 9"/>
              <p:cNvSpPr>
                <a:spLocks noChangeArrowheads="1"/>
              </p:cNvSpPr>
              <p:nvPr/>
            </p:nvSpPr>
            <p:spPr bwMode="auto">
              <a:xfrm>
                <a:off x="1872" y="2304"/>
                <a:ext cx="96" cy="96"/>
              </a:xfrm>
              <a:prstGeom prst="ellipse">
                <a:avLst/>
              </a:prstGeom>
              <a:solidFill>
                <a:schemeClr val="tx1"/>
              </a:solidFill>
              <a:ln w="19050">
                <a:solidFill>
                  <a:schemeClr val="tx1"/>
                </a:solidFill>
                <a:round/>
                <a:headEnd type="none" w="sm" len="sm"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96298" name="Oval 10"/>
              <p:cNvSpPr>
                <a:spLocks noChangeArrowheads="1"/>
              </p:cNvSpPr>
              <p:nvPr/>
            </p:nvSpPr>
            <p:spPr bwMode="auto">
              <a:xfrm>
                <a:off x="2352" y="2304"/>
                <a:ext cx="96" cy="96"/>
              </a:xfrm>
              <a:prstGeom prst="ellipse">
                <a:avLst/>
              </a:prstGeom>
              <a:solidFill>
                <a:schemeClr val="tx1"/>
              </a:solidFill>
              <a:ln w="19050">
                <a:solidFill>
                  <a:schemeClr val="tx1"/>
                </a:solidFill>
                <a:round/>
                <a:headEnd type="none" w="sm" len="sm"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96299" name="Oval 11"/>
              <p:cNvSpPr>
                <a:spLocks noChangeArrowheads="1"/>
              </p:cNvSpPr>
              <p:nvPr/>
            </p:nvSpPr>
            <p:spPr bwMode="auto">
              <a:xfrm>
                <a:off x="2832" y="2304"/>
                <a:ext cx="96" cy="96"/>
              </a:xfrm>
              <a:prstGeom prst="ellipse">
                <a:avLst/>
              </a:prstGeom>
              <a:solidFill>
                <a:schemeClr val="tx1"/>
              </a:solidFill>
              <a:ln w="19050">
                <a:solidFill>
                  <a:schemeClr val="tx1"/>
                </a:solidFill>
                <a:round/>
                <a:headEnd type="none" w="sm" len="sm"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96300" name="Oval 12"/>
              <p:cNvSpPr>
                <a:spLocks noChangeArrowheads="1"/>
              </p:cNvSpPr>
              <p:nvPr/>
            </p:nvSpPr>
            <p:spPr bwMode="auto">
              <a:xfrm>
                <a:off x="3312" y="2304"/>
                <a:ext cx="96" cy="96"/>
              </a:xfrm>
              <a:prstGeom prst="ellipse">
                <a:avLst/>
              </a:prstGeom>
              <a:solidFill>
                <a:schemeClr val="tx1"/>
              </a:solidFill>
              <a:ln w="19050">
                <a:solidFill>
                  <a:schemeClr val="tx1"/>
                </a:solidFill>
                <a:round/>
                <a:headEnd type="none" w="sm" len="sm"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96301" name="Rectangle 13"/>
              <p:cNvSpPr>
                <a:spLocks noChangeArrowheads="1"/>
              </p:cNvSpPr>
              <p:nvPr/>
            </p:nvSpPr>
            <p:spPr bwMode="auto">
              <a:xfrm>
                <a:off x="768" y="2070"/>
                <a:ext cx="419" cy="212"/>
              </a:xfrm>
              <a:prstGeom prst="rect">
                <a:avLst/>
              </a:prstGeom>
              <a:noFill/>
              <a:ln w="19050">
                <a:noFill/>
                <a:miter lim="800000"/>
                <a:headEnd type="none" w="sm" len="sm"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1600">
                    <a:solidFill>
                      <a:srgbClr val="FF0033"/>
                    </a:solidFill>
                  </a:rPr>
                  <a:t>S</a:t>
                </a:r>
                <a:r>
                  <a:rPr lang="en-US" sz="1600" baseline="-25000">
                    <a:solidFill>
                      <a:srgbClr val="FF0033"/>
                    </a:solidFill>
                  </a:rPr>
                  <a:t>1</a:t>
                </a:r>
                <a:r>
                  <a:rPr lang="en-US" sz="1600">
                    <a:solidFill>
                      <a:srgbClr val="FF0033"/>
                    </a:solidFill>
                  </a:rPr>
                  <a:t>[2]</a:t>
                </a:r>
              </a:p>
            </p:txBody>
          </p:sp>
          <p:sp>
            <p:nvSpPr>
              <p:cNvPr id="396302" name="Rectangle 14"/>
              <p:cNvSpPr>
                <a:spLocks noChangeArrowheads="1"/>
              </p:cNvSpPr>
              <p:nvPr/>
            </p:nvSpPr>
            <p:spPr bwMode="auto">
              <a:xfrm>
                <a:off x="1248" y="2070"/>
                <a:ext cx="433" cy="212"/>
              </a:xfrm>
              <a:prstGeom prst="rect">
                <a:avLst/>
              </a:prstGeom>
              <a:noFill/>
              <a:ln w="19050">
                <a:noFill/>
                <a:miter lim="800000"/>
                <a:headEnd type="none" w="sm" len="sm"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1600">
                    <a:solidFill>
                      <a:srgbClr val="FF0033"/>
                    </a:solidFill>
                  </a:rPr>
                  <a:t>S</a:t>
                </a:r>
                <a:r>
                  <a:rPr lang="en-US" sz="1600" baseline="-25000">
                    <a:solidFill>
                      <a:srgbClr val="FF0033"/>
                    </a:solidFill>
                  </a:rPr>
                  <a:t>2</a:t>
                </a:r>
                <a:r>
                  <a:rPr lang="en-US" sz="1600">
                    <a:solidFill>
                      <a:srgbClr val="FF0033"/>
                    </a:solidFill>
                  </a:rPr>
                  <a:t>[2]</a:t>
                </a:r>
              </a:p>
            </p:txBody>
          </p:sp>
          <p:sp>
            <p:nvSpPr>
              <p:cNvPr id="396303" name="Rectangle 15"/>
              <p:cNvSpPr>
                <a:spLocks noChangeArrowheads="1"/>
              </p:cNvSpPr>
              <p:nvPr/>
            </p:nvSpPr>
            <p:spPr bwMode="auto">
              <a:xfrm>
                <a:off x="1728" y="2070"/>
                <a:ext cx="419" cy="212"/>
              </a:xfrm>
              <a:prstGeom prst="rect">
                <a:avLst/>
              </a:prstGeom>
              <a:noFill/>
              <a:ln w="19050">
                <a:noFill/>
                <a:miter lim="800000"/>
                <a:headEnd type="none" w="sm" len="sm"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1600">
                    <a:solidFill>
                      <a:srgbClr val="FF0033"/>
                    </a:solidFill>
                  </a:rPr>
                  <a:t>S</a:t>
                </a:r>
                <a:r>
                  <a:rPr lang="en-US" sz="1600" baseline="-25000">
                    <a:solidFill>
                      <a:srgbClr val="FF0033"/>
                    </a:solidFill>
                  </a:rPr>
                  <a:t>1</a:t>
                </a:r>
                <a:r>
                  <a:rPr lang="en-US" sz="1600">
                    <a:solidFill>
                      <a:srgbClr val="FF0033"/>
                    </a:solidFill>
                  </a:rPr>
                  <a:t>[3]</a:t>
                </a:r>
              </a:p>
            </p:txBody>
          </p:sp>
          <p:sp>
            <p:nvSpPr>
              <p:cNvPr id="396304" name="Rectangle 16"/>
              <p:cNvSpPr>
                <a:spLocks noChangeArrowheads="1"/>
              </p:cNvSpPr>
              <p:nvPr/>
            </p:nvSpPr>
            <p:spPr bwMode="auto">
              <a:xfrm>
                <a:off x="2208" y="2070"/>
                <a:ext cx="433" cy="212"/>
              </a:xfrm>
              <a:prstGeom prst="rect">
                <a:avLst/>
              </a:prstGeom>
              <a:noFill/>
              <a:ln w="19050">
                <a:noFill/>
                <a:miter lim="800000"/>
                <a:headEnd type="none" w="sm" len="sm"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1600">
                    <a:solidFill>
                      <a:srgbClr val="FF0033"/>
                    </a:solidFill>
                  </a:rPr>
                  <a:t>S</a:t>
                </a:r>
                <a:r>
                  <a:rPr lang="en-US" sz="1600" baseline="-25000">
                    <a:solidFill>
                      <a:srgbClr val="FF0033"/>
                    </a:solidFill>
                  </a:rPr>
                  <a:t>2</a:t>
                </a:r>
                <a:r>
                  <a:rPr lang="en-US" sz="1600">
                    <a:solidFill>
                      <a:srgbClr val="FF0033"/>
                    </a:solidFill>
                  </a:rPr>
                  <a:t>[3]</a:t>
                </a:r>
              </a:p>
            </p:txBody>
          </p:sp>
          <p:sp>
            <p:nvSpPr>
              <p:cNvPr id="396305" name="Rectangle 17"/>
              <p:cNvSpPr>
                <a:spLocks noChangeArrowheads="1"/>
              </p:cNvSpPr>
              <p:nvPr/>
            </p:nvSpPr>
            <p:spPr bwMode="auto">
              <a:xfrm>
                <a:off x="2688" y="2070"/>
                <a:ext cx="419" cy="212"/>
              </a:xfrm>
              <a:prstGeom prst="rect">
                <a:avLst/>
              </a:prstGeom>
              <a:noFill/>
              <a:ln w="19050">
                <a:noFill/>
                <a:miter lim="800000"/>
                <a:headEnd type="none" w="sm" len="sm"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1600">
                    <a:solidFill>
                      <a:srgbClr val="FF0033"/>
                    </a:solidFill>
                  </a:rPr>
                  <a:t>S</a:t>
                </a:r>
                <a:r>
                  <a:rPr lang="en-US" sz="1600" baseline="-25000">
                    <a:solidFill>
                      <a:srgbClr val="FF0033"/>
                    </a:solidFill>
                  </a:rPr>
                  <a:t>1</a:t>
                </a:r>
                <a:r>
                  <a:rPr lang="en-US" sz="1600">
                    <a:solidFill>
                      <a:srgbClr val="FF0033"/>
                    </a:solidFill>
                  </a:rPr>
                  <a:t>[4]</a:t>
                </a:r>
              </a:p>
            </p:txBody>
          </p:sp>
          <p:sp>
            <p:nvSpPr>
              <p:cNvPr id="396306" name="Rectangle 18"/>
              <p:cNvSpPr>
                <a:spLocks noChangeArrowheads="1"/>
              </p:cNvSpPr>
              <p:nvPr/>
            </p:nvSpPr>
            <p:spPr bwMode="auto">
              <a:xfrm>
                <a:off x="3168" y="2070"/>
                <a:ext cx="433" cy="212"/>
              </a:xfrm>
              <a:prstGeom prst="rect">
                <a:avLst/>
              </a:prstGeom>
              <a:noFill/>
              <a:ln w="19050">
                <a:noFill/>
                <a:miter lim="800000"/>
                <a:headEnd type="none" w="sm" len="sm"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1600">
                    <a:solidFill>
                      <a:srgbClr val="FF0033"/>
                    </a:solidFill>
                  </a:rPr>
                  <a:t>S</a:t>
                </a:r>
                <a:r>
                  <a:rPr lang="en-US" sz="1600" baseline="-25000">
                    <a:solidFill>
                      <a:srgbClr val="FF0033"/>
                    </a:solidFill>
                  </a:rPr>
                  <a:t>2</a:t>
                </a:r>
                <a:r>
                  <a:rPr lang="en-US" sz="1600">
                    <a:solidFill>
                      <a:srgbClr val="FF0033"/>
                    </a:solidFill>
                  </a:rPr>
                  <a:t>[4]</a:t>
                </a:r>
              </a:p>
            </p:txBody>
          </p:sp>
          <p:sp>
            <p:nvSpPr>
              <p:cNvPr id="396307" name="Line 19"/>
              <p:cNvSpPr>
                <a:spLocks noChangeShapeType="1"/>
              </p:cNvSpPr>
              <p:nvPr/>
            </p:nvSpPr>
            <p:spPr bwMode="auto">
              <a:xfrm>
                <a:off x="1488" y="2352"/>
                <a:ext cx="384" cy="0"/>
              </a:xfrm>
              <a:prstGeom prst="line">
                <a:avLst/>
              </a:prstGeom>
              <a:noFill/>
              <a:ln w="19050">
                <a:solidFill>
                  <a:srgbClr val="FF0033"/>
                </a:solidFill>
                <a:prstDash val="dash"/>
                <a:round/>
                <a:headEnd type="none" w="sm" len="sm"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96308" name="Line 20"/>
              <p:cNvSpPr>
                <a:spLocks noChangeShapeType="1"/>
              </p:cNvSpPr>
              <p:nvPr/>
            </p:nvSpPr>
            <p:spPr bwMode="auto">
              <a:xfrm>
                <a:off x="1968" y="2352"/>
                <a:ext cx="384" cy="0"/>
              </a:xfrm>
              <a:prstGeom prst="line">
                <a:avLst/>
              </a:prstGeom>
              <a:noFill/>
              <a:ln w="19050">
                <a:solidFill>
                  <a:srgbClr val="FF0033"/>
                </a:solidFill>
                <a:prstDash val="dash"/>
                <a:round/>
                <a:headEnd type="none" w="sm" len="sm"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96309" name="Line 21"/>
              <p:cNvSpPr>
                <a:spLocks noChangeShapeType="1"/>
              </p:cNvSpPr>
              <p:nvPr/>
            </p:nvSpPr>
            <p:spPr bwMode="auto">
              <a:xfrm>
                <a:off x="2448" y="2352"/>
                <a:ext cx="384" cy="0"/>
              </a:xfrm>
              <a:prstGeom prst="line">
                <a:avLst/>
              </a:prstGeom>
              <a:noFill/>
              <a:ln w="19050">
                <a:solidFill>
                  <a:srgbClr val="FF0033"/>
                </a:solidFill>
                <a:prstDash val="dash"/>
                <a:round/>
                <a:headEnd type="none" w="sm" len="sm"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96310" name="Line 22"/>
              <p:cNvSpPr>
                <a:spLocks noChangeShapeType="1"/>
              </p:cNvSpPr>
              <p:nvPr/>
            </p:nvSpPr>
            <p:spPr bwMode="auto">
              <a:xfrm>
                <a:off x="2928" y="2352"/>
                <a:ext cx="384" cy="0"/>
              </a:xfrm>
              <a:prstGeom prst="line">
                <a:avLst/>
              </a:prstGeom>
              <a:noFill/>
              <a:ln w="19050">
                <a:solidFill>
                  <a:srgbClr val="FF0033"/>
                </a:solidFill>
                <a:prstDash val="dash"/>
                <a:round/>
                <a:headEnd type="none" w="sm" len="sm"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396311" name="Line 23"/>
            <p:cNvSpPr>
              <a:spLocks noChangeShapeType="1"/>
            </p:cNvSpPr>
            <p:nvPr/>
          </p:nvSpPr>
          <p:spPr bwMode="auto">
            <a:xfrm>
              <a:off x="3360" y="864"/>
              <a:ext cx="0" cy="816"/>
            </a:xfrm>
            <a:prstGeom prst="line">
              <a:avLst/>
            </a:prstGeom>
            <a:noFill/>
            <a:ln w="19050">
              <a:solidFill>
                <a:srgbClr val="FF0033"/>
              </a:solidFill>
              <a:prstDash val="dash"/>
              <a:round/>
              <a:headEnd type="none" w="sm" len="sm"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6312" name="Line 24"/>
            <p:cNvSpPr>
              <a:spLocks noChangeShapeType="1"/>
            </p:cNvSpPr>
            <p:nvPr/>
          </p:nvSpPr>
          <p:spPr bwMode="auto">
            <a:xfrm>
              <a:off x="4320" y="864"/>
              <a:ext cx="0" cy="816"/>
            </a:xfrm>
            <a:prstGeom prst="line">
              <a:avLst/>
            </a:prstGeom>
            <a:noFill/>
            <a:ln w="19050">
              <a:solidFill>
                <a:srgbClr val="FF0033"/>
              </a:solidFill>
              <a:prstDash val="dash"/>
              <a:round/>
              <a:headEnd type="none" w="sm" len="sm"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6313" name="Text Box 25"/>
            <p:cNvSpPr txBox="1">
              <a:spLocks noChangeArrowheads="1"/>
            </p:cNvSpPr>
            <p:nvPr/>
          </p:nvSpPr>
          <p:spPr bwMode="auto">
            <a:xfrm>
              <a:off x="2784" y="774"/>
              <a:ext cx="295" cy="212"/>
            </a:xfrm>
            <a:prstGeom prst="rect">
              <a:avLst/>
            </a:prstGeom>
            <a:noFill/>
            <a:ln w="19050">
              <a:noFill/>
              <a:miter lim="800000"/>
              <a:headEnd type="none" w="sm" len="sm"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600"/>
                <a:t>i=2</a:t>
              </a:r>
            </a:p>
          </p:txBody>
        </p:sp>
        <p:sp>
          <p:nvSpPr>
            <p:cNvPr id="396314" name="Text Box 26"/>
            <p:cNvSpPr txBox="1">
              <a:spLocks noChangeArrowheads="1"/>
            </p:cNvSpPr>
            <p:nvPr/>
          </p:nvSpPr>
          <p:spPr bwMode="auto">
            <a:xfrm>
              <a:off x="3696" y="774"/>
              <a:ext cx="295" cy="212"/>
            </a:xfrm>
            <a:prstGeom prst="rect">
              <a:avLst/>
            </a:prstGeom>
            <a:noFill/>
            <a:ln w="19050">
              <a:noFill/>
              <a:miter lim="800000"/>
              <a:headEnd type="none" w="sm" len="sm"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600"/>
                <a:t>i=3</a:t>
              </a:r>
            </a:p>
          </p:txBody>
        </p:sp>
        <p:sp>
          <p:nvSpPr>
            <p:cNvPr id="396315" name="Text Box 27"/>
            <p:cNvSpPr txBox="1">
              <a:spLocks noChangeArrowheads="1"/>
            </p:cNvSpPr>
            <p:nvPr/>
          </p:nvSpPr>
          <p:spPr bwMode="auto">
            <a:xfrm>
              <a:off x="4608" y="774"/>
              <a:ext cx="295" cy="212"/>
            </a:xfrm>
            <a:prstGeom prst="rect">
              <a:avLst/>
            </a:prstGeom>
            <a:noFill/>
            <a:ln w="19050">
              <a:noFill/>
              <a:miter lim="800000"/>
              <a:headEnd type="none" w="sm" len="sm"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600"/>
                <a:t>i=4</a:t>
              </a:r>
            </a:p>
          </p:txBody>
        </p:sp>
      </p:grpSp>
      <p:grpSp>
        <p:nvGrpSpPr>
          <p:cNvPr id="396316" name="Group 28"/>
          <p:cNvGrpSpPr>
            <a:grpSpLocks/>
          </p:cNvGrpSpPr>
          <p:nvPr/>
        </p:nvGrpSpPr>
        <p:grpSpPr bwMode="auto">
          <a:xfrm>
            <a:off x="3886200" y="2133600"/>
            <a:ext cx="4371975" cy="803275"/>
            <a:chOff x="2448" y="1344"/>
            <a:chExt cx="2754" cy="506"/>
          </a:xfrm>
        </p:grpSpPr>
        <p:sp>
          <p:nvSpPr>
            <p:cNvPr id="396317" name="Line 29"/>
            <p:cNvSpPr>
              <a:spLocks noChangeShapeType="1"/>
            </p:cNvSpPr>
            <p:nvPr/>
          </p:nvSpPr>
          <p:spPr bwMode="auto">
            <a:xfrm>
              <a:off x="2640" y="1344"/>
              <a:ext cx="0" cy="336"/>
            </a:xfrm>
            <a:prstGeom prst="line">
              <a:avLst/>
            </a:prstGeom>
            <a:noFill/>
            <a:ln w="19050">
              <a:solidFill>
                <a:srgbClr val="0066FF"/>
              </a:solidFill>
              <a:round/>
              <a:headEnd type="none" w="sm" len="sm"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6318" name="Line 30"/>
            <p:cNvSpPr>
              <a:spLocks noChangeShapeType="1"/>
            </p:cNvSpPr>
            <p:nvPr/>
          </p:nvSpPr>
          <p:spPr bwMode="auto">
            <a:xfrm>
              <a:off x="3120" y="1344"/>
              <a:ext cx="0" cy="336"/>
            </a:xfrm>
            <a:prstGeom prst="line">
              <a:avLst/>
            </a:prstGeom>
            <a:noFill/>
            <a:ln w="19050">
              <a:solidFill>
                <a:srgbClr val="0066FF"/>
              </a:solidFill>
              <a:round/>
              <a:headEnd type="triangle" w="med" len="med"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6319" name="Line 31"/>
            <p:cNvSpPr>
              <a:spLocks noChangeShapeType="1"/>
            </p:cNvSpPr>
            <p:nvPr/>
          </p:nvSpPr>
          <p:spPr bwMode="auto">
            <a:xfrm>
              <a:off x="3600" y="1344"/>
              <a:ext cx="0" cy="336"/>
            </a:xfrm>
            <a:prstGeom prst="line">
              <a:avLst/>
            </a:prstGeom>
            <a:noFill/>
            <a:ln w="19050">
              <a:solidFill>
                <a:srgbClr val="0066FF"/>
              </a:solidFill>
              <a:round/>
              <a:headEnd type="none" w="sm" len="sm"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6320" name="Line 32"/>
            <p:cNvSpPr>
              <a:spLocks noChangeShapeType="1"/>
            </p:cNvSpPr>
            <p:nvPr/>
          </p:nvSpPr>
          <p:spPr bwMode="auto">
            <a:xfrm>
              <a:off x="4080" y="1344"/>
              <a:ext cx="0" cy="336"/>
            </a:xfrm>
            <a:prstGeom prst="line">
              <a:avLst/>
            </a:prstGeom>
            <a:noFill/>
            <a:ln w="19050">
              <a:solidFill>
                <a:srgbClr val="0066FF"/>
              </a:solidFill>
              <a:round/>
              <a:headEnd type="triangle" w="med" len="med"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6321" name="Line 33"/>
            <p:cNvSpPr>
              <a:spLocks noChangeShapeType="1"/>
            </p:cNvSpPr>
            <p:nvPr/>
          </p:nvSpPr>
          <p:spPr bwMode="auto">
            <a:xfrm>
              <a:off x="4560" y="1344"/>
              <a:ext cx="0" cy="336"/>
            </a:xfrm>
            <a:prstGeom prst="line">
              <a:avLst/>
            </a:prstGeom>
            <a:noFill/>
            <a:ln w="19050">
              <a:solidFill>
                <a:srgbClr val="0066FF"/>
              </a:solidFill>
              <a:round/>
              <a:headEnd type="none" w="sm" len="sm"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6322" name="Line 34"/>
            <p:cNvSpPr>
              <a:spLocks noChangeShapeType="1"/>
            </p:cNvSpPr>
            <p:nvPr/>
          </p:nvSpPr>
          <p:spPr bwMode="auto">
            <a:xfrm>
              <a:off x="5040" y="1344"/>
              <a:ext cx="0" cy="336"/>
            </a:xfrm>
            <a:prstGeom prst="line">
              <a:avLst/>
            </a:prstGeom>
            <a:noFill/>
            <a:ln w="19050">
              <a:solidFill>
                <a:srgbClr val="0066FF"/>
              </a:solidFill>
              <a:round/>
              <a:headEnd type="triangle" w="med" len="med"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6323" name="Text Box 35"/>
            <p:cNvSpPr txBox="1">
              <a:spLocks noChangeArrowheads="1"/>
            </p:cNvSpPr>
            <p:nvPr/>
          </p:nvSpPr>
          <p:spPr bwMode="auto">
            <a:xfrm>
              <a:off x="2448" y="1638"/>
              <a:ext cx="354" cy="212"/>
            </a:xfrm>
            <a:prstGeom prst="rect">
              <a:avLst/>
            </a:prstGeom>
            <a:noFill/>
            <a:ln w="19050">
              <a:noFill/>
              <a:miter lim="800000"/>
              <a:headEnd type="none" w="sm" len="sm"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600">
                  <a:solidFill>
                    <a:srgbClr val="0066FF"/>
                  </a:solidFill>
                </a:rPr>
                <a:t>a(2)</a:t>
              </a:r>
              <a:endParaRPr lang="en-US"/>
            </a:p>
          </p:txBody>
        </p:sp>
        <p:sp>
          <p:nvSpPr>
            <p:cNvPr id="396324" name="Text Box 36"/>
            <p:cNvSpPr txBox="1">
              <a:spLocks noChangeArrowheads="1"/>
            </p:cNvSpPr>
            <p:nvPr/>
          </p:nvSpPr>
          <p:spPr bwMode="auto">
            <a:xfrm>
              <a:off x="2928" y="1638"/>
              <a:ext cx="354" cy="212"/>
            </a:xfrm>
            <a:prstGeom prst="rect">
              <a:avLst/>
            </a:prstGeom>
            <a:noFill/>
            <a:ln w="19050">
              <a:noFill/>
              <a:miter lim="800000"/>
              <a:headEnd type="none" w="sm" len="sm"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600">
                  <a:solidFill>
                    <a:srgbClr val="0066FF"/>
                  </a:solidFill>
                </a:rPr>
                <a:t>a(3)</a:t>
              </a:r>
              <a:endParaRPr lang="en-US"/>
            </a:p>
          </p:txBody>
        </p:sp>
        <p:sp>
          <p:nvSpPr>
            <p:cNvPr id="396325" name="Text Box 37"/>
            <p:cNvSpPr txBox="1">
              <a:spLocks noChangeArrowheads="1"/>
            </p:cNvSpPr>
            <p:nvPr/>
          </p:nvSpPr>
          <p:spPr bwMode="auto">
            <a:xfrm>
              <a:off x="3408" y="1638"/>
              <a:ext cx="354" cy="212"/>
            </a:xfrm>
            <a:prstGeom prst="rect">
              <a:avLst/>
            </a:prstGeom>
            <a:noFill/>
            <a:ln w="19050">
              <a:noFill/>
              <a:miter lim="800000"/>
              <a:headEnd type="none" w="sm" len="sm"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600">
                  <a:solidFill>
                    <a:srgbClr val="0066FF"/>
                  </a:solidFill>
                </a:rPr>
                <a:t>a(3)</a:t>
              </a:r>
              <a:endParaRPr lang="en-US"/>
            </a:p>
          </p:txBody>
        </p:sp>
        <p:sp>
          <p:nvSpPr>
            <p:cNvPr id="396326" name="Text Box 38"/>
            <p:cNvSpPr txBox="1">
              <a:spLocks noChangeArrowheads="1"/>
            </p:cNvSpPr>
            <p:nvPr/>
          </p:nvSpPr>
          <p:spPr bwMode="auto">
            <a:xfrm>
              <a:off x="3888" y="1638"/>
              <a:ext cx="354" cy="212"/>
            </a:xfrm>
            <a:prstGeom prst="rect">
              <a:avLst/>
            </a:prstGeom>
            <a:noFill/>
            <a:ln w="19050">
              <a:noFill/>
              <a:miter lim="800000"/>
              <a:headEnd type="none" w="sm" len="sm"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600">
                  <a:solidFill>
                    <a:srgbClr val="0066FF"/>
                  </a:solidFill>
                </a:rPr>
                <a:t>a(4)</a:t>
              </a:r>
              <a:endParaRPr lang="en-US"/>
            </a:p>
          </p:txBody>
        </p:sp>
        <p:sp>
          <p:nvSpPr>
            <p:cNvPr id="396327" name="Text Box 39"/>
            <p:cNvSpPr txBox="1">
              <a:spLocks noChangeArrowheads="1"/>
            </p:cNvSpPr>
            <p:nvPr/>
          </p:nvSpPr>
          <p:spPr bwMode="auto">
            <a:xfrm>
              <a:off x="4368" y="1638"/>
              <a:ext cx="354" cy="212"/>
            </a:xfrm>
            <a:prstGeom prst="rect">
              <a:avLst/>
            </a:prstGeom>
            <a:noFill/>
            <a:ln w="19050">
              <a:noFill/>
              <a:miter lim="800000"/>
              <a:headEnd type="none" w="sm" len="sm"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600">
                  <a:solidFill>
                    <a:srgbClr val="0066FF"/>
                  </a:solidFill>
                </a:rPr>
                <a:t>a(4)</a:t>
              </a:r>
              <a:endParaRPr lang="en-US"/>
            </a:p>
          </p:txBody>
        </p:sp>
        <p:sp>
          <p:nvSpPr>
            <p:cNvPr id="396328" name="Text Box 40"/>
            <p:cNvSpPr txBox="1">
              <a:spLocks noChangeArrowheads="1"/>
            </p:cNvSpPr>
            <p:nvPr/>
          </p:nvSpPr>
          <p:spPr bwMode="auto">
            <a:xfrm>
              <a:off x="4848" y="1638"/>
              <a:ext cx="354" cy="212"/>
            </a:xfrm>
            <a:prstGeom prst="rect">
              <a:avLst/>
            </a:prstGeom>
            <a:noFill/>
            <a:ln w="19050">
              <a:noFill/>
              <a:miter lim="800000"/>
              <a:headEnd type="none" w="sm" len="sm"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600">
                  <a:solidFill>
                    <a:srgbClr val="0066FF"/>
                  </a:solidFill>
                </a:rPr>
                <a:t>a(5)</a:t>
              </a:r>
              <a:endParaRPr lang="en-US"/>
            </a:p>
          </p:txBody>
        </p:sp>
      </p:grpSp>
      <p:grpSp>
        <p:nvGrpSpPr>
          <p:cNvPr id="396329" name="Group 41"/>
          <p:cNvGrpSpPr>
            <a:grpSpLocks/>
          </p:cNvGrpSpPr>
          <p:nvPr/>
        </p:nvGrpSpPr>
        <p:grpSpPr bwMode="auto">
          <a:xfrm>
            <a:off x="5006975" y="2120900"/>
            <a:ext cx="2178050" cy="515938"/>
            <a:chOff x="3154" y="1336"/>
            <a:chExt cx="1372" cy="325"/>
          </a:xfrm>
        </p:grpSpPr>
        <p:cxnSp>
          <p:nvCxnSpPr>
            <p:cNvPr id="396330" name="AutoShape 42"/>
            <p:cNvCxnSpPr>
              <a:cxnSpLocks noChangeShapeType="1"/>
            </p:cNvCxnSpPr>
            <p:nvPr/>
          </p:nvCxnSpPr>
          <p:spPr bwMode="auto">
            <a:xfrm rot="16200000" flipH="1">
              <a:off x="3359" y="1131"/>
              <a:ext cx="1" cy="412"/>
            </a:xfrm>
            <a:prstGeom prst="curvedConnector3">
              <a:avLst>
                <a:gd name="adj1" fmla="val 15200000"/>
              </a:avLst>
            </a:prstGeom>
            <a:noFill/>
            <a:ln w="19050">
              <a:solidFill>
                <a:schemeClr val="accent1"/>
              </a:solidFill>
              <a:round/>
              <a:headEnd type="none" w="sm" len="sm"/>
              <a:tailEnd type="triangle" w="med" len="med"/>
            </a:ln>
            <a:effectLst/>
          </p:spPr>
        </p:cxnSp>
        <p:cxnSp>
          <p:nvCxnSpPr>
            <p:cNvPr id="396331" name="AutoShape 43"/>
            <p:cNvCxnSpPr>
              <a:cxnSpLocks noChangeShapeType="1"/>
            </p:cNvCxnSpPr>
            <p:nvPr/>
          </p:nvCxnSpPr>
          <p:spPr bwMode="auto">
            <a:xfrm rot="16200000" flipH="1">
              <a:off x="4319" y="1131"/>
              <a:ext cx="1" cy="412"/>
            </a:xfrm>
            <a:prstGeom prst="curvedConnector3">
              <a:avLst>
                <a:gd name="adj1" fmla="val 15200000"/>
              </a:avLst>
            </a:prstGeom>
            <a:noFill/>
            <a:ln w="19050">
              <a:solidFill>
                <a:schemeClr val="accent1"/>
              </a:solidFill>
              <a:round/>
              <a:headEnd type="none" w="sm" len="sm"/>
              <a:tailEnd type="triangle" w="med" len="med"/>
            </a:ln>
            <a:effectLst/>
          </p:spPr>
        </p:cxnSp>
        <p:sp>
          <p:nvSpPr>
            <p:cNvPr id="396332" name="Text Box 44"/>
            <p:cNvSpPr txBox="1">
              <a:spLocks noChangeArrowheads="1"/>
            </p:cNvSpPr>
            <p:nvPr/>
          </p:nvSpPr>
          <p:spPr bwMode="auto">
            <a:xfrm>
              <a:off x="3312" y="1440"/>
              <a:ext cx="229" cy="221"/>
            </a:xfrm>
            <a:prstGeom prst="rect">
              <a:avLst/>
            </a:prstGeom>
            <a:noFill/>
            <a:ln w="19050">
              <a:noFill/>
              <a:miter lim="800000"/>
              <a:headEnd type="none" w="sm" len="sm"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700">
                  <a:solidFill>
                    <a:schemeClr val="accent1"/>
                  </a:solidFill>
                  <a:latin typeface="Symbol" pitchFamily="18" charset="2"/>
                </a:rPr>
                <a:t>d</a:t>
              </a:r>
              <a:r>
                <a:rPr lang="en-US" sz="1600" baseline="50000">
                  <a:solidFill>
                    <a:schemeClr val="accent1"/>
                  </a:solidFill>
                  <a:latin typeface="Tahoma" pitchFamily="34" charset="0"/>
                </a:rPr>
                <a:t>a</a:t>
              </a:r>
              <a:endParaRPr lang="en-US">
                <a:latin typeface="Times New Roman" pitchFamily="18" charset="0"/>
              </a:endParaRPr>
            </a:p>
          </p:txBody>
        </p:sp>
        <p:sp>
          <p:nvSpPr>
            <p:cNvPr id="396333" name="Text Box 45"/>
            <p:cNvSpPr txBox="1">
              <a:spLocks noChangeArrowheads="1"/>
            </p:cNvSpPr>
            <p:nvPr/>
          </p:nvSpPr>
          <p:spPr bwMode="auto">
            <a:xfrm>
              <a:off x="4272" y="1440"/>
              <a:ext cx="229" cy="221"/>
            </a:xfrm>
            <a:prstGeom prst="rect">
              <a:avLst/>
            </a:prstGeom>
            <a:noFill/>
            <a:ln w="19050">
              <a:noFill/>
              <a:miter lim="800000"/>
              <a:headEnd type="none" w="sm" len="sm"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700">
                  <a:solidFill>
                    <a:schemeClr val="accent1"/>
                  </a:solidFill>
                  <a:latin typeface="Symbol" pitchFamily="18" charset="2"/>
                </a:rPr>
                <a:t>d</a:t>
              </a:r>
              <a:r>
                <a:rPr lang="en-US" sz="1600" baseline="50000">
                  <a:solidFill>
                    <a:schemeClr val="accent1"/>
                  </a:solidFill>
                  <a:latin typeface="Tahoma" pitchFamily="34" charset="0"/>
                </a:rPr>
                <a:t>a</a:t>
              </a:r>
              <a:endParaRPr lang="en-US">
                <a:latin typeface="Times New Roman" pitchFamily="18" charset="0"/>
              </a:endParaRPr>
            </a:p>
          </p:txBody>
        </p:sp>
      </p:grpSp>
      <p:grpSp>
        <p:nvGrpSpPr>
          <p:cNvPr id="396334" name="Group 46"/>
          <p:cNvGrpSpPr>
            <a:grpSpLocks/>
          </p:cNvGrpSpPr>
          <p:nvPr/>
        </p:nvGrpSpPr>
        <p:grpSpPr bwMode="auto">
          <a:xfrm>
            <a:off x="3290888" y="5257800"/>
            <a:ext cx="2540000" cy="366713"/>
            <a:chOff x="2073" y="3297"/>
            <a:chExt cx="1600" cy="231"/>
          </a:xfrm>
        </p:grpSpPr>
        <p:graphicFrame>
          <p:nvGraphicFramePr>
            <p:cNvPr id="455680" name="Object 2048"/>
            <p:cNvGraphicFramePr>
              <a:graphicFrameLocks noChangeAspect="1"/>
            </p:cNvGraphicFramePr>
            <p:nvPr/>
          </p:nvGraphicFramePr>
          <p:xfrm>
            <a:off x="2073" y="3308"/>
            <a:ext cx="448" cy="20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242" name="Equation" r:id="rId4" imgW="711000" imgH="330120" progId="Equation.3">
                    <p:embed/>
                  </p:oleObj>
                </mc:Choice>
                <mc:Fallback>
                  <p:oleObj name="Equation" r:id="rId4" imgW="711000" imgH="330120" progId="Equation.3">
                    <p:embed/>
                    <p:pic>
                      <p:nvPicPr>
                        <p:cNvPr id="455680" name="Object 204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073" y="3308"/>
                          <a:ext cx="448" cy="20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455681" name="Object 2049"/>
            <p:cNvGraphicFramePr>
              <a:graphicFrameLocks noChangeAspect="1"/>
            </p:cNvGraphicFramePr>
            <p:nvPr/>
          </p:nvGraphicFramePr>
          <p:xfrm>
            <a:off x="3225" y="3308"/>
            <a:ext cx="448" cy="20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243" name="Equation" r:id="rId6" imgW="711000" imgH="330120" progId="Equation.3">
                    <p:embed/>
                  </p:oleObj>
                </mc:Choice>
                <mc:Fallback>
                  <p:oleObj name="Equation" r:id="rId6" imgW="711000" imgH="330120" progId="Equation.3">
                    <p:embed/>
                    <p:pic>
                      <p:nvPicPr>
                        <p:cNvPr id="455681" name="Object 204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225" y="3308"/>
                          <a:ext cx="448" cy="20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396337" name="Text Box 49"/>
            <p:cNvSpPr txBox="1">
              <a:spLocks noChangeArrowheads="1"/>
            </p:cNvSpPr>
            <p:nvPr/>
          </p:nvSpPr>
          <p:spPr bwMode="auto">
            <a:xfrm>
              <a:off x="2784" y="3297"/>
              <a:ext cx="246" cy="231"/>
            </a:xfrm>
            <a:prstGeom prst="rect">
              <a:avLst/>
            </a:prstGeom>
            <a:noFill/>
            <a:ln w="19050">
              <a:noFill/>
              <a:miter lim="800000"/>
              <a:headEnd type="none" w="sm" len="sm"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>
                  <a:latin typeface="Tahoma" pitchFamily="34" charset="0"/>
                </a:rPr>
                <a:t>or</a:t>
              </a:r>
              <a:endParaRPr lang="en-US">
                <a:latin typeface="Times New Roman" pitchFamily="18" charset="0"/>
              </a:endParaRPr>
            </a:p>
          </p:txBody>
        </p:sp>
      </p:grpSp>
      <p:sp>
        <p:nvSpPr>
          <p:cNvPr id="396338" name="Rectangle 50"/>
          <p:cNvSpPr>
            <a:spLocks noChangeArrowheads="1"/>
          </p:cNvSpPr>
          <p:nvPr/>
        </p:nvSpPr>
        <p:spPr bwMode="auto">
          <a:xfrm>
            <a:off x="762000" y="3124200"/>
            <a:ext cx="7772400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>
              <a:lnSpc>
                <a:spcPct val="95000"/>
              </a:lnSpc>
              <a:spcBef>
                <a:spcPct val="3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Wingdings" pitchFamily="2" charset="2"/>
              <a:buChar char="l"/>
            </a:pPr>
            <a:r>
              <a:rPr lang="en-US"/>
              <a:t>There is an instance of S</a:t>
            </a:r>
            <a:r>
              <a:rPr lang="en-US" baseline="-25000"/>
              <a:t>2</a:t>
            </a:r>
            <a:r>
              <a:rPr lang="en-US"/>
              <a:t> that precedes an instance of S</a:t>
            </a:r>
            <a:r>
              <a:rPr lang="en-US" baseline="-25000"/>
              <a:t>1</a:t>
            </a:r>
            <a:r>
              <a:rPr lang="en-US"/>
              <a:t> in execution and S</a:t>
            </a:r>
            <a:r>
              <a:rPr lang="en-US" baseline="-25000"/>
              <a:t>2</a:t>
            </a:r>
            <a:r>
              <a:rPr lang="en-US"/>
              <a:t> consumes data that S</a:t>
            </a:r>
            <a:r>
              <a:rPr lang="en-US" baseline="-25000"/>
              <a:t>1</a:t>
            </a:r>
            <a:r>
              <a:rPr lang="en-US"/>
              <a:t> produces.</a:t>
            </a:r>
          </a:p>
          <a:p>
            <a:pPr marL="342900" indent="-342900">
              <a:lnSpc>
                <a:spcPct val="95000"/>
              </a:lnSpc>
              <a:spcBef>
                <a:spcPct val="3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Wingdings" pitchFamily="2" charset="2"/>
              <a:buChar char="l"/>
            </a:pPr>
            <a:r>
              <a:rPr lang="en-US"/>
              <a:t>S</a:t>
            </a:r>
            <a:r>
              <a:rPr lang="en-US" baseline="-25000"/>
              <a:t>2</a:t>
            </a:r>
            <a:r>
              <a:rPr lang="en-US"/>
              <a:t> is the source of the dependence; S</a:t>
            </a:r>
            <a:r>
              <a:rPr lang="en-US" baseline="-25000"/>
              <a:t>1</a:t>
            </a:r>
            <a:r>
              <a:rPr lang="en-US"/>
              <a:t> is the sink of the dependence.</a:t>
            </a:r>
          </a:p>
          <a:p>
            <a:pPr marL="342900" indent="-342900">
              <a:lnSpc>
                <a:spcPct val="95000"/>
              </a:lnSpc>
              <a:spcBef>
                <a:spcPct val="3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Wingdings" pitchFamily="2" charset="2"/>
              <a:buChar char="l"/>
            </a:pPr>
            <a:r>
              <a:rPr lang="en-US"/>
              <a:t>The dependence is loop-carried.</a:t>
            </a:r>
          </a:p>
          <a:p>
            <a:pPr marL="342900" indent="-342900">
              <a:lnSpc>
                <a:spcPct val="95000"/>
              </a:lnSpc>
              <a:spcBef>
                <a:spcPct val="3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Wingdings" pitchFamily="2" charset="2"/>
              <a:buChar char="l"/>
            </a:pPr>
            <a:r>
              <a:rPr lang="en-US"/>
              <a:t>The dependence distance is 1.</a:t>
            </a:r>
            <a:endParaRPr lang="en-US" baseline="-25000"/>
          </a:p>
        </p:txBody>
      </p:sp>
      <p:grpSp>
        <p:nvGrpSpPr>
          <p:cNvPr id="396339" name="Group 51"/>
          <p:cNvGrpSpPr>
            <a:grpSpLocks/>
          </p:cNvGrpSpPr>
          <p:nvPr/>
        </p:nvGrpSpPr>
        <p:grpSpPr bwMode="auto">
          <a:xfrm>
            <a:off x="439994" y="5605310"/>
            <a:ext cx="7772400" cy="571500"/>
            <a:chOff x="480" y="3528"/>
            <a:chExt cx="4896" cy="360"/>
          </a:xfrm>
        </p:grpSpPr>
        <p:sp>
          <p:nvSpPr>
            <p:cNvPr id="396340" name="Rectangle 52"/>
            <p:cNvSpPr>
              <a:spLocks noChangeArrowheads="1"/>
            </p:cNvSpPr>
            <p:nvPr/>
          </p:nvSpPr>
          <p:spPr bwMode="auto">
            <a:xfrm>
              <a:off x="480" y="3552"/>
              <a:ext cx="4896" cy="3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92075" tIns="46038" rIns="92075" bIns="46038"/>
            <a:lstStyle/>
            <a:p>
              <a:pPr marL="342900" indent="-342900">
                <a:lnSpc>
                  <a:spcPct val="95000"/>
                </a:lnSpc>
                <a:spcBef>
                  <a:spcPct val="30000"/>
                </a:spcBef>
                <a:spcAft>
                  <a:spcPct val="20000"/>
                </a:spcAft>
                <a:buClr>
                  <a:schemeClr val="tx2"/>
                </a:buClr>
                <a:buSzPct val="75000"/>
                <a:buFont typeface="Wingdings" pitchFamily="2" charset="2"/>
                <a:buChar char="l"/>
              </a:pPr>
              <a:r>
                <a:rPr lang="en-US" dirty="0">
                  <a:solidFill>
                    <a:srgbClr val="0066FF"/>
                  </a:solidFill>
                </a:rPr>
                <a:t>Are you sure you know why it is                       even though S</a:t>
              </a:r>
              <a:r>
                <a:rPr lang="en-US" baseline="-25000" dirty="0">
                  <a:solidFill>
                    <a:srgbClr val="0066FF"/>
                  </a:solidFill>
                </a:rPr>
                <a:t>1</a:t>
              </a:r>
              <a:r>
                <a:rPr lang="en-US" dirty="0">
                  <a:solidFill>
                    <a:srgbClr val="0066FF"/>
                  </a:solidFill>
                </a:rPr>
                <a:t> appears before S</a:t>
              </a:r>
              <a:r>
                <a:rPr lang="en-US" baseline="-25000" dirty="0">
                  <a:solidFill>
                    <a:srgbClr val="0066FF"/>
                  </a:solidFill>
                </a:rPr>
                <a:t>2</a:t>
              </a:r>
              <a:r>
                <a:rPr lang="en-US" dirty="0">
                  <a:solidFill>
                    <a:srgbClr val="0066FF"/>
                  </a:solidFill>
                </a:rPr>
                <a:t> in the code?</a:t>
              </a:r>
            </a:p>
          </p:txBody>
        </p:sp>
        <p:grpSp>
          <p:nvGrpSpPr>
            <p:cNvPr id="396341" name="Group 53"/>
            <p:cNvGrpSpPr>
              <a:grpSpLocks/>
            </p:cNvGrpSpPr>
            <p:nvPr/>
          </p:nvGrpSpPr>
          <p:grpSpPr bwMode="auto">
            <a:xfrm>
              <a:off x="2795" y="3528"/>
              <a:ext cx="507" cy="275"/>
              <a:chOff x="2419" y="3552"/>
              <a:chExt cx="507" cy="275"/>
            </a:xfrm>
          </p:grpSpPr>
          <p:sp>
            <p:nvSpPr>
              <p:cNvPr id="396342" name="Rectangle 54"/>
              <p:cNvSpPr>
                <a:spLocks noChangeArrowheads="1"/>
              </p:cNvSpPr>
              <p:nvPr/>
            </p:nvSpPr>
            <p:spPr bwMode="auto">
              <a:xfrm>
                <a:off x="2876" y="3693"/>
                <a:ext cx="50" cy="13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dirty="0">
                    <a:solidFill>
                      <a:srgbClr val="0066FF"/>
                    </a:solidFill>
                  </a:rPr>
                  <a:t>1</a:t>
                </a:r>
                <a:endParaRPr lang="en-US" dirty="0"/>
              </a:p>
            </p:txBody>
          </p:sp>
          <p:sp>
            <p:nvSpPr>
              <p:cNvPr id="396343" name="Rectangle 55"/>
              <p:cNvSpPr>
                <a:spLocks noChangeArrowheads="1"/>
              </p:cNvSpPr>
              <p:nvPr/>
            </p:nvSpPr>
            <p:spPr bwMode="auto">
              <a:xfrm>
                <a:off x="2669" y="3552"/>
                <a:ext cx="207" cy="13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 lIns="0" tIns="0" rIns="0" bIns="0">
                <a:spAutoFit/>
              </a:bodyPr>
              <a:lstStyle/>
              <a:p>
                <a:r>
                  <a:rPr lang="en-US" sz="1400" dirty="0">
                    <a:solidFill>
                      <a:srgbClr val="0066FF"/>
                    </a:solidFill>
                  </a:rPr>
                  <a:t>a</a:t>
                </a:r>
                <a:endParaRPr lang="en-US" dirty="0"/>
              </a:p>
            </p:txBody>
          </p:sp>
          <p:sp>
            <p:nvSpPr>
              <p:cNvPr id="396344" name="Rectangle 56"/>
              <p:cNvSpPr>
                <a:spLocks noChangeArrowheads="1"/>
              </p:cNvSpPr>
              <p:nvPr/>
            </p:nvSpPr>
            <p:spPr bwMode="auto">
              <a:xfrm flipH="1">
                <a:off x="2482" y="3685"/>
                <a:ext cx="29" cy="13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 lIns="0" tIns="0" rIns="0" bIns="0">
                <a:spAutoFit/>
              </a:bodyPr>
              <a:lstStyle/>
              <a:p>
                <a:r>
                  <a:rPr lang="en-US" sz="1400" dirty="0">
                    <a:solidFill>
                      <a:srgbClr val="0066FF"/>
                    </a:solidFill>
                  </a:rPr>
                  <a:t>2</a:t>
                </a:r>
                <a:endParaRPr lang="en-US" dirty="0"/>
              </a:p>
            </p:txBody>
          </p:sp>
          <p:sp>
            <p:nvSpPr>
              <p:cNvPr id="396345" name="Rectangle 57"/>
              <p:cNvSpPr>
                <a:spLocks noChangeArrowheads="1"/>
              </p:cNvSpPr>
              <p:nvPr/>
            </p:nvSpPr>
            <p:spPr bwMode="auto">
              <a:xfrm>
                <a:off x="2796" y="3628"/>
                <a:ext cx="100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dirty="0">
                    <a:solidFill>
                      <a:srgbClr val="0066FF"/>
                    </a:solidFill>
                  </a:rPr>
                  <a:t>S</a:t>
                </a:r>
              </a:p>
            </p:txBody>
          </p:sp>
          <p:sp>
            <p:nvSpPr>
              <p:cNvPr id="396346" name="Rectangle 58"/>
              <p:cNvSpPr>
                <a:spLocks noChangeArrowheads="1"/>
              </p:cNvSpPr>
              <p:nvPr/>
            </p:nvSpPr>
            <p:spPr bwMode="auto">
              <a:xfrm>
                <a:off x="2419" y="3598"/>
                <a:ext cx="96" cy="1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 lIns="0" tIns="0" rIns="0" bIns="0">
                <a:spAutoFit/>
              </a:bodyPr>
              <a:lstStyle/>
              <a:p>
                <a:r>
                  <a:rPr lang="en-US" dirty="0">
                    <a:solidFill>
                      <a:srgbClr val="0066FF"/>
                    </a:solidFill>
                  </a:rPr>
                  <a:t>S</a:t>
                </a:r>
                <a:endParaRPr lang="en-US" dirty="0"/>
              </a:p>
            </p:txBody>
          </p:sp>
          <p:sp>
            <p:nvSpPr>
              <p:cNvPr id="396347" name="Rectangle 59"/>
              <p:cNvSpPr>
                <a:spLocks noChangeArrowheads="1"/>
              </p:cNvSpPr>
              <p:nvPr/>
            </p:nvSpPr>
            <p:spPr bwMode="auto">
              <a:xfrm>
                <a:off x="2639" y="3660"/>
                <a:ext cx="43" cy="13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dirty="0">
                    <a:solidFill>
                      <a:srgbClr val="0066FF"/>
                    </a:solidFill>
                  </a:rPr>
                  <a:t>&lt;</a:t>
                </a:r>
                <a:endParaRPr lang="en-US" dirty="0"/>
              </a:p>
            </p:txBody>
          </p:sp>
          <p:sp>
            <p:nvSpPr>
              <p:cNvPr id="396348" name="Rectangle 60"/>
              <p:cNvSpPr>
                <a:spLocks noChangeArrowheads="1"/>
              </p:cNvSpPr>
              <p:nvPr/>
            </p:nvSpPr>
            <p:spPr bwMode="auto">
              <a:xfrm flipH="1">
                <a:off x="2554" y="3576"/>
                <a:ext cx="181" cy="19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 lIns="0" tIns="0" rIns="0" bIns="0">
                <a:spAutoFit/>
              </a:bodyPr>
              <a:lstStyle/>
              <a:p>
                <a:r>
                  <a:rPr lang="en-US" sz="2000" b="1" dirty="0">
                    <a:solidFill>
                      <a:srgbClr val="0066FF"/>
                    </a:solidFill>
                    <a:latin typeface="Symbol" pitchFamily="18" charset="2"/>
                  </a:rPr>
                  <a:t>d</a:t>
                </a:r>
                <a:endParaRPr lang="en-US" sz="1700" dirty="0">
                  <a:solidFill>
                    <a:schemeClr val="accent1"/>
                  </a:solidFill>
                  <a:latin typeface="Symbol" pitchFamily="18" charset="2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4924189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6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6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63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63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63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63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6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6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6338" grpId="0" build="p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-</a:t>
            </a:r>
            <a:fld id="{8ECFD7B1-1C67-4CC7-B081-6ECF90AA5007}" type="slidenum">
              <a:rPr lang="en-US"/>
              <a:pPr/>
              <a:t>13</a:t>
            </a:fld>
            <a:r>
              <a:rPr lang="en-US"/>
              <a:t>-</a:t>
            </a:r>
          </a:p>
        </p:txBody>
      </p:sp>
      <p:sp>
        <p:nvSpPr>
          <p:cNvPr id="397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 4</a:t>
            </a:r>
          </a:p>
        </p:txBody>
      </p:sp>
      <p:sp>
        <p:nvSpPr>
          <p:cNvPr id="397315" name="Text Box 3"/>
          <p:cNvSpPr txBox="1">
            <a:spLocks noChangeArrowheads="1"/>
          </p:cNvSpPr>
          <p:nvPr/>
        </p:nvSpPr>
        <p:spPr bwMode="auto">
          <a:xfrm>
            <a:off x="901700" y="1143000"/>
            <a:ext cx="2743200" cy="1465263"/>
          </a:xfrm>
          <a:prstGeom prst="rect">
            <a:avLst/>
          </a:prstGeom>
          <a:noFill/>
          <a:ln w="19050">
            <a:noFill/>
            <a:miter lim="800000"/>
            <a:headEnd type="none" w="sm" len="sm"/>
            <a:tailEnd/>
          </a:ln>
          <a:effectLst/>
        </p:spPr>
        <p:txBody>
          <a:bodyPr>
            <a:spAutoFit/>
          </a:bodyPr>
          <a:lstStyle/>
          <a:p>
            <a:r>
              <a:rPr lang="en-US"/>
              <a:t>      do i = 2, 4</a:t>
            </a:r>
          </a:p>
          <a:p>
            <a:r>
              <a:rPr lang="en-US"/>
              <a:t>         do j = 2, 4</a:t>
            </a:r>
          </a:p>
          <a:p>
            <a:r>
              <a:rPr lang="en-US">
                <a:solidFill>
                  <a:srgbClr val="FF0033"/>
                </a:solidFill>
              </a:rPr>
              <a:t> S:</a:t>
            </a:r>
            <a:r>
              <a:rPr lang="en-US"/>
              <a:t>       </a:t>
            </a:r>
            <a:r>
              <a:rPr lang="en-US">
                <a:solidFill>
                  <a:srgbClr val="FF0033"/>
                </a:solidFill>
              </a:rPr>
              <a:t>a(i,j)</a:t>
            </a:r>
            <a:r>
              <a:rPr lang="en-US"/>
              <a:t> = </a:t>
            </a:r>
            <a:r>
              <a:rPr lang="en-US">
                <a:solidFill>
                  <a:srgbClr val="FF0033"/>
                </a:solidFill>
              </a:rPr>
              <a:t>a(i-1,j+1)</a:t>
            </a:r>
            <a:endParaRPr lang="en-US"/>
          </a:p>
          <a:p>
            <a:r>
              <a:rPr lang="en-US"/>
              <a:t>         end do</a:t>
            </a:r>
          </a:p>
          <a:p>
            <a:r>
              <a:rPr lang="en-US"/>
              <a:t>      end do</a:t>
            </a:r>
          </a:p>
        </p:txBody>
      </p:sp>
      <p:sp>
        <p:nvSpPr>
          <p:cNvPr id="397316" name="Line 4"/>
          <p:cNvSpPr>
            <a:spLocks noChangeShapeType="1"/>
          </p:cNvSpPr>
          <p:nvPr/>
        </p:nvSpPr>
        <p:spPr bwMode="auto">
          <a:xfrm>
            <a:off x="4648200" y="1828800"/>
            <a:ext cx="1371600" cy="1588"/>
          </a:xfrm>
          <a:prstGeom prst="line">
            <a:avLst/>
          </a:prstGeom>
          <a:noFill/>
          <a:ln w="19050">
            <a:solidFill>
              <a:srgbClr val="FF0033"/>
            </a:solidFill>
            <a:prstDash val="dash"/>
            <a:round/>
            <a:headEnd type="none" w="sm" len="sm"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97317" name="Oval 5"/>
          <p:cNvSpPr>
            <a:spLocks noChangeArrowheads="1"/>
          </p:cNvSpPr>
          <p:nvPr/>
        </p:nvSpPr>
        <p:spPr bwMode="auto">
          <a:xfrm>
            <a:off x="4495800" y="1752600"/>
            <a:ext cx="152400" cy="173038"/>
          </a:xfrm>
          <a:prstGeom prst="ellipse">
            <a:avLst/>
          </a:prstGeom>
          <a:solidFill>
            <a:schemeClr val="tx1"/>
          </a:solidFill>
          <a:ln w="19050">
            <a:solidFill>
              <a:schemeClr val="tx1"/>
            </a:solidFill>
            <a:round/>
            <a:headEnd type="none" w="sm" len="sm"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97318" name="Oval 6"/>
          <p:cNvSpPr>
            <a:spLocks noChangeArrowheads="1"/>
          </p:cNvSpPr>
          <p:nvPr/>
        </p:nvSpPr>
        <p:spPr bwMode="auto">
          <a:xfrm>
            <a:off x="6019800" y="1752600"/>
            <a:ext cx="152400" cy="173038"/>
          </a:xfrm>
          <a:prstGeom prst="ellipse">
            <a:avLst/>
          </a:prstGeom>
          <a:solidFill>
            <a:schemeClr val="tx1"/>
          </a:solidFill>
          <a:ln w="19050">
            <a:solidFill>
              <a:schemeClr val="tx1"/>
            </a:solidFill>
            <a:round/>
            <a:headEnd type="none" w="sm" len="sm"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97319" name="Oval 7"/>
          <p:cNvSpPr>
            <a:spLocks noChangeArrowheads="1"/>
          </p:cNvSpPr>
          <p:nvPr/>
        </p:nvSpPr>
        <p:spPr bwMode="auto">
          <a:xfrm>
            <a:off x="4495800" y="3505200"/>
            <a:ext cx="152400" cy="173038"/>
          </a:xfrm>
          <a:prstGeom prst="ellipse">
            <a:avLst/>
          </a:prstGeom>
          <a:solidFill>
            <a:schemeClr val="tx1"/>
          </a:solidFill>
          <a:ln w="19050">
            <a:solidFill>
              <a:schemeClr val="tx1"/>
            </a:solidFill>
            <a:round/>
            <a:headEnd type="none" w="sm" len="sm"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97320" name="Oval 8"/>
          <p:cNvSpPr>
            <a:spLocks noChangeArrowheads="1"/>
          </p:cNvSpPr>
          <p:nvPr/>
        </p:nvSpPr>
        <p:spPr bwMode="auto">
          <a:xfrm>
            <a:off x="6019800" y="3505200"/>
            <a:ext cx="152400" cy="173038"/>
          </a:xfrm>
          <a:prstGeom prst="ellipse">
            <a:avLst/>
          </a:prstGeom>
          <a:solidFill>
            <a:schemeClr val="tx1"/>
          </a:solidFill>
          <a:ln w="19050">
            <a:solidFill>
              <a:schemeClr val="tx1"/>
            </a:solidFill>
            <a:round/>
            <a:headEnd type="none" w="sm" len="sm"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97321" name="Rectangle 9"/>
          <p:cNvSpPr>
            <a:spLocks noChangeArrowheads="1"/>
          </p:cNvSpPr>
          <p:nvPr/>
        </p:nvSpPr>
        <p:spPr bwMode="auto">
          <a:xfrm>
            <a:off x="4191000" y="1457325"/>
            <a:ext cx="781050" cy="336550"/>
          </a:xfrm>
          <a:prstGeom prst="rect">
            <a:avLst/>
          </a:prstGeom>
          <a:noFill/>
          <a:ln w="19050">
            <a:noFill/>
            <a:miter lim="800000"/>
            <a:headEnd type="none" w="sm" len="sm"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>
                <a:solidFill>
                  <a:srgbClr val="FF0033"/>
                </a:solidFill>
              </a:rPr>
              <a:t>S[2,2]</a:t>
            </a:r>
          </a:p>
        </p:txBody>
      </p:sp>
      <p:sp>
        <p:nvSpPr>
          <p:cNvPr id="397322" name="Oval 10"/>
          <p:cNvSpPr>
            <a:spLocks noChangeArrowheads="1"/>
          </p:cNvSpPr>
          <p:nvPr/>
        </p:nvSpPr>
        <p:spPr bwMode="auto">
          <a:xfrm>
            <a:off x="4495800" y="5257800"/>
            <a:ext cx="152400" cy="173038"/>
          </a:xfrm>
          <a:prstGeom prst="ellipse">
            <a:avLst/>
          </a:prstGeom>
          <a:solidFill>
            <a:schemeClr val="tx1"/>
          </a:solidFill>
          <a:ln w="19050">
            <a:solidFill>
              <a:schemeClr val="tx1"/>
            </a:solidFill>
            <a:round/>
            <a:headEnd type="none" w="sm" len="sm"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97323" name="Oval 11"/>
          <p:cNvSpPr>
            <a:spLocks noChangeArrowheads="1"/>
          </p:cNvSpPr>
          <p:nvPr/>
        </p:nvSpPr>
        <p:spPr bwMode="auto">
          <a:xfrm>
            <a:off x="6019800" y="5257800"/>
            <a:ext cx="152400" cy="173038"/>
          </a:xfrm>
          <a:prstGeom prst="ellipse">
            <a:avLst/>
          </a:prstGeom>
          <a:solidFill>
            <a:schemeClr val="tx1"/>
          </a:solidFill>
          <a:ln w="19050">
            <a:solidFill>
              <a:schemeClr val="tx1"/>
            </a:solidFill>
            <a:round/>
            <a:headEnd type="none" w="sm" len="sm"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97324" name="Oval 12"/>
          <p:cNvSpPr>
            <a:spLocks noChangeArrowheads="1"/>
          </p:cNvSpPr>
          <p:nvPr/>
        </p:nvSpPr>
        <p:spPr bwMode="auto">
          <a:xfrm>
            <a:off x="7543800" y="5257800"/>
            <a:ext cx="152400" cy="173038"/>
          </a:xfrm>
          <a:prstGeom prst="ellipse">
            <a:avLst/>
          </a:prstGeom>
          <a:solidFill>
            <a:schemeClr val="tx1"/>
          </a:solidFill>
          <a:ln w="19050">
            <a:solidFill>
              <a:schemeClr val="tx1"/>
            </a:solidFill>
            <a:round/>
            <a:headEnd type="none" w="sm" len="sm"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97325" name="Rectangle 13"/>
          <p:cNvSpPr>
            <a:spLocks noChangeArrowheads="1"/>
          </p:cNvSpPr>
          <p:nvPr/>
        </p:nvSpPr>
        <p:spPr bwMode="auto">
          <a:xfrm>
            <a:off x="5715000" y="1457325"/>
            <a:ext cx="781050" cy="336550"/>
          </a:xfrm>
          <a:prstGeom prst="rect">
            <a:avLst/>
          </a:prstGeom>
          <a:noFill/>
          <a:ln w="19050">
            <a:noFill/>
            <a:miter lim="800000"/>
            <a:headEnd type="none" w="sm" len="sm"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>
                <a:solidFill>
                  <a:srgbClr val="FF0033"/>
                </a:solidFill>
              </a:rPr>
              <a:t>S[2,3]</a:t>
            </a:r>
          </a:p>
        </p:txBody>
      </p:sp>
      <p:sp>
        <p:nvSpPr>
          <p:cNvPr id="397326" name="Rectangle 14"/>
          <p:cNvSpPr>
            <a:spLocks noChangeArrowheads="1"/>
          </p:cNvSpPr>
          <p:nvPr/>
        </p:nvSpPr>
        <p:spPr bwMode="auto">
          <a:xfrm>
            <a:off x="7239000" y="1457325"/>
            <a:ext cx="781050" cy="336550"/>
          </a:xfrm>
          <a:prstGeom prst="rect">
            <a:avLst/>
          </a:prstGeom>
          <a:noFill/>
          <a:ln w="19050">
            <a:noFill/>
            <a:miter lim="800000"/>
            <a:headEnd type="none" w="sm" len="sm"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>
                <a:solidFill>
                  <a:srgbClr val="FF0033"/>
                </a:solidFill>
              </a:rPr>
              <a:t>S[2,4]</a:t>
            </a:r>
          </a:p>
        </p:txBody>
      </p:sp>
      <p:sp>
        <p:nvSpPr>
          <p:cNvPr id="397327" name="Rectangle 15"/>
          <p:cNvSpPr>
            <a:spLocks noChangeArrowheads="1"/>
          </p:cNvSpPr>
          <p:nvPr/>
        </p:nvSpPr>
        <p:spPr bwMode="auto">
          <a:xfrm>
            <a:off x="4191000" y="3209925"/>
            <a:ext cx="781050" cy="336550"/>
          </a:xfrm>
          <a:prstGeom prst="rect">
            <a:avLst/>
          </a:prstGeom>
          <a:noFill/>
          <a:ln w="19050">
            <a:noFill/>
            <a:miter lim="800000"/>
            <a:headEnd type="none" w="sm" len="sm"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>
                <a:solidFill>
                  <a:srgbClr val="FF0033"/>
                </a:solidFill>
              </a:rPr>
              <a:t>S[3,2]</a:t>
            </a:r>
          </a:p>
        </p:txBody>
      </p:sp>
      <p:sp>
        <p:nvSpPr>
          <p:cNvPr id="397328" name="Rectangle 16"/>
          <p:cNvSpPr>
            <a:spLocks noChangeArrowheads="1"/>
          </p:cNvSpPr>
          <p:nvPr/>
        </p:nvSpPr>
        <p:spPr bwMode="auto">
          <a:xfrm>
            <a:off x="4191000" y="4962525"/>
            <a:ext cx="781050" cy="336550"/>
          </a:xfrm>
          <a:prstGeom prst="rect">
            <a:avLst/>
          </a:prstGeom>
          <a:noFill/>
          <a:ln w="19050">
            <a:noFill/>
            <a:miter lim="800000"/>
            <a:headEnd type="none" w="sm" len="sm"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>
                <a:solidFill>
                  <a:srgbClr val="FF0033"/>
                </a:solidFill>
              </a:rPr>
              <a:t>S[4,2]</a:t>
            </a:r>
          </a:p>
        </p:txBody>
      </p:sp>
      <p:sp>
        <p:nvSpPr>
          <p:cNvPr id="397329" name="Rectangle 17"/>
          <p:cNvSpPr>
            <a:spLocks noChangeArrowheads="1"/>
          </p:cNvSpPr>
          <p:nvPr/>
        </p:nvSpPr>
        <p:spPr bwMode="auto">
          <a:xfrm>
            <a:off x="5715000" y="3209925"/>
            <a:ext cx="781050" cy="336550"/>
          </a:xfrm>
          <a:prstGeom prst="rect">
            <a:avLst/>
          </a:prstGeom>
          <a:noFill/>
          <a:ln w="19050">
            <a:noFill/>
            <a:miter lim="800000"/>
            <a:headEnd type="none" w="sm" len="sm"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>
                <a:solidFill>
                  <a:srgbClr val="FF0033"/>
                </a:solidFill>
              </a:rPr>
              <a:t>S[3,3]</a:t>
            </a:r>
          </a:p>
        </p:txBody>
      </p:sp>
      <p:sp>
        <p:nvSpPr>
          <p:cNvPr id="397330" name="Rectangle 18"/>
          <p:cNvSpPr>
            <a:spLocks noChangeArrowheads="1"/>
          </p:cNvSpPr>
          <p:nvPr/>
        </p:nvSpPr>
        <p:spPr bwMode="auto">
          <a:xfrm>
            <a:off x="5715000" y="4962525"/>
            <a:ext cx="781050" cy="336550"/>
          </a:xfrm>
          <a:prstGeom prst="rect">
            <a:avLst/>
          </a:prstGeom>
          <a:noFill/>
          <a:ln w="19050">
            <a:noFill/>
            <a:miter lim="800000"/>
            <a:headEnd type="none" w="sm" len="sm"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>
                <a:solidFill>
                  <a:srgbClr val="FF0033"/>
                </a:solidFill>
              </a:rPr>
              <a:t>S[4,3]</a:t>
            </a:r>
          </a:p>
        </p:txBody>
      </p:sp>
      <p:sp>
        <p:nvSpPr>
          <p:cNvPr id="397331" name="Rectangle 19"/>
          <p:cNvSpPr>
            <a:spLocks noChangeArrowheads="1"/>
          </p:cNvSpPr>
          <p:nvPr/>
        </p:nvSpPr>
        <p:spPr bwMode="auto">
          <a:xfrm>
            <a:off x="7239000" y="3209925"/>
            <a:ext cx="781050" cy="336550"/>
          </a:xfrm>
          <a:prstGeom prst="rect">
            <a:avLst/>
          </a:prstGeom>
          <a:noFill/>
          <a:ln w="19050">
            <a:noFill/>
            <a:miter lim="800000"/>
            <a:headEnd type="none" w="sm" len="sm"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>
                <a:solidFill>
                  <a:srgbClr val="FF0033"/>
                </a:solidFill>
              </a:rPr>
              <a:t>S[3,4]</a:t>
            </a:r>
          </a:p>
        </p:txBody>
      </p:sp>
      <p:sp>
        <p:nvSpPr>
          <p:cNvPr id="397332" name="Rectangle 20"/>
          <p:cNvSpPr>
            <a:spLocks noChangeArrowheads="1"/>
          </p:cNvSpPr>
          <p:nvPr/>
        </p:nvSpPr>
        <p:spPr bwMode="auto">
          <a:xfrm>
            <a:off x="7239000" y="4962525"/>
            <a:ext cx="781050" cy="336550"/>
          </a:xfrm>
          <a:prstGeom prst="rect">
            <a:avLst/>
          </a:prstGeom>
          <a:noFill/>
          <a:ln w="19050">
            <a:noFill/>
            <a:miter lim="800000"/>
            <a:headEnd type="none" w="sm" len="sm"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>
                <a:solidFill>
                  <a:srgbClr val="FF0033"/>
                </a:solidFill>
              </a:rPr>
              <a:t>S[4,4]</a:t>
            </a:r>
          </a:p>
        </p:txBody>
      </p:sp>
      <p:sp>
        <p:nvSpPr>
          <p:cNvPr id="397333" name="Line 21"/>
          <p:cNvSpPr>
            <a:spLocks noChangeShapeType="1"/>
          </p:cNvSpPr>
          <p:nvPr/>
        </p:nvSpPr>
        <p:spPr bwMode="auto">
          <a:xfrm>
            <a:off x="6172200" y="1828800"/>
            <a:ext cx="1371600" cy="1588"/>
          </a:xfrm>
          <a:prstGeom prst="line">
            <a:avLst/>
          </a:prstGeom>
          <a:noFill/>
          <a:ln w="19050">
            <a:solidFill>
              <a:srgbClr val="FF0033"/>
            </a:solidFill>
            <a:prstDash val="dash"/>
            <a:round/>
            <a:headEnd type="none" w="sm" len="sm"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97334" name="Line 22"/>
          <p:cNvSpPr>
            <a:spLocks noChangeShapeType="1"/>
          </p:cNvSpPr>
          <p:nvPr/>
        </p:nvSpPr>
        <p:spPr bwMode="auto">
          <a:xfrm>
            <a:off x="4648200" y="3581400"/>
            <a:ext cx="1371600" cy="1588"/>
          </a:xfrm>
          <a:prstGeom prst="line">
            <a:avLst/>
          </a:prstGeom>
          <a:noFill/>
          <a:ln w="19050">
            <a:solidFill>
              <a:srgbClr val="FF0033"/>
            </a:solidFill>
            <a:prstDash val="dash"/>
            <a:round/>
            <a:headEnd type="none" w="sm" len="sm"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97335" name="Line 23"/>
          <p:cNvSpPr>
            <a:spLocks noChangeShapeType="1"/>
          </p:cNvSpPr>
          <p:nvPr/>
        </p:nvSpPr>
        <p:spPr bwMode="auto">
          <a:xfrm>
            <a:off x="4648200" y="5334000"/>
            <a:ext cx="1371600" cy="1588"/>
          </a:xfrm>
          <a:prstGeom prst="line">
            <a:avLst/>
          </a:prstGeom>
          <a:noFill/>
          <a:ln w="19050">
            <a:solidFill>
              <a:srgbClr val="FF0033"/>
            </a:solidFill>
            <a:prstDash val="dash"/>
            <a:round/>
            <a:headEnd type="none" w="sm" len="sm"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97336" name="Line 24"/>
          <p:cNvSpPr>
            <a:spLocks noChangeShapeType="1"/>
          </p:cNvSpPr>
          <p:nvPr/>
        </p:nvSpPr>
        <p:spPr bwMode="auto">
          <a:xfrm>
            <a:off x="6172200" y="3581400"/>
            <a:ext cx="1371600" cy="1588"/>
          </a:xfrm>
          <a:prstGeom prst="line">
            <a:avLst/>
          </a:prstGeom>
          <a:noFill/>
          <a:ln w="19050">
            <a:solidFill>
              <a:srgbClr val="FF0033"/>
            </a:solidFill>
            <a:prstDash val="dash"/>
            <a:round/>
            <a:headEnd type="none" w="sm" len="sm"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97337" name="Line 25"/>
          <p:cNvSpPr>
            <a:spLocks noChangeShapeType="1"/>
          </p:cNvSpPr>
          <p:nvPr/>
        </p:nvSpPr>
        <p:spPr bwMode="auto">
          <a:xfrm>
            <a:off x="6172200" y="5334000"/>
            <a:ext cx="1371600" cy="1588"/>
          </a:xfrm>
          <a:prstGeom prst="line">
            <a:avLst/>
          </a:prstGeom>
          <a:noFill/>
          <a:ln w="19050">
            <a:solidFill>
              <a:srgbClr val="FF0033"/>
            </a:solidFill>
            <a:prstDash val="dash"/>
            <a:round/>
            <a:headEnd type="none" w="sm" len="sm"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397338" name="Group 26"/>
          <p:cNvGrpSpPr>
            <a:grpSpLocks/>
          </p:cNvGrpSpPr>
          <p:nvPr/>
        </p:nvGrpSpPr>
        <p:grpSpPr bwMode="auto">
          <a:xfrm>
            <a:off x="4114800" y="1828800"/>
            <a:ext cx="3886200" cy="1725613"/>
            <a:chOff x="2928" y="1008"/>
            <a:chExt cx="2448" cy="960"/>
          </a:xfrm>
        </p:grpSpPr>
        <p:sp>
          <p:nvSpPr>
            <p:cNvPr id="397339" name="AutoShape 27"/>
            <p:cNvSpPr>
              <a:spLocks/>
            </p:cNvSpPr>
            <p:nvPr/>
          </p:nvSpPr>
          <p:spPr bwMode="auto">
            <a:xfrm>
              <a:off x="5136" y="1008"/>
              <a:ext cx="240" cy="480"/>
            </a:xfrm>
            <a:prstGeom prst="rightBracket">
              <a:avLst>
                <a:gd name="adj" fmla="val 100000"/>
              </a:avLst>
            </a:prstGeom>
            <a:noFill/>
            <a:ln w="19050">
              <a:solidFill>
                <a:srgbClr val="FF0033"/>
              </a:solidFill>
              <a:prstDash val="dash"/>
              <a:round/>
              <a:headEnd type="none" w="sm" len="sm"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7340" name="AutoShape 28"/>
            <p:cNvSpPr>
              <a:spLocks/>
            </p:cNvSpPr>
            <p:nvPr/>
          </p:nvSpPr>
          <p:spPr bwMode="auto">
            <a:xfrm flipH="1">
              <a:off x="2928" y="1488"/>
              <a:ext cx="240" cy="480"/>
            </a:xfrm>
            <a:prstGeom prst="rightBracket">
              <a:avLst>
                <a:gd name="adj" fmla="val 100000"/>
              </a:avLst>
            </a:prstGeom>
            <a:noFill/>
            <a:ln w="19050">
              <a:solidFill>
                <a:srgbClr val="FF0033"/>
              </a:solidFill>
              <a:prstDash val="dash"/>
              <a:round/>
              <a:headEnd type="none" w="sm" len="sm"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7341" name="Line 29"/>
            <p:cNvSpPr>
              <a:spLocks noChangeShapeType="1"/>
            </p:cNvSpPr>
            <p:nvPr/>
          </p:nvSpPr>
          <p:spPr bwMode="auto">
            <a:xfrm>
              <a:off x="3168" y="1488"/>
              <a:ext cx="1968" cy="0"/>
            </a:xfrm>
            <a:prstGeom prst="line">
              <a:avLst/>
            </a:prstGeom>
            <a:noFill/>
            <a:ln w="19050">
              <a:solidFill>
                <a:srgbClr val="FF0033"/>
              </a:solidFill>
              <a:prstDash val="dash"/>
              <a:round/>
              <a:headEnd type="none" w="sm" len="sm"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97342" name="Oval 30"/>
          <p:cNvSpPr>
            <a:spLocks noChangeArrowheads="1"/>
          </p:cNvSpPr>
          <p:nvPr/>
        </p:nvSpPr>
        <p:spPr bwMode="auto">
          <a:xfrm>
            <a:off x="7543800" y="1752600"/>
            <a:ext cx="152400" cy="173038"/>
          </a:xfrm>
          <a:prstGeom prst="ellipse">
            <a:avLst/>
          </a:prstGeom>
          <a:solidFill>
            <a:schemeClr val="tx1"/>
          </a:solidFill>
          <a:ln w="19050">
            <a:solidFill>
              <a:schemeClr val="tx1"/>
            </a:solidFill>
            <a:round/>
            <a:headEnd type="none" w="sm" len="sm"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397343" name="Group 31"/>
          <p:cNvGrpSpPr>
            <a:grpSpLocks/>
          </p:cNvGrpSpPr>
          <p:nvPr/>
        </p:nvGrpSpPr>
        <p:grpSpPr bwMode="auto">
          <a:xfrm>
            <a:off x="4114800" y="3581400"/>
            <a:ext cx="3886200" cy="1725613"/>
            <a:chOff x="2928" y="1008"/>
            <a:chExt cx="2448" cy="960"/>
          </a:xfrm>
        </p:grpSpPr>
        <p:sp>
          <p:nvSpPr>
            <p:cNvPr id="397344" name="AutoShape 32"/>
            <p:cNvSpPr>
              <a:spLocks/>
            </p:cNvSpPr>
            <p:nvPr/>
          </p:nvSpPr>
          <p:spPr bwMode="auto">
            <a:xfrm>
              <a:off x="5136" y="1008"/>
              <a:ext cx="240" cy="480"/>
            </a:xfrm>
            <a:prstGeom prst="rightBracket">
              <a:avLst>
                <a:gd name="adj" fmla="val 100000"/>
              </a:avLst>
            </a:prstGeom>
            <a:noFill/>
            <a:ln w="19050">
              <a:solidFill>
                <a:srgbClr val="FF0033"/>
              </a:solidFill>
              <a:prstDash val="dash"/>
              <a:round/>
              <a:headEnd type="none" w="sm" len="sm"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7345" name="AutoShape 33"/>
            <p:cNvSpPr>
              <a:spLocks/>
            </p:cNvSpPr>
            <p:nvPr/>
          </p:nvSpPr>
          <p:spPr bwMode="auto">
            <a:xfrm flipH="1">
              <a:off x="2928" y="1488"/>
              <a:ext cx="240" cy="480"/>
            </a:xfrm>
            <a:prstGeom prst="rightBracket">
              <a:avLst>
                <a:gd name="adj" fmla="val 100000"/>
              </a:avLst>
            </a:prstGeom>
            <a:noFill/>
            <a:ln w="19050">
              <a:solidFill>
                <a:srgbClr val="FF0033"/>
              </a:solidFill>
              <a:prstDash val="dash"/>
              <a:round/>
              <a:headEnd type="none" w="sm" len="sm"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7346" name="Line 34"/>
            <p:cNvSpPr>
              <a:spLocks noChangeShapeType="1"/>
            </p:cNvSpPr>
            <p:nvPr/>
          </p:nvSpPr>
          <p:spPr bwMode="auto">
            <a:xfrm>
              <a:off x="3168" y="1488"/>
              <a:ext cx="1968" cy="0"/>
            </a:xfrm>
            <a:prstGeom prst="line">
              <a:avLst/>
            </a:prstGeom>
            <a:noFill/>
            <a:ln w="19050">
              <a:solidFill>
                <a:srgbClr val="FF0033"/>
              </a:solidFill>
              <a:prstDash val="dash"/>
              <a:round/>
              <a:headEnd type="none" w="sm" len="sm"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97347" name="Oval 35"/>
          <p:cNvSpPr>
            <a:spLocks noChangeArrowheads="1"/>
          </p:cNvSpPr>
          <p:nvPr/>
        </p:nvSpPr>
        <p:spPr bwMode="auto">
          <a:xfrm>
            <a:off x="7543800" y="3505200"/>
            <a:ext cx="152400" cy="173038"/>
          </a:xfrm>
          <a:prstGeom prst="ellipse">
            <a:avLst/>
          </a:prstGeom>
          <a:solidFill>
            <a:schemeClr val="tx1"/>
          </a:solidFill>
          <a:ln w="19050">
            <a:solidFill>
              <a:schemeClr val="tx1"/>
            </a:solidFill>
            <a:round/>
            <a:headEnd type="none" w="sm" len="sm"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397348" name="Group 36"/>
          <p:cNvGrpSpPr>
            <a:grpSpLocks/>
          </p:cNvGrpSpPr>
          <p:nvPr/>
        </p:nvGrpSpPr>
        <p:grpSpPr bwMode="auto">
          <a:xfrm>
            <a:off x="4648200" y="1152525"/>
            <a:ext cx="4017963" cy="4908550"/>
            <a:chOff x="2928" y="726"/>
            <a:chExt cx="2531" cy="3092"/>
          </a:xfrm>
        </p:grpSpPr>
        <p:grpSp>
          <p:nvGrpSpPr>
            <p:cNvPr id="397349" name="Group 37"/>
            <p:cNvGrpSpPr>
              <a:grpSpLocks/>
            </p:cNvGrpSpPr>
            <p:nvPr/>
          </p:nvGrpSpPr>
          <p:grpSpPr bwMode="auto">
            <a:xfrm>
              <a:off x="2928" y="726"/>
              <a:ext cx="591" cy="406"/>
              <a:chOff x="2928" y="726"/>
              <a:chExt cx="591" cy="406"/>
            </a:xfrm>
          </p:grpSpPr>
          <p:sp>
            <p:nvSpPr>
              <p:cNvPr id="397350" name="Text Box 38"/>
              <p:cNvSpPr txBox="1">
                <a:spLocks noChangeArrowheads="1"/>
              </p:cNvSpPr>
              <p:nvPr/>
            </p:nvSpPr>
            <p:spPr bwMode="auto">
              <a:xfrm>
                <a:off x="3072" y="726"/>
                <a:ext cx="447" cy="212"/>
              </a:xfrm>
              <a:prstGeom prst="rect">
                <a:avLst/>
              </a:prstGeom>
              <a:noFill/>
              <a:ln w="19050">
                <a:noFill/>
                <a:miter lim="800000"/>
                <a:headEnd type="none" w="sm" len="sm"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1600">
                    <a:solidFill>
                      <a:srgbClr val="0066FF"/>
                    </a:solidFill>
                  </a:rPr>
                  <a:t>a(1,3)</a:t>
                </a:r>
              </a:p>
            </p:txBody>
          </p:sp>
          <p:cxnSp>
            <p:nvCxnSpPr>
              <p:cNvPr id="397351" name="AutoShape 39"/>
              <p:cNvCxnSpPr>
                <a:cxnSpLocks noChangeShapeType="1"/>
              </p:cNvCxnSpPr>
              <p:nvPr/>
            </p:nvCxnSpPr>
            <p:spPr bwMode="auto">
              <a:xfrm rot="5400000">
                <a:off x="3014" y="851"/>
                <a:ext cx="195" cy="368"/>
              </a:xfrm>
              <a:prstGeom prst="curvedConnector2">
                <a:avLst/>
              </a:prstGeom>
              <a:noFill/>
              <a:ln w="19050">
                <a:solidFill>
                  <a:srgbClr val="0066FF"/>
                </a:solidFill>
                <a:round/>
                <a:headEnd type="none" w="sm" len="sm"/>
                <a:tailEnd type="triangle" w="med" len="med"/>
              </a:ln>
              <a:effectLst/>
            </p:spPr>
          </p:cxnSp>
        </p:grpSp>
        <p:grpSp>
          <p:nvGrpSpPr>
            <p:cNvPr id="397352" name="Group 40"/>
            <p:cNvGrpSpPr>
              <a:grpSpLocks/>
            </p:cNvGrpSpPr>
            <p:nvPr/>
          </p:nvGrpSpPr>
          <p:grpSpPr bwMode="auto">
            <a:xfrm>
              <a:off x="3888" y="726"/>
              <a:ext cx="591" cy="406"/>
              <a:chOff x="3264" y="629"/>
              <a:chExt cx="591" cy="359"/>
            </a:xfrm>
          </p:grpSpPr>
          <p:sp>
            <p:nvSpPr>
              <p:cNvPr id="397353" name="Text Box 41"/>
              <p:cNvSpPr txBox="1">
                <a:spLocks noChangeArrowheads="1"/>
              </p:cNvSpPr>
              <p:nvPr/>
            </p:nvSpPr>
            <p:spPr bwMode="auto">
              <a:xfrm>
                <a:off x="3408" y="629"/>
                <a:ext cx="447" cy="188"/>
              </a:xfrm>
              <a:prstGeom prst="rect">
                <a:avLst/>
              </a:prstGeom>
              <a:noFill/>
              <a:ln w="19050">
                <a:noFill/>
                <a:miter lim="800000"/>
                <a:headEnd type="none" w="sm" len="sm"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1600">
                    <a:solidFill>
                      <a:srgbClr val="0066FF"/>
                    </a:solidFill>
                  </a:rPr>
                  <a:t>a(1,4)</a:t>
                </a:r>
              </a:p>
            </p:txBody>
          </p:sp>
          <p:cxnSp>
            <p:nvCxnSpPr>
              <p:cNvPr id="397354" name="AutoShape 42"/>
              <p:cNvCxnSpPr>
                <a:cxnSpLocks noChangeShapeType="1"/>
              </p:cNvCxnSpPr>
              <p:nvPr/>
            </p:nvCxnSpPr>
            <p:spPr bwMode="auto">
              <a:xfrm rot="5400000">
                <a:off x="3362" y="718"/>
                <a:ext cx="172" cy="368"/>
              </a:xfrm>
              <a:prstGeom prst="curvedConnector2">
                <a:avLst/>
              </a:prstGeom>
              <a:noFill/>
              <a:ln w="19050">
                <a:solidFill>
                  <a:srgbClr val="0066FF"/>
                </a:solidFill>
                <a:round/>
                <a:headEnd type="none" w="sm" len="sm"/>
                <a:tailEnd type="triangle" w="med" len="med"/>
              </a:ln>
              <a:effectLst/>
            </p:spPr>
          </p:cxnSp>
        </p:grpSp>
        <p:grpSp>
          <p:nvGrpSpPr>
            <p:cNvPr id="397355" name="Group 43"/>
            <p:cNvGrpSpPr>
              <a:grpSpLocks/>
            </p:cNvGrpSpPr>
            <p:nvPr/>
          </p:nvGrpSpPr>
          <p:grpSpPr bwMode="auto">
            <a:xfrm>
              <a:off x="4848" y="726"/>
              <a:ext cx="591" cy="406"/>
              <a:chOff x="3264" y="629"/>
              <a:chExt cx="591" cy="359"/>
            </a:xfrm>
          </p:grpSpPr>
          <p:sp>
            <p:nvSpPr>
              <p:cNvPr id="397356" name="Text Box 44"/>
              <p:cNvSpPr txBox="1">
                <a:spLocks noChangeArrowheads="1"/>
              </p:cNvSpPr>
              <p:nvPr/>
            </p:nvSpPr>
            <p:spPr bwMode="auto">
              <a:xfrm>
                <a:off x="3408" y="629"/>
                <a:ext cx="447" cy="188"/>
              </a:xfrm>
              <a:prstGeom prst="rect">
                <a:avLst/>
              </a:prstGeom>
              <a:noFill/>
              <a:ln w="19050">
                <a:noFill/>
                <a:miter lim="800000"/>
                <a:headEnd type="none" w="sm" len="sm"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1600">
                    <a:solidFill>
                      <a:srgbClr val="0066FF"/>
                    </a:solidFill>
                  </a:rPr>
                  <a:t>a(1,5)</a:t>
                </a:r>
              </a:p>
            </p:txBody>
          </p:sp>
          <p:cxnSp>
            <p:nvCxnSpPr>
              <p:cNvPr id="397357" name="AutoShape 45"/>
              <p:cNvCxnSpPr>
                <a:cxnSpLocks noChangeShapeType="1"/>
              </p:cNvCxnSpPr>
              <p:nvPr/>
            </p:nvCxnSpPr>
            <p:spPr bwMode="auto">
              <a:xfrm rot="5400000">
                <a:off x="3362" y="718"/>
                <a:ext cx="172" cy="368"/>
              </a:xfrm>
              <a:prstGeom prst="curvedConnector2">
                <a:avLst/>
              </a:prstGeom>
              <a:noFill/>
              <a:ln w="19050">
                <a:solidFill>
                  <a:srgbClr val="0066FF"/>
                </a:solidFill>
                <a:round/>
                <a:headEnd type="none" w="sm" len="sm"/>
                <a:tailEnd type="triangle" w="med" len="med"/>
              </a:ln>
              <a:effectLst/>
            </p:spPr>
          </p:cxnSp>
        </p:grpSp>
        <p:grpSp>
          <p:nvGrpSpPr>
            <p:cNvPr id="397358" name="Group 46"/>
            <p:cNvGrpSpPr>
              <a:grpSpLocks/>
            </p:cNvGrpSpPr>
            <p:nvPr/>
          </p:nvGrpSpPr>
          <p:grpSpPr bwMode="auto">
            <a:xfrm>
              <a:off x="2928" y="1830"/>
              <a:ext cx="611" cy="406"/>
              <a:chOff x="3264" y="629"/>
              <a:chExt cx="611" cy="359"/>
            </a:xfrm>
          </p:grpSpPr>
          <p:sp>
            <p:nvSpPr>
              <p:cNvPr id="397359" name="Text Box 47"/>
              <p:cNvSpPr txBox="1">
                <a:spLocks noChangeArrowheads="1"/>
              </p:cNvSpPr>
              <p:nvPr/>
            </p:nvSpPr>
            <p:spPr bwMode="auto">
              <a:xfrm>
                <a:off x="3408" y="629"/>
                <a:ext cx="467" cy="188"/>
              </a:xfrm>
              <a:prstGeom prst="rect">
                <a:avLst/>
              </a:prstGeom>
              <a:noFill/>
              <a:ln w="19050">
                <a:noFill/>
                <a:miter lim="800000"/>
                <a:headEnd type="none" w="sm" len="sm"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1600">
                    <a:solidFill>
                      <a:srgbClr val="0066FF"/>
                    </a:solidFill>
                  </a:rPr>
                  <a:t>a(2,3)</a:t>
                </a:r>
              </a:p>
            </p:txBody>
          </p:sp>
          <p:cxnSp>
            <p:nvCxnSpPr>
              <p:cNvPr id="397360" name="AutoShape 48"/>
              <p:cNvCxnSpPr>
                <a:cxnSpLocks noChangeShapeType="1"/>
              </p:cNvCxnSpPr>
              <p:nvPr/>
            </p:nvCxnSpPr>
            <p:spPr bwMode="auto">
              <a:xfrm rot="5400000">
                <a:off x="3362" y="718"/>
                <a:ext cx="172" cy="368"/>
              </a:xfrm>
              <a:prstGeom prst="curvedConnector2">
                <a:avLst/>
              </a:prstGeom>
              <a:noFill/>
              <a:ln w="19050">
                <a:solidFill>
                  <a:srgbClr val="0066FF"/>
                </a:solidFill>
                <a:round/>
                <a:headEnd type="none" w="sm" len="sm"/>
                <a:tailEnd type="triangle" w="med" len="med"/>
              </a:ln>
              <a:effectLst/>
            </p:spPr>
          </p:cxnSp>
        </p:grpSp>
        <p:grpSp>
          <p:nvGrpSpPr>
            <p:cNvPr id="397361" name="Group 49"/>
            <p:cNvGrpSpPr>
              <a:grpSpLocks/>
            </p:cNvGrpSpPr>
            <p:nvPr/>
          </p:nvGrpSpPr>
          <p:grpSpPr bwMode="auto">
            <a:xfrm>
              <a:off x="3888" y="1830"/>
              <a:ext cx="611" cy="406"/>
              <a:chOff x="3264" y="629"/>
              <a:chExt cx="611" cy="359"/>
            </a:xfrm>
          </p:grpSpPr>
          <p:sp>
            <p:nvSpPr>
              <p:cNvPr id="397362" name="Text Box 50"/>
              <p:cNvSpPr txBox="1">
                <a:spLocks noChangeArrowheads="1"/>
              </p:cNvSpPr>
              <p:nvPr/>
            </p:nvSpPr>
            <p:spPr bwMode="auto">
              <a:xfrm>
                <a:off x="3408" y="629"/>
                <a:ext cx="467" cy="188"/>
              </a:xfrm>
              <a:prstGeom prst="rect">
                <a:avLst/>
              </a:prstGeom>
              <a:noFill/>
              <a:ln w="19050">
                <a:noFill/>
                <a:miter lim="800000"/>
                <a:headEnd type="none" w="sm" len="sm"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1600">
                    <a:solidFill>
                      <a:srgbClr val="0066FF"/>
                    </a:solidFill>
                  </a:rPr>
                  <a:t>a(2,4)</a:t>
                </a:r>
              </a:p>
            </p:txBody>
          </p:sp>
          <p:cxnSp>
            <p:nvCxnSpPr>
              <p:cNvPr id="397363" name="AutoShape 51"/>
              <p:cNvCxnSpPr>
                <a:cxnSpLocks noChangeShapeType="1"/>
              </p:cNvCxnSpPr>
              <p:nvPr/>
            </p:nvCxnSpPr>
            <p:spPr bwMode="auto">
              <a:xfrm rot="5400000">
                <a:off x="3362" y="718"/>
                <a:ext cx="172" cy="368"/>
              </a:xfrm>
              <a:prstGeom prst="curvedConnector2">
                <a:avLst/>
              </a:prstGeom>
              <a:noFill/>
              <a:ln w="19050">
                <a:solidFill>
                  <a:srgbClr val="0066FF"/>
                </a:solidFill>
                <a:round/>
                <a:headEnd type="none" w="sm" len="sm"/>
                <a:tailEnd type="triangle" w="med" len="med"/>
              </a:ln>
              <a:effectLst/>
            </p:spPr>
          </p:cxnSp>
        </p:grpSp>
        <p:grpSp>
          <p:nvGrpSpPr>
            <p:cNvPr id="397364" name="Group 52"/>
            <p:cNvGrpSpPr>
              <a:grpSpLocks/>
            </p:cNvGrpSpPr>
            <p:nvPr/>
          </p:nvGrpSpPr>
          <p:grpSpPr bwMode="auto">
            <a:xfrm>
              <a:off x="4848" y="1830"/>
              <a:ext cx="611" cy="406"/>
              <a:chOff x="3264" y="629"/>
              <a:chExt cx="611" cy="359"/>
            </a:xfrm>
          </p:grpSpPr>
          <p:sp>
            <p:nvSpPr>
              <p:cNvPr id="397365" name="Text Box 53"/>
              <p:cNvSpPr txBox="1">
                <a:spLocks noChangeArrowheads="1"/>
              </p:cNvSpPr>
              <p:nvPr/>
            </p:nvSpPr>
            <p:spPr bwMode="auto">
              <a:xfrm>
                <a:off x="3408" y="629"/>
                <a:ext cx="467" cy="188"/>
              </a:xfrm>
              <a:prstGeom prst="rect">
                <a:avLst/>
              </a:prstGeom>
              <a:noFill/>
              <a:ln w="19050">
                <a:noFill/>
                <a:miter lim="800000"/>
                <a:headEnd type="none" w="sm" len="sm"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1600">
                    <a:solidFill>
                      <a:srgbClr val="0066FF"/>
                    </a:solidFill>
                  </a:rPr>
                  <a:t>a(2,5)</a:t>
                </a:r>
              </a:p>
            </p:txBody>
          </p:sp>
          <p:cxnSp>
            <p:nvCxnSpPr>
              <p:cNvPr id="397366" name="AutoShape 54"/>
              <p:cNvCxnSpPr>
                <a:cxnSpLocks noChangeShapeType="1"/>
              </p:cNvCxnSpPr>
              <p:nvPr/>
            </p:nvCxnSpPr>
            <p:spPr bwMode="auto">
              <a:xfrm rot="5400000">
                <a:off x="3362" y="718"/>
                <a:ext cx="172" cy="368"/>
              </a:xfrm>
              <a:prstGeom prst="curvedConnector2">
                <a:avLst/>
              </a:prstGeom>
              <a:noFill/>
              <a:ln w="19050">
                <a:solidFill>
                  <a:srgbClr val="0066FF"/>
                </a:solidFill>
                <a:round/>
                <a:headEnd type="none" w="sm" len="sm"/>
                <a:tailEnd type="triangle" w="med" len="med"/>
              </a:ln>
              <a:effectLst/>
            </p:spPr>
          </p:cxnSp>
        </p:grpSp>
        <p:grpSp>
          <p:nvGrpSpPr>
            <p:cNvPr id="397367" name="Group 55"/>
            <p:cNvGrpSpPr>
              <a:grpSpLocks/>
            </p:cNvGrpSpPr>
            <p:nvPr/>
          </p:nvGrpSpPr>
          <p:grpSpPr bwMode="auto">
            <a:xfrm>
              <a:off x="2928" y="2934"/>
              <a:ext cx="611" cy="406"/>
              <a:chOff x="3264" y="629"/>
              <a:chExt cx="611" cy="359"/>
            </a:xfrm>
          </p:grpSpPr>
          <p:sp>
            <p:nvSpPr>
              <p:cNvPr id="397368" name="Text Box 56"/>
              <p:cNvSpPr txBox="1">
                <a:spLocks noChangeArrowheads="1"/>
              </p:cNvSpPr>
              <p:nvPr/>
            </p:nvSpPr>
            <p:spPr bwMode="auto">
              <a:xfrm>
                <a:off x="3408" y="629"/>
                <a:ext cx="467" cy="188"/>
              </a:xfrm>
              <a:prstGeom prst="rect">
                <a:avLst/>
              </a:prstGeom>
              <a:noFill/>
              <a:ln w="19050">
                <a:noFill/>
                <a:miter lim="800000"/>
                <a:headEnd type="none" w="sm" len="sm"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1600">
                    <a:solidFill>
                      <a:srgbClr val="0066FF"/>
                    </a:solidFill>
                  </a:rPr>
                  <a:t>a(3,3)</a:t>
                </a:r>
              </a:p>
            </p:txBody>
          </p:sp>
          <p:cxnSp>
            <p:nvCxnSpPr>
              <p:cNvPr id="397369" name="AutoShape 57"/>
              <p:cNvCxnSpPr>
                <a:cxnSpLocks noChangeShapeType="1"/>
              </p:cNvCxnSpPr>
              <p:nvPr/>
            </p:nvCxnSpPr>
            <p:spPr bwMode="auto">
              <a:xfrm rot="5400000">
                <a:off x="3362" y="718"/>
                <a:ext cx="172" cy="368"/>
              </a:xfrm>
              <a:prstGeom prst="curvedConnector2">
                <a:avLst/>
              </a:prstGeom>
              <a:noFill/>
              <a:ln w="19050">
                <a:solidFill>
                  <a:srgbClr val="0066FF"/>
                </a:solidFill>
                <a:round/>
                <a:headEnd type="none" w="sm" len="sm"/>
                <a:tailEnd type="triangle" w="med" len="med"/>
              </a:ln>
              <a:effectLst/>
            </p:spPr>
          </p:cxnSp>
        </p:grpSp>
        <p:grpSp>
          <p:nvGrpSpPr>
            <p:cNvPr id="397370" name="Group 58"/>
            <p:cNvGrpSpPr>
              <a:grpSpLocks/>
            </p:cNvGrpSpPr>
            <p:nvPr/>
          </p:nvGrpSpPr>
          <p:grpSpPr bwMode="auto">
            <a:xfrm>
              <a:off x="3888" y="2934"/>
              <a:ext cx="611" cy="406"/>
              <a:chOff x="3264" y="629"/>
              <a:chExt cx="611" cy="359"/>
            </a:xfrm>
          </p:grpSpPr>
          <p:sp>
            <p:nvSpPr>
              <p:cNvPr id="397371" name="Text Box 59"/>
              <p:cNvSpPr txBox="1">
                <a:spLocks noChangeArrowheads="1"/>
              </p:cNvSpPr>
              <p:nvPr/>
            </p:nvSpPr>
            <p:spPr bwMode="auto">
              <a:xfrm>
                <a:off x="3408" y="629"/>
                <a:ext cx="467" cy="188"/>
              </a:xfrm>
              <a:prstGeom prst="rect">
                <a:avLst/>
              </a:prstGeom>
              <a:noFill/>
              <a:ln w="19050">
                <a:noFill/>
                <a:miter lim="800000"/>
                <a:headEnd type="none" w="sm" len="sm"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1600">
                    <a:solidFill>
                      <a:srgbClr val="0066FF"/>
                    </a:solidFill>
                  </a:rPr>
                  <a:t>a(3,4)</a:t>
                </a:r>
              </a:p>
            </p:txBody>
          </p:sp>
          <p:cxnSp>
            <p:nvCxnSpPr>
              <p:cNvPr id="397372" name="AutoShape 60"/>
              <p:cNvCxnSpPr>
                <a:cxnSpLocks noChangeShapeType="1"/>
              </p:cNvCxnSpPr>
              <p:nvPr/>
            </p:nvCxnSpPr>
            <p:spPr bwMode="auto">
              <a:xfrm rot="5400000">
                <a:off x="3362" y="718"/>
                <a:ext cx="172" cy="368"/>
              </a:xfrm>
              <a:prstGeom prst="curvedConnector2">
                <a:avLst/>
              </a:prstGeom>
              <a:noFill/>
              <a:ln w="19050">
                <a:solidFill>
                  <a:srgbClr val="0066FF"/>
                </a:solidFill>
                <a:round/>
                <a:headEnd type="none" w="sm" len="sm"/>
                <a:tailEnd type="triangle" w="med" len="med"/>
              </a:ln>
              <a:effectLst/>
            </p:spPr>
          </p:cxnSp>
        </p:grpSp>
        <p:grpSp>
          <p:nvGrpSpPr>
            <p:cNvPr id="397373" name="Group 61"/>
            <p:cNvGrpSpPr>
              <a:grpSpLocks/>
            </p:cNvGrpSpPr>
            <p:nvPr/>
          </p:nvGrpSpPr>
          <p:grpSpPr bwMode="auto">
            <a:xfrm>
              <a:off x="4848" y="2934"/>
              <a:ext cx="611" cy="406"/>
              <a:chOff x="3264" y="629"/>
              <a:chExt cx="611" cy="359"/>
            </a:xfrm>
          </p:grpSpPr>
          <p:sp>
            <p:nvSpPr>
              <p:cNvPr id="397374" name="Text Box 62"/>
              <p:cNvSpPr txBox="1">
                <a:spLocks noChangeArrowheads="1"/>
              </p:cNvSpPr>
              <p:nvPr/>
            </p:nvSpPr>
            <p:spPr bwMode="auto">
              <a:xfrm>
                <a:off x="3408" y="629"/>
                <a:ext cx="467" cy="188"/>
              </a:xfrm>
              <a:prstGeom prst="rect">
                <a:avLst/>
              </a:prstGeom>
              <a:noFill/>
              <a:ln w="19050">
                <a:noFill/>
                <a:miter lim="800000"/>
                <a:headEnd type="none" w="sm" len="sm"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1600">
                    <a:solidFill>
                      <a:srgbClr val="0066FF"/>
                    </a:solidFill>
                  </a:rPr>
                  <a:t>a(3,5)</a:t>
                </a:r>
              </a:p>
            </p:txBody>
          </p:sp>
          <p:cxnSp>
            <p:nvCxnSpPr>
              <p:cNvPr id="397375" name="AutoShape 63"/>
              <p:cNvCxnSpPr>
                <a:cxnSpLocks noChangeShapeType="1"/>
              </p:cNvCxnSpPr>
              <p:nvPr/>
            </p:nvCxnSpPr>
            <p:spPr bwMode="auto">
              <a:xfrm rot="5400000">
                <a:off x="3362" y="718"/>
                <a:ext cx="172" cy="368"/>
              </a:xfrm>
              <a:prstGeom prst="curvedConnector2">
                <a:avLst/>
              </a:prstGeom>
              <a:noFill/>
              <a:ln w="19050">
                <a:solidFill>
                  <a:srgbClr val="0066FF"/>
                </a:solidFill>
                <a:round/>
                <a:headEnd type="none" w="sm" len="sm"/>
                <a:tailEnd type="triangle" w="med" len="med"/>
              </a:ln>
              <a:effectLst/>
            </p:spPr>
          </p:cxnSp>
        </p:grpSp>
        <p:grpSp>
          <p:nvGrpSpPr>
            <p:cNvPr id="397376" name="Group 64"/>
            <p:cNvGrpSpPr>
              <a:grpSpLocks/>
            </p:cNvGrpSpPr>
            <p:nvPr/>
          </p:nvGrpSpPr>
          <p:grpSpPr bwMode="auto">
            <a:xfrm>
              <a:off x="2976" y="1200"/>
              <a:ext cx="563" cy="410"/>
              <a:chOff x="2976" y="1200"/>
              <a:chExt cx="563" cy="410"/>
            </a:xfrm>
          </p:grpSpPr>
          <p:sp>
            <p:nvSpPr>
              <p:cNvPr id="397377" name="Text Box 65"/>
              <p:cNvSpPr txBox="1">
                <a:spLocks noChangeArrowheads="1"/>
              </p:cNvSpPr>
              <p:nvPr/>
            </p:nvSpPr>
            <p:spPr bwMode="auto">
              <a:xfrm>
                <a:off x="3072" y="1398"/>
                <a:ext cx="467" cy="212"/>
              </a:xfrm>
              <a:prstGeom prst="rect">
                <a:avLst/>
              </a:prstGeom>
              <a:noFill/>
              <a:ln w="19050">
                <a:noFill/>
                <a:miter lim="800000"/>
                <a:headEnd type="none" w="sm" len="sm"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1600">
                    <a:solidFill>
                      <a:srgbClr val="0066FF"/>
                    </a:solidFill>
                  </a:rPr>
                  <a:t>a(2,2)</a:t>
                </a:r>
              </a:p>
            </p:txBody>
          </p:sp>
          <p:cxnSp>
            <p:nvCxnSpPr>
              <p:cNvPr id="397378" name="AutoShape 66"/>
              <p:cNvCxnSpPr>
                <a:cxnSpLocks noChangeShapeType="1"/>
                <a:endCxn id="397377" idx="0"/>
              </p:cNvCxnSpPr>
              <p:nvPr/>
            </p:nvCxnSpPr>
            <p:spPr bwMode="auto">
              <a:xfrm>
                <a:off x="2976" y="1200"/>
                <a:ext cx="326" cy="192"/>
              </a:xfrm>
              <a:prstGeom prst="curvedConnector2">
                <a:avLst/>
              </a:prstGeom>
              <a:noFill/>
              <a:ln w="19050">
                <a:solidFill>
                  <a:srgbClr val="0066FF"/>
                </a:solidFill>
                <a:round/>
                <a:headEnd type="none" w="sm" len="sm"/>
                <a:tailEnd type="triangle" w="med" len="med"/>
              </a:ln>
              <a:effectLst/>
            </p:spPr>
          </p:cxnSp>
        </p:grpSp>
        <p:grpSp>
          <p:nvGrpSpPr>
            <p:cNvPr id="397379" name="Group 67"/>
            <p:cNvGrpSpPr>
              <a:grpSpLocks/>
            </p:cNvGrpSpPr>
            <p:nvPr/>
          </p:nvGrpSpPr>
          <p:grpSpPr bwMode="auto">
            <a:xfrm>
              <a:off x="3936" y="1200"/>
              <a:ext cx="563" cy="410"/>
              <a:chOff x="2976" y="1200"/>
              <a:chExt cx="563" cy="410"/>
            </a:xfrm>
          </p:grpSpPr>
          <p:sp>
            <p:nvSpPr>
              <p:cNvPr id="397380" name="Text Box 68"/>
              <p:cNvSpPr txBox="1">
                <a:spLocks noChangeArrowheads="1"/>
              </p:cNvSpPr>
              <p:nvPr/>
            </p:nvSpPr>
            <p:spPr bwMode="auto">
              <a:xfrm>
                <a:off x="3072" y="1398"/>
                <a:ext cx="467" cy="212"/>
              </a:xfrm>
              <a:prstGeom prst="rect">
                <a:avLst/>
              </a:prstGeom>
              <a:noFill/>
              <a:ln w="19050">
                <a:noFill/>
                <a:miter lim="800000"/>
                <a:headEnd type="none" w="sm" len="sm"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1600">
                    <a:solidFill>
                      <a:srgbClr val="0066FF"/>
                    </a:solidFill>
                  </a:rPr>
                  <a:t>a(2,3)</a:t>
                </a:r>
              </a:p>
            </p:txBody>
          </p:sp>
          <p:cxnSp>
            <p:nvCxnSpPr>
              <p:cNvPr id="397381" name="AutoShape 69"/>
              <p:cNvCxnSpPr>
                <a:cxnSpLocks noChangeShapeType="1"/>
                <a:endCxn id="397380" idx="0"/>
              </p:cNvCxnSpPr>
              <p:nvPr/>
            </p:nvCxnSpPr>
            <p:spPr bwMode="auto">
              <a:xfrm>
                <a:off x="2976" y="1200"/>
                <a:ext cx="326" cy="192"/>
              </a:xfrm>
              <a:prstGeom prst="curvedConnector2">
                <a:avLst/>
              </a:prstGeom>
              <a:noFill/>
              <a:ln w="19050">
                <a:solidFill>
                  <a:srgbClr val="0066FF"/>
                </a:solidFill>
                <a:round/>
                <a:headEnd type="none" w="sm" len="sm"/>
                <a:tailEnd type="triangle" w="med" len="med"/>
              </a:ln>
              <a:effectLst/>
            </p:spPr>
          </p:cxnSp>
        </p:grpSp>
        <p:grpSp>
          <p:nvGrpSpPr>
            <p:cNvPr id="397382" name="Group 70"/>
            <p:cNvGrpSpPr>
              <a:grpSpLocks/>
            </p:cNvGrpSpPr>
            <p:nvPr/>
          </p:nvGrpSpPr>
          <p:grpSpPr bwMode="auto">
            <a:xfrm>
              <a:off x="4896" y="1200"/>
              <a:ext cx="563" cy="410"/>
              <a:chOff x="2976" y="1200"/>
              <a:chExt cx="563" cy="410"/>
            </a:xfrm>
          </p:grpSpPr>
          <p:sp>
            <p:nvSpPr>
              <p:cNvPr id="397383" name="Text Box 71"/>
              <p:cNvSpPr txBox="1">
                <a:spLocks noChangeArrowheads="1"/>
              </p:cNvSpPr>
              <p:nvPr/>
            </p:nvSpPr>
            <p:spPr bwMode="auto">
              <a:xfrm>
                <a:off x="3072" y="1398"/>
                <a:ext cx="467" cy="212"/>
              </a:xfrm>
              <a:prstGeom prst="rect">
                <a:avLst/>
              </a:prstGeom>
              <a:noFill/>
              <a:ln w="19050">
                <a:noFill/>
                <a:miter lim="800000"/>
                <a:headEnd type="none" w="sm" len="sm"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1600">
                    <a:solidFill>
                      <a:srgbClr val="0066FF"/>
                    </a:solidFill>
                  </a:rPr>
                  <a:t>a(2,4)</a:t>
                </a:r>
              </a:p>
            </p:txBody>
          </p:sp>
          <p:cxnSp>
            <p:nvCxnSpPr>
              <p:cNvPr id="397384" name="AutoShape 72"/>
              <p:cNvCxnSpPr>
                <a:cxnSpLocks noChangeShapeType="1"/>
                <a:endCxn id="397383" idx="0"/>
              </p:cNvCxnSpPr>
              <p:nvPr/>
            </p:nvCxnSpPr>
            <p:spPr bwMode="auto">
              <a:xfrm>
                <a:off x="2976" y="1200"/>
                <a:ext cx="326" cy="192"/>
              </a:xfrm>
              <a:prstGeom prst="curvedConnector2">
                <a:avLst/>
              </a:prstGeom>
              <a:noFill/>
              <a:ln w="19050">
                <a:solidFill>
                  <a:srgbClr val="0066FF"/>
                </a:solidFill>
                <a:round/>
                <a:headEnd type="none" w="sm" len="sm"/>
                <a:tailEnd type="triangle" w="med" len="med"/>
              </a:ln>
              <a:effectLst/>
            </p:spPr>
          </p:cxnSp>
        </p:grpSp>
        <p:grpSp>
          <p:nvGrpSpPr>
            <p:cNvPr id="397385" name="Group 73"/>
            <p:cNvGrpSpPr>
              <a:grpSpLocks/>
            </p:cNvGrpSpPr>
            <p:nvPr/>
          </p:nvGrpSpPr>
          <p:grpSpPr bwMode="auto">
            <a:xfrm>
              <a:off x="2976" y="2304"/>
              <a:ext cx="563" cy="410"/>
              <a:chOff x="2976" y="1200"/>
              <a:chExt cx="563" cy="410"/>
            </a:xfrm>
          </p:grpSpPr>
          <p:sp>
            <p:nvSpPr>
              <p:cNvPr id="397386" name="Text Box 74"/>
              <p:cNvSpPr txBox="1">
                <a:spLocks noChangeArrowheads="1"/>
              </p:cNvSpPr>
              <p:nvPr/>
            </p:nvSpPr>
            <p:spPr bwMode="auto">
              <a:xfrm>
                <a:off x="3072" y="1398"/>
                <a:ext cx="467" cy="212"/>
              </a:xfrm>
              <a:prstGeom prst="rect">
                <a:avLst/>
              </a:prstGeom>
              <a:noFill/>
              <a:ln w="19050">
                <a:noFill/>
                <a:miter lim="800000"/>
                <a:headEnd type="none" w="sm" len="sm"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1600">
                    <a:solidFill>
                      <a:srgbClr val="0066FF"/>
                    </a:solidFill>
                  </a:rPr>
                  <a:t>a(3,2)</a:t>
                </a:r>
              </a:p>
            </p:txBody>
          </p:sp>
          <p:cxnSp>
            <p:nvCxnSpPr>
              <p:cNvPr id="397387" name="AutoShape 75"/>
              <p:cNvCxnSpPr>
                <a:cxnSpLocks noChangeShapeType="1"/>
                <a:endCxn id="397386" idx="0"/>
              </p:cNvCxnSpPr>
              <p:nvPr/>
            </p:nvCxnSpPr>
            <p:spPr bwMode="auto">
              <a:xfrm>
                <a:off x="2976" y="1200"/>
                <a:ext cx="326" cy="192"/>
              </a:xfrm>
              <a:prstGeom prst="curvedConnector2">
                <a:avLst/>
              </a:prstGeom>
              <a:noFill/>
              <a:ln w="19050">
                <a:solidFill>
                  <a:srgbClr val="0066FF"/>
                </a:solidFill>
                <a:round/>
                <a:headEnd type="none" w="sm" len="sm"/>
                <a:tailEnd type="triangle" w="med" len="med"/>
              </a:ln>
              <a:effectLst/>
            </p:spPr>
          </p:cxnSp>
        </p:grpSp>
        <p:grpSp>
          <p:nvGrpSpPr>
            <p:cNvPr id="397388" name="Group 76"/>
            <p:cNvGrpSpPr>
              <a:grpSpLocks/>
            </p:cNvGrpSpPr>
            <p:nvPr/>
          </p:nvGrpSpPr>
          <p:grpSpPr bwMode="auto">
            <a:xfrm>
              <a:off x="3936" y="2304"/>
              <a:ext cx="563" cy="410"/>
              <a:chOff x="2976" y="1200"/>
              <a:chExt cx="563" cy="410"/>
            </a:xfrm>
          </p:grpSpPr>
          <p:sp>
            <p:nvSpPr>
              <p:cNvPr id="397389" name="Text Box 77"/>
              <p:cNvSpPr txBox="1">
                <a:spLocks noChangeArrowheads="1"/>
              </p:cNvSpPr>
              <p:nvPr/>
            </p:nvSpPr>
            <p:spPr bwMode="auto">
              <a:xfrm>
                <a:off x="3072" y="1398"/>
                <a:ext cx="467" cy="212"/>
              </a:xfrm>
              <a:prstGeom prst="rect">
                <a:avLst/>
              </a:prstGeom>
              <a:noFill/>
              <a:ln w="19050">
                <a:noFill/>
                <a:miter lim="800000"/>
                <a:headEnd type="none" w="sm" len="sm"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1600">
                    <a:solidFill>
                      <a:srgbClr val="0066FF"/>
                    </a:solidFill>
                  </a:rPr>
                  <a:t>a(3,3)</a:t>
                </a:r>
              </a:p>
            </p:txBody>
          </p:sp>
          <p:cxnSp>
            <p:nvCxnSpPr>
              <p:cNvPr id="397390" name="AutoShape 78"/>
              <p:cNvCxnSpPr>
                <a:cxnSpLocks noChangeShapeType="1"/>
                <a:endCxn id="397389" idx="0"/>
              </p:cNvCxnSpPr>
              <p:nvPr/>
            </p:nvCxnSpPr>
            <p:spPr bwMode="auto">
              <a:xfrm>
                <a:off x="2976" y="1200"/>
                <a:ext cx="326" cy="192"/>
              </a:xfrm>
              <a:prstGeom prst="curvedConnector2">
                <a:avLst/>
              </a:prstGeom>
              <a:noFill/>
              <a:ln w="19050">
                <a:solidFill>
                  <a:srgbClr val="0066FF"/>
                </a:solidFill>
                <a:round/>
                <a:headEnd type="none" w="sm" len="sm"/>
                <a:tailEnd type="triangle" w="med" len="med"/>
              </a:ln>
              <a:effectLst/>
            </p:spPr>
          </p:cxnSp>
        </p:grpSp>
        <p:grpSp>
          <p:nvGrpSpPr>
            <p:cNvPr id="397391" name="Group 79"/>
            <p:cNvGrpSpPr>
              <a:grpSpLocks/>
            </p:cNvGrpSpPr>
            <p:nvPr/>
          </p:nvGrpSpPr>
          <p:grpSpPr bwMode="auto">
            <a:xfrm>
              <a:off x="4896" y="2304"/>
              <a:ext cx="563" cy="410"/>
              <a:chOff x="2976" y="1200"/>
              <a:chExt cx="563" cy="410"/>
            </a:xfrm>
          </p:grpSpPr>
          <p:sp>
            <p:nvSpPr>
              <p:cNvPr id="397392" name="Text Box 80"/>
              <p:cNvSpPr txBox="1">
                <a:spLocks noChangeArrowheads="1"/>
              </p:cNvSpPr>
              <p:nvPr/>
            </p:nvSpPr>
            <p:spPr bwMode="auto">
              <a:xfrm>
                <a:off x="3072" y="1398"/>
                <a:ext cx="467" cy="212"/>
              </a:xfrm>
              <a:prstGeom prst="rect">
                <a:avLst/>
              </a:prstGeom>
              <a:noFill/>
              <a:ln w="19050">
                <a:noFill/>
                <a:miter lim="800000"/>
                <a:headEnd type="none" w="sm" len="sm"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1600">
                    <a:solidFill>
                      <a:srgbClr val="0066FF"/>
                    </a:solidFill>
                  </a:rPr>
                  <a:t>a(3,4)</a:t>
                </a:r>
              </a:p>
            </p:txBody>
          </p:sp>
          <p:cxnSp>
            <p:nvCxnSpPr>
              <p:cNvPr id="397393" name="AutoShape 81"/>
              <p:cNvCxnSpPr>
                <a:cxnSpLocks noChangeShapeType="1"/>
                <a:endCxn id="397392" idx="0"/>
              </p:cNvCxnSpPr>
              <p:nvPr/>
            </p:nvCxnSpPr>
            <p:spPr bwMode="auto">
              <a:xfrm>
                <a:off x="2976" y="1200"/>
                <a:ext cx="326" cy="192"/>
              </a:xfrm>
              <a:prstGeom prst="curvedConnector2">
                <a:avLst/>
              </a:prstGeom>
              <a:noFill/>
              <a:ln w="19050">
                <a:solidFill>
                  <a:srgbClr val="0066FF"/>
                </a:solidFill>
                <a:round/>
                <a:headEnd type="none" w="sm" len="sm"/>
                <a:tailEnd type="triangle" w="med" len="med"/>
              </a:ln>
              <a:effectLst/>
            </p:spPr>
          </p:cxnSp>
        </p:grpSp>
        <p:grpSp>
          <p:nvGrpSpPr>
            <p:cNvPr id="397394" name="Group 82"/>
            <p:cNvGrpSpPr>
              <a:grpSpLocks/>
            </p:cNvGrpSpPr>
            <p:nvPr/>
          </p:nvGrpSpPr>
          <p:grpSpPr bwMode="auto">
            <a:xfrm>
              <a:off x="2976" y="3408"/>
              <a:ext cx="563" cy="410"/>
              <a:chOff x="2976" y="1200"/>
              <a:chExt cx="563" cy="410"/>
            </a:xfrm>
          </p:grpSpPr>
          <p:sp>
            <p:nvSpPr>
              <p:cNvPr id="397395" name="Text Box 83"/>
              <p:cNvSpPr txBox="1">
                <a:spLocks noChangeArrowheads="1"/>
              </p:cNvSpPr>
              <p:nvPr/>
            </p:nvSpPr>
            <p:spPr bwMode="auto">
              <a:xfrm>
                <a:off x="3072" y="1398"/>
                <a:ext cx="467" cy="212"/>
              </a:xfrm>
              <a:prstGeom prst="rect">
                <a:avLst/>
              </a:prstGeom>
              <a:noFill/>
              <a:ln w="19050">
                <a:noFill/>
                <a:miter lim="800000"/>
                <a:headEnd type="none" w="sm" len="sm"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1600">
                    <a:solidFill>
                      <a:srgbClr val="0066FF"/>
                    </a:solidFill>
                  </a:rPr>
                  <a:t>a(4,2)</a:t>
                </a:r>
              </a:p>
            </p:txBody>
          </p:sp>
          <p:cxnSp>
            <p:nvCxnSpPr>
              <p:cNvPr id="397396" name="AutoShape 84"/>
              <p:cNvCxnSpPr>
                <a:cxnSpLocks noChangeShapeType="1"/>
                <a:endCxn id="397395" idx="0"/>
              </p:cNvCxnSpPr>
              <p:nvPr/>
            </p:nvCxnSpPr>
            <p:spPr bwMode="auto">
              <a:xfrm>
                <a:off x="2976" y="1200"/>
                <a:ext cx="326" cy="192"/>
              </a:xfrm>
              <a:prstGeom prst="curvedConnector2">
                <a:avLst/>
              </a:prstGeom>
              <a:noFill/>
              <a:ln w="19050">
                <a:solidFill>
                  <a:srgbClr val="0066FF"/>
                </a:solidFill>
                <a:round/>
                <a:headEnd type="none" w="sm" len="sm"/>
                <a:tailEnd type="triangle" w="med" len="med"/>
              </a:ln>
              <a:effectLst/>
            </p:spPr>
          </p:cxnSp>
        </p:grpSp>
        <p:grpSp>
          <p:nvGrpSpPr>
            <p:cNvPr id="397397" name="Group 85"/>
            <p:cNvGrpSpPr>
              <a:grpSpLocks/>
            </p:cNvGrpSpPr>
            <p:nvPr/>
          </p:nvGrpSpPr>
          <p:grpSpPr bwMode="auto">
            <a:xfrm>
              <a:off x="3936" y="3408"/>
              <a:ext cx="563" cy="410"/>
              <a:chOff x="2976" y="1200"/>
              <a:chExt cx="563" cy="410"/>
            </a:xfrm>
          </p:grpSpPr>
          <p:sp>
            <p:nvSpPr>
              <p:cNvPr id="397398" name="Text Box 86"/>
              <p:cNvSpPr txBox="1">
                <a:spLocks noChangeArrowheads="1"/>
              </p:cNvSpPr>
              <p:nvPr/>
            </p:nvSpPr>
            <p:spPr bwMode="auto">
              <a:xfrm>
                <a:off x="3072" y="1398"/>
                <a:ext cx="467" cy="212"/>
              </a:xfrm>
              <a:prstGeom prst="rect">
                <a:avLst/>
              </a:prstGeom>
              <a:noFill/>
              <a:ln w="19050">
                <a:noFill/>
                <a:miter lim="800000"/>
                <a:headEnd type="none" w="sm" len="sm"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1600">
                    <a:solidFill>
                      <a:srgbClr val="0066FF"/>
                    </a:solidFill>
                  </a:rPr>
                  <a:t>a(4,3)</a:t>
                </a:r>
              </a:p>
            </p:txBody>
          </p:sp>
          <p:cxnSp>
            <p:nvCxnSpPr>
              <p:cNvPr id="397399" name="AutoShape 87"/>
              <p:cNvCxnSpPr>
                <a:cxnSpLocks noChangeShapeType="1"/>
                <a:endCxn id="397398" idx="0"/>
              </p:cNvCxnSpPr>
              <p:nvPr/>
            </p:nvCxnSpPr>
            <p:spPr bwMode="auto">
              <a:xfrm>
                <a:off x="2976" y="1200"/>
                <a:ext cx="326" cy="192"/>
              </a:xfrm>
              <a:prstGeom prst="curvedConnector2">
                <a:avLst/>
              </a:prstGeom>
              <a:noFill/>
              <a:ln w="19050">
                <a:solidFill>
                  <a:srgbClr val="0066FF"/>
                </a:solidFill>
                <a:round/>
                <a:headEnd type="none" w="sm" len="sm"/>
                <a:tailEnd type="triangle" w="med" len="med"/>
              </a:ln>
              <a:effectLst/>
            </p:spPr>
          </p:cxnSp>
        </p:grpSp>
        <p:grpSp>
          <p:nvGrpSpPr>
            <p:cNvPr id="397400" name="Group 88"/>
            <p:cNvGrpSpPr>
              <a:grpSpLocks/>
            </p:cNvGrpSpPr>
            <p:nvPr/>
          </p:nvGrpSpPr>
          <p:grpSpPr bwMode="auto">
            <a:xfrm>
              <a:off x="4896" y="3408"/>
              <a:ext cx="563" cy="410"/>
              <a:chOff x="2976" y="1200"/>
              <a:chExt cx="563" cy="410"/>
            </a:xfrm>
          </p:grpSpPr>
          <p:sp>
            <p:nvSpPr>
              <p:cNvPr id="397401" name="Text Box 89"/>
              <p:cNvSpPr txBox="1">
                <a:spLocks noChangeArrowheads="1"/>
              </p:cNvSpPr>
              <p:nvPr/>
            </p:nvSpPr>
            <p:spPr bwMode="auto">
              <a:xfrm>
                <a:off x="3072" y="1398"/>
                <a:ext cx="467" cy="212"/>
              </a:xfrm>
              <a:prstGeom prst="rect">
                <a:avLst/>
              </a:prstGeom>
              <a:noFill/>
              <a:ln w="19050">
                <a:noFill/>
                <a:miter lim="800000"/>
                <a:headEnd type="none" w="sm" len="sm"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1600">
                    <a:solidFill>
                      <a:srgbClr val="0066FF"/>
                    </a:solidFill>
                  </a:rPr>
                  <a:t>a(4,4)</a:t>
                </a:r>
              </a:p>
            </p:txBody>
          </p:sp>
          <p:cxnSp>
            <p:nvCxnSpPr>
              <p:cNvPr id="397402" name="AutoShape 90"/>
              <p:cNvCxnSpPr>
                <a:cxnSpLocks noChangeShapeType="1"/>
                <a:endCxn id="397401" idx="0"/>
              </p:cNvCxnSpPr>
              <p:nvPr/>
            </p:nvCxnSpPr>
            <p:spPr bwMode="auto">
              <a:xfrm>
                <a:off x="2976" y="1200"/>
                <a:ext cx="326" cy="192"/>
              </a:xfrm>
              <a:prstGeom prst="curvedConnector2">
                <a:avLst/>
              </a:prstGeom>
              <a:noFill/>
              <a:ln w="19050">
                <a:solidFill>
                  <a:srgbClr val="0066FF"/>
                </a:solidFill>
                <a:round/>
                <a:headEnd type="none" w="sm" len="sm"/>
                <a:tailEnd type="triangle" w="med" len="med"/>
              </a:ln>
              <a:effectLst/>
            </p:spPr>
          </p:cxnSp>
        </p:grpSp>
      </p:grpSp>
      <p:grpSp>
        <p:nvGrpSpPr>
          <p:cNvPr id="397403" name="Group 91"/>
          <p:cNvGrpSpPr>
            <a:grpSpLocks/>
          </p:cNvGrpSpPr>
          <p:nvPr/>
        </p:nvGrpSpPr>
        <p:grpSpPr bwMode="auto">
          <a:xfrm>
            <a:off x="4648200" y="1905000"/>
            <a:ext cx="2895600" cy="3352800"/>
            <a:chOff x="2928" y="1200"/>
            <a:chExt cx="1824" cy="2112"/>
          </a:xfrm>
        </p:grpSpPr>
        <p:sp>
          <p:nvSpPr>
            <p:cNvPr id="397404" name="Line 92"/>
            <p:cNvSpPr>
              <a:spLocks noChangeShapeType="1"/>
            </p:cNvSpPr>
            <p:nvPr/>
          </p:nvSpPr>
          <p:spPr bwMode="auto">
            <a:xfrm flipH="1">
              <a:off x="2928" y="1200"/>
              <a:ext cx="864" cy="1008"/>
            </a:xfrm>
            <a:prstGeom prst="line">
              <a:avLst/>
            </a:prstGeom>
            <a:noFill/>
            <a:ln w="19050">
              <a:solidFill>
                <a:schemeClr val="accent1"/>
              </a:solidFill>
              <a:round/>
              <a:headEnd type="none" w="sm" len="sm"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7405" name="Line 93"/>
            <p:cNvSpPr>
              <a:spLocks noChangeShapeType="1"/>
            </p:cNvSpPr>
            <p:nvPr/>
          </p:nvSpPr>
          <p:spPr bwMode="auto">
            <a:xfrm flipH="1">
              <a:off x="3888" y="1200"/>
              <a:ext cx="864" cy="1008"/>
            </a:xfrm>
            <a:prstGeom prst="line">
              <a:avLst/>
            </a:prstGeom>
            <a:noFill/>
            <a:ln w="19050">
              <a:solidFill>
                <a:schemeClr val="accent1"/>
              </a:solidFill>
              <a:round/>
              <a:headEnd type="none" w="sm" len="sm"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7406" name="Line 94"/>
            <p:cNvSpPr>
              <a:spLocks noChangeShapeType="1"/>
            </p:cNvSpPr>
            <p:nvPr/>
          </p:nvSpPr>
          <p:spPr bwMode="auto">
            <a:xfrm flipH="1">
              <a:off x="3888" y="2304"/>
              <a:ext cx="864" cy="1008"/>
            </a:xfrm>
            <a:prstGeom prst="line">
              <a:avLst/>
            </a:prstGeom>
            <a:noFill/>
            <a:ln w="19050">
              <a:solidFill>
                <a:schemeClr val="accent1"/>
              </a:solidFill>
              <a:round/>
              <a:headEnd type="none" w="sm" len="sm"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7407" name="Line 95"/>
            <p:cNvSpPr>
              <a:spLocks noChangeShapeType="1"/>
            </p:cNvSpPr>
            <p:nvPr/>
          </p:nvSpPr>
          <p:spPr bwMode="auto">
            <a:xfrm flipH="1">
              <a:off x="2928" y="2304"/>
              <a:ext cx="864" cy="1008"/>
            </a:xfrm>
            <a:prstGeom prst="line">
              <a:avLst/>
            </a:prstGeom>
            <a:noFill/>
            <a:ln w="19050">
              <a:solidFill>
                <a:schemeClr val="accent1"/>
              </a:solidFill>
              <a:round/>
              <a:headEnd type="none" w="sm" len="sm"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7408" name="Text Box 96"/>
            <p:cNvSpPr txBox="1">
              <a:spLocks noChangeArrowheads="1"/>
            </p:cNvSpPr>
            <p:nvPr/>
          </p:nvSpPr>
          <p:spPr bwMode="auto">
            <a:xfrm>
              <a:off x="3504" y="1440"/>
              <a:ext cx="212" cy="221"/>
            </a:xfrm>
            <a:prstGeom prst="rect">
              <a:avLst/>
            </a:prstGeom>
            <a:noFill/>
            <a:ln w="19050">
              <a:noFill/>
              <a:miter lim="800000"/>
              <a:headEnd type="none" w="sm" len="sm"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700">
                  <a:solidFill>
                    <a:schemeClr val="accent1"/>
                  </a:solidFill>
                  <a:latin typeface="Symbol" pitchFamily="18" charset="2"/>
                </a:rPr>
                <a:t>d</a:t>
              </a:r>
              <a:r>
                <a:rPr lang="en-US" sz="1600" baseline="50000">
                  <a:solidFill>
                    <a:schemeClr val="accent1"/>
                  </a:solidFill>
                  <a:latin typeface="Tahoma" pitchFamily="34" charset="0"/>
                </a:rPr>
                <a:t>t</a:t>
              </a:r>
              <a:endParaRPr lang="en-US">
                <a:latin typeface="Times New Roman" pitchFamily="18" charset="0"/>
              </a:endParaRPr>
            </a:p>
          </p:txBody>
        </p:sp>
        <p:sp>
          <p:nvSpPr>
            <p:cNvPr id="397409" name="Text Box 97"/>
            <p:cNvSpPr txBox="1">
              <a:spLocks noChangeArrowheads="1"/>
            </p:cNvSpPr>
            <p:nvPr/>
          </p:nvSpPr>
          <p:spPr bwMode="auto">
            <a:xfrm>
              <a:off x="4464" y="1440"/>
              <a:ext cx="212" cy="221"/>
            </a:xfrm>
            <a:prstGeom prst="rect">
              <a:avLst/>
            </a:prstGeom>
            <a:noFill/>
            <a:ln w="19050">
              <a:noFill/>
              <a:miter lim="800000"/>
              <a:headEnd type="none" w="sm" len="sm"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700">
                  <a:solidFill>
                    <a:schemeClr val="accent1"/>
                  </a:solidFill>
                  <a:latin typeface="Symbol" pitchFamily="18" charset="2"/>
                </a:rPr>
                <a:t>d</a:t>
              </a:r>
              <a:r>
                <a:rPr lang="en-US" sz="1600" baseline="50000">
                  <a:solidFill>
                    <a:schemeClr val="accent1"/>
                  </a:solidFill>
                  <a:latin typeface="Tahoma" pitchFamily="34" charset="0"/>
                </a:rPr>
                <a:t>t</a:t>
              </a:r>
              <a:endParaRPr lang="en-US">
                <a:latin typeface="Times New Roman" pitchFamily="18" charset="0"/>
              </a:endParaRPr>
            </a:p>
          </p:txBody>
        </p:sp>
        <p:sp>
          <p:nvSpPr>
            <p:cNvPr id="397410" name="Text Box 98"/>
            <p:cNvSpPr txBox="1">
              <a:spLocks noChangeArrowheads="1"/>
            </p:cNvSpPr>
            <p:nvPr/>
          </p:nvSpPr>
          <p:spPr bwMode="auto">
            <a:xfrm>
              <a:off x="4464" y="2544"/>
              <a:ext cx="212" cy="221"/>
            </a:xfrm>
            <a:prstGeom prst="rect">
              <a:avLst/>
            </a:prstGeom>
            <a:noFill/>
            <a:ln w="19050">
              <a:noFill/>
              <a:miter lim="800000"/>
              <a:headEnd type="none" w="sm" len="sm"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700">
                  <a:solidFill>
                    <a:schemeClr val="accent1"/>
                  </a:solidFill>
                  <a:latin typeface="Symbol" pitchFamily="18" charset="2"/>
                </a:rPr>
                <a:t>d</a:t>
              </a:r>
              <a:r>
                <a:rPr lang="en-US" sz="1600" baseline="50000">
                  <a:solidFill>
                    <a:schemeClr val="accent1"/>
                  </a:solidFill>
                  <a:latin typeface="Tahoma" pitchFamily="34" charset="0"/>
                </a:rPr>
                <a:t>t</a:t>
              </a:r>
              <a:endParaRPr lang="en-US">
                <a:latin typeface="Times New Roman" pitchFamily="18" charset="0"/>
              </a:endParaRPr>
            </a:p>
          </p:txBody>
        </p:sp>
        <p:sp>
          <p:nvSpPr>
            <p:cNvPr id="397411" name="Text Box 99"/>
            <p:cNvSpPr txBox="1">
              <a:spLocks noChangeArrowheads="1"/>
            </p:cNvSpPr>
            <p:nvPr/>
          </p:nvSpPr>
          <p:spPr bwMode="auto">
            <a:xfrm>
              <a:off x="3504" y="2544"/>
              <a:ext cx="212" cy="221"/>
            </a:xfrm>
            <a:prstGeom prst="rect">
              <a:avLst/>
            </a:prstGeom>
            <a:noFill/>
            <a:ln w="19050">
              <a:noFill/>
              <a:miter lim="800000"/>
              <a:headEnd type="none" w="sm" len="sm"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700">
                  <a:solidFill>
                    <a:schemeClr val="accent1"/>
                  </a:solidFill>
                  <a:latin typeface="Symbol" pitchFamily="18" charset="2"/>
                </a:rPr>
                <a:t>d</a:t>
              </a:r>
              <a:r>
                <a:rPr lang="en-US" sz="1600" baseline="50000">
                  <a:solidFill>
                    <a:schemeClr val="accent1"/>
                  </a:solidFill>
                  <a:latin typeface="Tahoma" pitchFamily="34" charset="0"/>
                </a:rPr>
                <a:t>t</a:t>
              </a:r>
              <a:endParaRPr lang="en-US">
                <a:latin typeface="Times New Roman" pitchFamily="18" charset="0"/>
              </a:endParaRPr>
            </a:p>
          </p:txBody>
        </p:sp>
      </p:grpSp>
      <p:sp>
        <p:nvSpPr>
          <p:cNvPr id="397412" name="Rectangle 100"/>
          <p:cNvSpPr>
            <a:spLocks noChangeArrowheads="1"/>
          </p:cNvSpPr>
          <p:nvPr/>
        </p:nvSpPr>
        <p:spPr bwMode="auto">
          <a:xfrm>
            <a:off x="609599" y="2644775"/>
            <a:ext cx="3378979" cy="3386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>
              <a:lnSpc>
                <a:spcPct val="95000"/>
              </a:lnSpc>
              <a:spcBef>
                <a:spcPct val="3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Wingdings" pitchFamily="2" charset="2"/>
              <a:buChar char="l"/>
            </a:pPr>
            <a:r>
              <a:rPr lang="en-US" dirty="0"/>
              <a:t>An instance of S precedes another instance of S and S produces data that S consumes.</a:t>
            </a:r>
          </a:p>
          <a:p>
            <a:pPr marL="342900" indent="-342900">
              <a:lnSpc>
                <a:spcPct val="95000"/>
              </a:lnSpc>
              <a:spcBef>
                <a:spcPct val="3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Wingdings" pitchFamily="2" charset="2"/>
              <a:buChar char="l"/>
            </a:pPr>
            <a:r>
              <a:rPr lang="en-US" dirty="0"/>
              <a:t>S is both source and sink.</a:t>
            </a:r>
          </a:p>
          <a:p>
            <a:pPr marL="342900" indent="-342900">
              <a:lnSpc>
                <a:spcPct val="95000"/>
              </a:lnSpc>
              <a:spcBef>
                <a:spcPct val="3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Wingdings" pitchFamily="2" charset="2"/>
              <a:buChar char="l"/>
            </a:pPr>
            <a:r>
              <a:rPr lang="en-US" dirty="0"/>
              <a:t>The dependence is loop-carried.</a:t>
            </a:r>
          </a:p>
          <a:p>
            <a:pPr marL="342900" indent="-342900">
              <a:lnSpc>
                <a:spcPct val="95000"/>
              </a:lnSpc>
              <a:spcBef>
                <a:spcPct val="3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Wingdings" pitchFamily="2" charset="2"/>
              <a:buChar char="l"/>
            </a:pPr>
            <a:r>
              <a:rPr lang="en-US" dirty="0"/>
              <a:t>The dependence distance is (1,-1).</a:t>
            </a:r>
            <a:endParaRPr lang="en-US" baseline="-25000" dirty="0"/>
          </a:p>
        </p:txBody>
      </p:sp>
      <p:grpSp>
        <p:nvGrpSpPr>
          <p:cNvPr id="397413" name="Group 101"/>
          <p:cNvGrpSpPr>
            <a:grpSpLocks/>
          </p:cNvGrpSpPr>
          <p:nvPr/>
        </p:nvGrpSpPr>
        <p:grpSpPr bwMode="auto">
          <a:xfrm>
            <a:off x="1019175" y="5851393"/>
            <a:ext cx="2651125" cy="388937"/>
            <a:chOff x="642" y="3799"/>
            <a:chExt cx="1670" cy="245"/>
          </a:xfrm>
        </p:grpSpPr>
        <p:graphicFrame>
          <p:nvGraphicFramePr>
            <p:cNvPr id="456704" name="Object 2048"/>
            <p:cNvGraphicFramePr>
              <a:graphicFrameLocks noChangeAspect="1"/>
            </p:cNvGraphicFramePr>
            <p:nvPr/>
          </p:nvGraphicFramePr>
          <p:xfrm>
            <a:off x="642" y="3799"/>
            <a:ext cx="504" cy="22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266" name="Equation" r:id="rId4" imgW="799920" imgH="355320" progId="Equation.3">
                    <p:embed/>
                  </p:oleObj>
                </mc:Choice>
                <mc:Fallback>
                  <p:oleObj name="Equation" r:id="rId4" imgW="799920" imgH="355320" progId="Equation.3">
                    <p:embed/>
                    <p:pic>
                      <p:nvPicPr>
                        <p:cNvPr id="456704" name="Object 204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42" y="3799"/>
                          <a:ext cx="504" cy="223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397415" name="Text Box 103"/>
            <p:cNvSpPr txBox="1">
              <a:spLocks noChangeArrowheads="1"/>
            </p:cNvSpPr>
            <p:nvPr/>
          </p:nvSpPr>
          <p:spPr bwMode="auto">
            <a:xfrm>
              <a:off x="1332" y="3813"/>
              <a:ext cx="261" cy="231"/>
            </a:xfrm>
            <a:prstGeom prst="rect">
              <a:avLst/>
            </a:prstGeom>
            <a:noFill/>
            <a:ln w="19050">
              <a:noFill/>
              <a:miter lim="800000"/>
              <a:headEnd type="none" w="sm" len="sm"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/>
                <a:t>or</a:t>
              </a:r>
              <a:endParaRPr lang="en-US">
                <a:latin typeface="Times New Roman" pitchFamily="18" charset="0"/>
              </a:endParaRPr>
            </a:p>
          </p:txBody>
        </p:sp>
        <p:graphicFrame>
          <p:nvGraphicFramePr>
            <p:cNvPr id="456705" name="Object 2049"/>
            <p:cNvGraphicFramePr>
              <a:graphicFrameLocks noChangeAspect="1"/>
            </p:cNvGraphicFramePr>
            <p:nvPr/>
          </p:nvGraphicFramePr>
          <p:xfrm>
            <a:off x="1792" y="3799"/>
            <a:ext cx="520" cy="22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267" name="Equation" r:id="rId6" imgW="825480" imgH="355320" progId="Equation.3">
                    <p:embed/>
                  </p:oleObj>
                </mc:Choice>
                <mc:Fallback>
                  <p:oleObj name="Equation" r:id="rId6" imgW="825480" imgH="355320" progId="Equation.3">
                    <p:embed/>
                    <p:pic>
                      <p:nvPicPr>
                        <p:cNvPr id="456705" name="Object 204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792" y="3799"/>
                          <a:ext cx="520" cy="223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41808547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7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7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74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74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74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74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7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7412" grpId="0" build="p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-</a:t>
            </a:r>
            <a:fld id="{2199ECA0-F790-40F7-B816-C3DFE6173608}" type="slidenum">
              <a:rPr lang="en-US"/>
              <a:pPr/>
              <a:t>14</a:t>
            </a:fld>
            <a:r>
              <a:rPr lang="en-US"/>
              <a:t>-</a:t>
            </a:r>
          </a:p>
        </p:txBody>
      </p:sp>
      <p:sp>
        <p:nvSpPr>
          <p:cNvPr id="399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Problem Formulation</a:t>
            </a:r>
          </a:p>
        </p:txBody>
      </p:sp>
      <p:sp>
        <p:nvSpPr>
          <p:cNvPr id="399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5107" y="1129481"/>
            <a:ext cx="7772400" cy="598488"/>
          </a:xfrm>
        </p:spPr>
        <p:txBody>
          <a:bodyPr>
            <a:normAutofit fontScale="92500"/>
          </a:bodyPr>
          <a:lstStyle/>
          <a:p>
            <a:r>
              <a:rPr lang="en-US" dirty="0"/>
              <a:t>Consider the following </a:t>
            </a:r>
            <a:r>
              <a:rPr lang="en-US" dirty="0">
                <a:solidFill>
                  <a:srgbClr val="FF0033"/>
                </a:solidFill>
              </a:rPr>
              <a:t>perfect</a:t>
            </a:r>
            <a:r>
              <a:rPr lang="en-US" dirty="0"/>
              <a:t> nest of depth d:</a:t>
            </a:r>
          </a:p>
        </p:txBody>
      </p:sp>
      <p:graphicFrame>
        <p:nvGraphicFramePr>
          <p:cNvPr id="457728" name="Object 2048"/>
          <p:cNvGraphicFramePr>
            <a:graphicFrameLocks noChangeAspect="1"/>
          </p:cNvGraphicFramePr>
          <p:nvPr/>
        </p:nvGraphicFramePr>
        <p:xfrm>
          <a:off x="1066800" y="1752600"/>
          <a:ext cx="3898900" cy="2705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0" name="Microsoft Equation 3.0" r:id="rId4" imgW="3898800" imgH="2705040" progId="Equation.3">
                  <p:embed/>
                </p:oleObj>
              </mc:Choice>
              <mc:Fallback>
                <p:oleObj name="Microsoft Equation 3.0" r:id="rId4" imgW="3898800" imgH="2705040" progId="Equation.3">
                  <p:embed/>
                  <p:pic>
                    <p:nvPicPr>
                      <p:cNvPr id="457728" name="Object 204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6800" y="1752600"/>
                        <a:ext cx="3898900" cy="2705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57729" name="Object 2049"/>
          <p:cNvGraphicFramePr>
            <a:graphicFrameLocks noChangeAspect="1"/>
          </p:cNvGraphicFramePr>
          <p:nvPr/>
        </p:nvGraphicFramePr>
        <p:xfrm>
          <a:off x="990600" y="4691063"/>
          <a:ext cx="1549400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1" name="Equation" r:id="rId6" imgW="1549080" imgH="368280" progId="Equation.3">
                  <p:embed/>
                </p:oleObj>
              </mc:Choice>
              <mc:Fallback>
                <p:oleObj name="Equation" r:id="rId6" imgW="1549080" imgH="368280" progId="Equation.3">
                  <p:embed/>
                  <p:pic>
                    <p:nvPicPr>
                      <p:cNvPr id="457729" name="Object 204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4691063"/>
                        <a:ext cx="1549400" cy="368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57730" name="Object 2050"/>
          <p:cNvGraphicFramePr>
            <a:graphicFrameLocks noChangeAspect="1"/>
          </p:cNvGraphicFramePr>
          <p:nvPr/>
        </p:nvGraphicFramePr>
        <p:xfrm>
          <a:off x="990600" y="5113338"/>
          <a:ext cx="1892300" cy="392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2" name="Equation" r:id="rId8" imgW="1892160" imgH="393480" progId="Equation.3">
                  <p:embed/>
                </p:oleObj>
              </mc:Choice>
              <mc:Fallback>
                <p:oleObj name="Equation" r:id="rId8" imgW="1892160" imgH="393480" progId="Equation.3">
                  <p:embed/>
                  <p:pic>
                    <p:nvPicPr>
                      <p:cNvPr id="457730" name="Object 205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5113338"/>
                        <a:ext cx="1892300" cy="3921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57731" name="Object 2051"/>
          <p:cNvGraphicFramePr>
            <a:graphicFrameLocks noChangeAspect="1"/>
          </p:cNvGraphicFramePr>
          <p:nvPr/>
        </p:nvGraphicFramePr>
        <p:xfrm>
          <a:off x="990600" y="5605463"/>
          <a:ext cx="1930400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3" name="Equation" r:id="rId10" imgW="1930320" imgH="368280" progId="Equation.3">
                  <p:embed/>
                </p:oleObj>
              </mc:Choice>
              <mc:Fallback>
                <p:oleObj name="Equation" r:id="rId10" imgW="1930320" imgH="368280" progId="Equation.3">
                  <p:embed/>
                  <p:pic>
                    <p:nvPicPr>
                      <p:cNvPr id="457731" name="Object 205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5605463"/>
                        <a:ext cx="1930400" cy="368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399388" name="Group 28"/>
          <p:cNvGrpSpPr>
            <a:grpSpLocks/>
          </p:cNvGrpSpPr>
          <p:nvPr/>
        </p:nvGrpSpPr>
        <p:grpSpPr bwMode="auto">
          <a:xfrm>
            <a:off x="4038600" y="3429000"/>
            <a:ext cx="3035300" cy="2309813"/>
            <a:chOff x="2544" y="2160"/>
            <a:chExt cx="1912" cy="1455"/>
          </a:xfrm>
        </p:grpSpPr>
        <p:graphicFrame>
          <p:nvGraphicFramePr>
            <p:cNvPr id="457734" name="Object 2054"/>
            <p:cNvGraphicFramePr>
              <a:graphicFrameLocks noChangeAspect="1"/>
            </p:cNvGraphicFramePr>
            <p:nvPr/>
          </p:nvGraphicFramePr>
          <p:xfrm>
            <a:off x="2544" y="3216"/>
            <a:ext cx="1912" cy="39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2294" name="Equation" r:id="rId12" imgW="3035160" imgH="634680" progId="Equation.3">
                    <p:embed/>
                  </p:oleObj>
                </mc:Choice>
                <mc:Fallback>
                  <p:oleObj name="Equation" r:id="rId12" imgW="3035160" imgH="634680" progId="Equation.3">
                    <p:embed/>
                    <p:pic>
                      <p:nvPicPr>
                        <p:cNvPr id="457734" name="Object 205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3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544" y="3216"/>
                          <a:ext cx="1912" cy="399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cxnSp>
          <p:nvCxnSpPr>
            <p:cNvPr id="399369" name="AutoShape 9"/>
            <p:cNvCxnSpPr>
              <a:cxnSpLocks noChangeShapeType="1"/>
              <a:stCxn id="0" idx="0"/>
            </p:cNvCxnSpPr>
            <p:nvPr/>
          </p:nvCxnSpPr>
          <p:spPr bwMode="auto">
            <a:xfrm rot="5400000" flipH="1">
              <a:off x="2662" y="2378"/>
              <a:ext cx="1056" cy="620"/>
            </a:xfrm>
            <a:prstGeom prst="curvedConnector3">
              <a:avLst>
                <a:gd name="adj1" fmla="val 50000"/>
              </a:avLst>
            </a:prstGeom>
            <a:noFill/>
            <a:ln w="19050">
              <a:solidFill>
                <a:schemeClr val="tx1"/>
              </a:solidFill>
              <a:round/>
              <a:headEnd type="none" w="sm" len="sm"/>
              <a:tailEnd type="triangle" w="med" len="lg"/>
            </a:ln>
            <a:effectLst/>
          </p:spPr>
        </p:cxnSp>
      </p:grpSp>
      <p:sp>
        <p:nvSpPr>
          <p:cNvPr id="399370" name="Rectangle 10"/>
          <p:cNvSpPr>
            <a:spLocks noChangeArrowheads="1"/>
          </p:cNvSpPr>
          <p:nvPr/>
        </p:nvSpPr>
        <p:spPr bwMode="auto">
          <a:xfrm>
            <a:off x="4343400" y="4343400"/>
            <a:ext cx="457200" cy="76200"/>
          </a:xfrm>
          <a:prstGeom prst="rect">
            <a:avLst/>
          </a:prstGeom>
          <a:noFill/>
          <a:ln w="19050">
            <a:noFill/>
            <a:miter lim="800000"/>
            <a:headEnd type="none" w="sm" len="sm"/>
            <a:tailEnd type="none" w="med" len="lg"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457732" name="Object 2052"/>
          <p:cNvGraphicFramePr>
            <a:graphicFrameLocks noChangeAspect="1"/>
          </p:cNvGraphicFramePr>
          <p:nvPr/>
        </p:nvGraphicFramePr>
        <p:xfrm>
          <a:off x="5873750" y="2273300"/>
          <a:ext cx="2171700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5" name="Equation" r:id="rId14" imgW="2171520" imgH="380880" progId="Equation.3">
                  <p:embed/>
                </p:oleObj>
              </mc:Choice>
              <mc:Fallback>
                <p:oleObj name="Equation" r:id="rId14" imgW="2171520" imgH="380880" progId="Equation.3">
                  <p:embed/>
                  <p:pic>
                    <p:nvPicPr>
                      <p:cNvPr id="457732" name="Object 205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73750" y="2273300"/>
                        <a:ext cx="2171700" cy="381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99375" name="Rectangle 15"/>
          <p:cNvSpPr>
            <a:spLocks noChangeArrowheads="1"/>
          </p:cNvSpPr>
          <p:nvPr/>
        </p:nvSpPr>
        <p:spPr bwMode="auto">
          <a:xfrm>
            <a:off x="6324600" y="2438400"/>
            <a:ext cx="76200" cy="76200"/>
          </a:xfrm>
          <a:prstGeom prst="rect">
            <a:avLst/>
          </a:prstGeom>
          <a:noFill/>
          <a:ln w="19050">
            <a:noFill/>
            <a:miter lim="800000"/>
            <a:headEnd type="none" w="sm" len="sm"/>
            <a:tailEnd type="none" w="med" len="lg"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grpSp>
        <p:nvGrpSpPr>
          <p:cNvPr id="399385" name="Group 25"/>
          <p:cNvGrpSpPr>
            <a:grpSpLocks/>
          </p:cNvGrpSpPr>
          <p:nvPr/>
        </p:nvGrpSpPr>
        <p:grpSpPr bwMode="auto">
          <a:xfrm>
            <a:off x="5486400" y="2514600"/>
            <a:ext cx="1181100" cy="1250950"/>
            <a:chOff x="3408" y="2256"/>
            <a:chExt cx="744" cy="788"/>
          </a:xfrm>
        </p:grpSpPr>
        <p:sp>
          <p:nvSpPr>
            <p:cNvPr id="399376" name="Text Box 16"/>
            <p:cNvSpPr txBox="1">
              <a:spLocks noChangeArrowheads="1"/>
            </p:cNvSpPr>
            <p:nvPr/>
          </p:nvSpPr>
          <p:spPr bwMode="auto">
            <a:xfrm>
              <a:off x="3408" y="2640"/>
              <a:ext cx="744" cy="404"/>
            </a:xfrm>
            <a:prstGeom prst="rect">
              <a:avLst/>
            </a:prstGeom>
            <a:noFill/>
            <a:ln w="19050">
              <a:noFill/>
              <a:miter lim="800000"/>
              <a:headEnd type="none" w="sm" len="sm"/>
              <a:tailEnd type="none" w="med" len="lg"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>
                  <a:solidFill>
                    <a:srgbClr val="33CC33"/>
                  </a:solidFill>
                </a:rPr>
                <a:t>subscript</a:t>
              </a:r>
            </a:p>
            <a:p>
              <a:pPr algn="ctr"/>
              <a:r>
                <a:rPr lang="en-US">
                  <a:solidFill>
                    <a:srgbClr val="33CC33"/>
                  </a:solidFill>
                </a:rPr>
                <a:t>position</a:t>
              </a:r>
            </a:p>
          </p:txBody>
        </p:sp>
        <p:cxnSp>
          <p:nvCxnSpPr>
            <p:cNvPr id="399377" name="AutoShape 17"/>
            <p:cNvCxnSpPr>
              <a:cxnSpLocks noChangeShapeType="1"/>
              <a:stCxn id="399376" idx="0"/>
              <a:endCxn id="399375" idx="2"/>
            </p:cNvCxnSpPr>
            <p:nvPr/>
          </p:nvCxnSpPr>
          <p:spPr bwMode="auto">
            <a:xfrm rot="16200000">
              <a:off x="3654" y="2382"/>
              <a:ext cx="384" cy="132"/>
            </a:xfrm>
            <a:prstGeom prst="curvedConnector3">
              <a:avLst>
                <a:gd name="adj1" fmla="val 50000"/>
              </a:avLst>
            </a:prstGeom>
            <a:noFill/>
            <a:ln w="19050">
              <a:solidFill>
                <a:srgbClr val="33CC33"/>
              </a:solidFill>
              <a:round/>
              <a:headEnd type="none" w="sm" len="sm"/>
              <a:tailEnd type="triangle" w="med" len="lg"/>
            </a:ln>
            <a:effectLst/>
          </p:spPr>
        </p:cxnSp>
      </p:grpSp>
      <p:grpSp>
        <p:nvGrpSpPr>
          <p:cNvPr id="399384" name="Group 24"/>
          <p:cNvGrpSpPr>
            <a:grpSpLocks/>
          </p:cNvGrpSpPr>
          <p:nvPr/>
        </p:nvGrpSpPr>
        <p:grpSpPr bwMode="auto">
          <a:xfrm>
            <a:off x="5867400" y="1676400"/>
            <a:ext cx="2133600" cy="609600"/>
            <a:chOff x="3696" y="1728"/>
            <a:chExt cx="1152" cy="384"/>
          </a:xfrm>
        </p:grpSpPr>
        <p:sp>
          <p:nvSpPr>
            <p:cNvPr id="399378" name="AutoShape 18"/>
            <p:cNvSpPr>
              <a:spLocks/>
            </p:cNvSpPr>
            <p:nvPr/>
          </p:nvSpPr>
          <p:spPr bwMode="auto">
            <a:xfrm rot="-5400000">
              <a:off x="4200" y="1464"/>
              <a:ext cx="144" cy="1152"/>
            </a:xfrm>
            <a:prstGeom prst="rightBrace">
              <a:avLst>
                <a:gd name="adj1" fmla="val 66667"/>
                <a:gd name="adj2" fmla="val 50000"/>
              </a:avLst>
            </a:prstGeom>
            <a:noFill/>
            <a:ln w="19050">
              <a:solidFill>
                <a:srgbClr val="FF0033"/>
              </a:solidFill>
              <a:round/>
              <a:headEnd type="none" w="sm" len="sm"/>
              <a:tailEnd type="none" w="med" len="lg"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399379" name="Text Box 19"/>
            <p:cNvSpPr txBox="1">
              <a:spLocks noChangeArrowheads="1"/>
            </p:cNvSpPr>
            <p:nvPr/>
          </p:nvSpPr>
          <p:spPr bwMode="auto">
            <a:xfrm>
              <a:off x="3696" y="1728"/>
              <a:ext cx="1025" cy="231"/>
            </a:xfrm>
            <a:prstGeom prst="rect">
              <a:avLst/>
            </a:prstGeom>
            <a:noFill/>
            <a:ln w="19050">
              <a:noFill/>
              <a:miter lim="800000"/>
              <a:headEnd type="none" w="sm" len="sm"/>
              <a:tailEnd type="none" w="med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>
                  <a:solidFill>
                    <a:srgbClr val="FF0033"/>
                  </a:solidFill>
                </a:rPr>
                <a:t>array reference</a:t>
              </a:r>
              <a:endParaRPr lang="en-US"/>
            </a:p>
          </p:txBody>
        </p:sp>
      </p:grpSp>
      <p:grpSp>
        <p:nvGrpSpPr>
          <p:cNvPr id="399387" name="Group 27"/>
          <p:cNvGrpSpPr>
            <a:grpSpLocks/>
          </p:cNvGrpSpPr>
          <p:nvPr/>
        </p:nvGrpSpPr>
        <p:grpSpPr bwMode="auto">
          <a:xfrm>
            <a:off x="6553200" y="2590800"/>
            <a:ext cx="1941513" cy="1998663"/>
            <a:chOff x="4128" y="1632"/>
            <a:chExt cx="1223" cy="1259"/>
          </a:xfrm>
        </p:grpSpPr>
        <p:sp>
          <p:nvSpPr>
            <p:cNvPr id="399381" name="AutoShape 21"/>
            <p:cNvSpPr>
              <a:spLocks/>
            </p:cNvSpPr>
            <p:nvPr/>
          </p:nvSpPr>
          <p:spPr bwMode="auto">
            <a:xfrm rot="5400000">
              <a:off x="4255" y="1505"/>
              <a:ext cx="96" cy="349"/>
            </a:xfrm>
            <a:prstGeom prst="rightBrace">
              <a:avLst>
                <a:gd name="adj1" fmla="val 30295"/>
                <a:gd name="adj2" fmla="val 54685"/>
              </a:avLst>
            </a:prstGeom>
            <a:noFill/>
            <a:ln w="19050">
              <a:solidFill>
                <a:srgbClr val="0066F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399382" name="Text Box 22"/>
            <p:cNvSpPr txBox="1">
              <a:spLocks noChangeArrowheads="1"/>
            </p:cNvSpPr>
            <p:nvPr/>
          </p:nvSpPr>
          <p:spPr bwMode="auto">
            <a:xfrm>
              <a:off x="4515" y="1968"/>
              <a:ext cx="836" cy="923"/>
            </a:xfrm>
            <a:prstGeom prst="rect">
              <a:avLst/>
            </a:prstGeom>
            <a:noFill/>
            <a:ln w="19050">
              <a:noFill/>
              <a:miter lim="800000"/>
              <a:headEnd type="none" w="sm" len="sm"/>
              <a:tailEnd type="none" w="med" len="lg"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>
                  <a:solidFill>
                    <a:srgbClr val="0066FF"/>
                  </a:solidFill>
                </a:rPr>
                <a:t>subscript</a:t>
              </a:r>
            </a:p>
            <a:p>
              <a:pPr algn="ctr"/>
              <a:r>
                <a:rPr lang="en-US">
                  <a:solidFill>
                    <a:srgbClr val="0066FF"/>
                  </a:solidFill>
                </a:rPr>
                <a:t>function</a:t>
              </a:r>
            </a:p>
            <a:p>
              <a:pPr algn="ctr"/>
              <a:r>
                <a:rPr lang="en-US">
                  <a:solidFill>
                    <a:srgbClr val="0066FF"/>
                  </a:solidFill>
                </a:rPr>
                <a:t>or </a:t>
              </a:r>
            </a:p>
            <a:p>
              <a:pPr algn="ctr"/>
              <a:r>
                <a:rPr lang="en-US">
                  <a:solidFill>
                    <a:srgbClr val="0066FF"/>
                  </a:solidFill>
                </a:rPr>
                <a:t>subscript</a:t>
              </a:r>
            </a:p>
            <a:p>
              <a:pPr algn="ctr"/>
              <a:r>
                <a:rPr lang="en-US">
                  <a:solidFill>
                    <a:srgbClr val="0066FF"/>
                  </a:solidFill>
                </a:rPr>
                <a:t>expression</a:t>
              </a:r>
              <a:endParaRPr lang="en-US"/>
            </a:p>
          </p:txBody>
        </p:sp>
        <p:cxnSp>
          <p:nvCxnSpPr>
            <p:cNvPr id="399383" name="AutoShape 23"/>
            <p:cNvCxnSpPr>
              <a:cxnSpLocks noChangeShapeType="1"/>
              <a:stCxn id="399381" idx="1"/>
              <a:endCxn id="399382" idx="0"/>
            </p:cNvCxnSpPr>
            <p:nvPr/>
          </p:nvCxnSpPr>
          <p:spPr bwMode="auto">
            <a:xfrm rot="16200000" flipH="1">
              <a:off x="4493" y="1528"/>
              <a:ext cx="234" cy="645"/>
            </a:xfrm>
            <a:prstGeom prst="curvedConnector3">
              <a:avLst>
                <a:gd name="adj1" fmla="val 48718"/>
              </a:avLst>
            </a:prstGeom>
            <a:noFill/>
            <a:ln w="19050">
              <a:solidFill>
                <a:srgbClr val="0066FF"/>
              </a:solidFill>
              <a:round/>
              <a:headEnd type="none" w="sm" len="sm"/>
              <a:tailEnd type="none" w="med" len="lg"/>
            </a:ln>
            <a:effectLst/>
          </p:spPr>
        </p:cxnSp>
      </p:grpSp>
      <p:graphicFrame>
        <p:nvGraphicFramePr>
          <p:cNvPr id="457733" name="Object 2053"/>
          <p:cNvGraphicFramePr>
            <a:graphicFrameLocks noChangeAspect="1"/>
          </p:cNvGraphicFramePr>
          <p:nvPr/>
        </p:nvGraphicFramePr>
        <p:xfrm>
          <a:off x="990600" y="6042025"/>
          <a:ext cx="633413" cy="315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6" name="Equation" r:id="rId16" imgW="634680" imgH="317160" progId="Equation.3">
                  <p:embed/>
                </p:oleObj>
              </mc:Choice>
              <mc:Fallback>
                <p:oleObj name="Equation" r:id="rId16" imgW="634680" imgH="317160" progId="Equation.3">
                  <p:embed/>
                  <p:pic>
                    <p:nvPicPr>
                      <p:cNvPr id="457733" name="Object 205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6042025"/>
                        <a:ext cx="633413" cy="3159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142312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77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9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9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9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9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-</a:t>
            </a:r>
            <a:fld id="{D9848B8E-740D-40C5-8515-4B6A813ED61B}" type="slidenum">
              <a:rPr lang="en-US"/>
              <a:pPr/>
              <a:t>15</a:t>
            </a:fld>
            <a:r>
              <a:rPr lang="en-US"/>
              <a:t>-</a:t>
            </a:r>
          </a:p>
        </p:txBody>
      </p:sp>
      <p:sp>
        <p:nvSpPr>
          <p:cNvPr id="400386" name="Rectangle 2"/>
          <p:cNvSpPr>
            <a:spLocks noGrp="1" noChangeArrowheads="1"/>
          </p:cNvSpPr>
          <p:nvPr>
            <p:ph type="title"/>
          </p:nvPr>
        </p:nvSpPr>
        <p:spPr>
          <a:xfrm>
            <a:off x="558800" y="-92869"/>
            <a:ext cx="8229600" cy="1143000"/>
          </a:xfrm>
        </p:spPr>
        <p:txBody>
          <a:bodyPr/>
          <a:lstStyle/>
          <a:p>
            <a:r>
              <a:rPr lang="en-US" dirty="0"/>
              <a:t>Problem Formulation</a:t>
            </a:r>
          </a:p>
        </p:txBody>
      </p:sp>
      <p:sp>
        <p:nvSpPr>
          <p:cNvPr id="400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769936"/>
            <a:ext cx="7924800" cy="844551"/>
          </a:xfrm>
        </p:spPr>
        <p:txBody>
          <a:bodyPr>
            <a:normAutofit fontScale="85000" lnSpcReduction="10000"/>
          </a:bodyPr>
          <a:lstStyle/>
          <a:p>
            <a:r>
              <a:rPr lang="en-US" dirty="0"/>
              <a:t>Dependence will exist if there exists two iteration vectors    and    such that                     and:</a:t>
            </a:r>
          </a:p>
        </p:txBody>
      </p:sp>
      <p:graphicFrame>
        <p:nvGraphicFramePr>
          <p:cNvPr id="458752" name="Object 2048"/>
          <p:cNvGraphicFramePr>
            <a:graphicFrameLocks noChangeAspect="1"/>
          </p:cNvGraphicFramePr>
          <p:nvPr/>
        </p:nvGraphicFramePr>
        <p:xfrm>
          <a:off x="3962400" y="1752600"/>
          <a:ext cx="1422400" cy="160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14" name="Equation" r:id="rId4" imgW="1422360" imgH="1600200" progId="Equation.3">
                  <p:embed/>
                </p:oleObj>
              </mc:Choice>
              <mc:Fallback>
                <p:oleObj name="Equation" r:id="rId4" imgW="1422360" imgH="1600200" progId="Equation.3">
                  <p:embed/>
                  <p:pic>
                    <p:nvPicPr>
                      <p:cNvPr id="458752" name="Object 204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62400" y="1752600"/>
                        <a:ext cx="1422400" cy="1600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58753" name="Object 204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82947849"/>
              </p:ext>
            </p:extLst>
          </p:nvPr>
        </p:nvGraphicFramePr>
        <p:xfrm>
          <a:off x="4181168" y="1217561"/>
          <a:ext cx="1358900" cy="354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15" name="Equation" r:id="rId6" imgW="1358640" imgH="355320" progId="Equation.3">
                  <p:embed/>
                </p:oleObj>
              </mc:Choice>
              <mc:Fallback>
                <p:oleObj name="Equation" r:id="rId6" imgW="1358640" imgH="355320" progId="Equation.3">
                  <p:embed/>
                  <p:pic>
                    <p:nvPicPr>
                      <p:cNvPr id="458753" name="Object 204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81168" y="1217561"/>
                        <a:ext cx="1358900" cy="3540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58754" name="Object 205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2965325"/>
              </p:ext>
            </p:extLst>
          </p:nvPr>
        </p:nvGraphicFramePr>
        <p:xfrm>
          <a:off x="1739901" y="1211263"/>
          <a:ext cx="163513" cy="2905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16" name="Equation" r:id="rId8" imgW="164880" imgH="291960" progId="Equation.3">
                  <p:embed/>
                </p:oleObj>
              </mc:Choice>
              <mc:Fallback>
                <p:oleObj name="Equation" r:id="rId8" imgW="164880" imgH="291960" progId="Equation.3">
                  <p:embed/>
                  <p:pic>
                    <p:nvPicPr>
                      <p:cNvPr id="458754" name="Object 205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39901" y="1211263"/>
                        <a:ext cx="163513" cy="2905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58755" name="Object 205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44956434"/>
              </p:ext>
            </p:extLst>
          </p:nvPr>
        </p:nvGraphicFramePr>
        <p:xfrm>
          <a:off x="2579688" y="1211263"/>
          <a:ext cx="163512" cy="354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17" name="Equation" r:id="rId10" imgW="164880" imgH="355320" progId="Equation.3">
                  <p:embed/>
                </p:oleObj>
              </mc:Choice>
              <mc:Fallback>
                <p:oleObj name="Equation" r:id="rId10" imgW="164880" imgH="355320" progId="Equation.3">
                  <p:embed/>
                  <p:pic>
                    <p:nvPicPr>
                      <p:cNvPr id="458755" name="Object 205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79688" y="1211263"/>
                        <a:ext cx="163512" cy="354013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58756" name="Object 2052"/>
          <p:cNvGraphicFramePr>
            <a:graphicFrameLocks noChangeAspect="1"/>
          </p:cNvGraphicFramePr>
          <p:nvPr/>
        </p:nvGraphicFramePr>
        <p:xfrm>
          <a:off x="3937000" y="4102100"/>
          <a:ext cx="1879600" cy="167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18" name="Equation" r:id="rId12" imgW="1879560" imgH="1676160" progId="Equation.3">
                  <p:embed/>
                </p:oleObj>
              </mc:Choice>
              <mc:Fallback>
                <p:oleObj name="Equation" r:id="rId12" imgW="1879560" imgH="1676160" progId="Equation.3">
                  <p:embed/>
                  <p:pic>
                    <p:nvPicPr>
                      <p:cNvPr id="458756" name="Object 205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37000" y="4102100"/>
                        <a:ext cx="1879600" cy="1676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00393" name="Rectangle 9"/>
          <p:cNvSpPr>
            <a:spLocks noChangeArrowheads="1"/>
          </p:cNvSpPr>
          <p:nvPr/>
        </p:nvSpPr>
        <p:spPr bwMode="auto">
          <a:xfrm>
            <a:off x="666750" y="3683000"/>
            <a:ext cx="7772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>
              <a:spcBef>
                <a:spcPct val="6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Wingdings" pitchFamily="2" charset="2"/>
              <a:buChar char="l"/>
            </a:pPr>
            <a:r>
              <a:rPr lang="en-US" sz="2000"/>
              <a:t>That is:</a:t>
            </a:r>
          </a:p>
        </p:txBody>
      </p:sp>
      <p:sp>
        <p:nvSpPr>
          <p:cNvPr id="400395" name="Text Box 11"/>
          <p:cNvSpPr txBox="1">
            <a:spLocks noChangeArrowheads="1"/>
          </p:cNvSpPr>
          <p:nvPr/>
        </p:nvSpPr>
        <p:spPr bwMode="auto">
          <a:xfrm>
            <a:off x="3352800" y="1981200"/>
            <a:ext cx="555625" cy="366713"/>
          </a:xfrm>
          <a:prstGeom prst="rect">
            <a:avLst/>
          </a:prstGeom>
          <a:noFill/>
          <a:ln w="19050">
            <a:noFill/>
            <a:miter lim="800000"/>
            <a:headEnd type="none" w="sm" len="sm"/>
            <a:tailEnd type="none" w="med" len="lg"/>
          </a:ln>
          <a:effectLst/>
        </p:spPr>
        <p:txBody>
          <a:bodyPr wrap="none">
            <a:spAutoFit/>
          </a:bodyPr>
          <a:lstStyle/>
          <a:p>
            <a:r>
              <a:rPr lang="en-US"/>
              <a:t>and</a:t>
            </a:r>
          </a:p>
        </p:txBody>
      </p:sp>
      <p:sp>
        <p:nvSpPr>
          <p:cNvPr id="400396" name="Text Box 12"/>
          <p:cNvSpPr txBox="1">
            <a:spLocks noChangeArrowheads="1"/>
          </p:cNvSpPr>
          <p:nvPr/>
        </p:nvSpPr>
        <p:spPr bwMode="auto">
          <a:xfrm>
            <a:off x="3352800" y="2362200"/>
            <a:ext cx="555625" cy="366713"/>
          </a:xfrm>
          <a:prstGeom prst="rect">
            <a:avLst/>
          </a:prstGeom>
          <a:noFill/>
          <a:ln w="19050">
            <a:noFill/>
            <a:miter lim="800000"/>
            <a:headEnd type="none" w="sm" len="sm"/>
            <a:tailEnd type="none" w="med" len="lg"/>
          </a:ln>
          <a:effectLst/>
        </p:spPr>
        <p:txBody>
          <a:bodyPr wrap="none">
            <a:spAutoFit/>
          </a:bodyPr>
          <a:lstStyle/>
          <a:p>
            <a:r>
              <a:rPr lang="en-US"/>
              <a:t>and</a:t>
            </a:r>
          </a:p>
        </p:txBody>
      </p:sp>
      <p:sp>
        <p:nvSpPr>
          <p:cNvPr id="400397" name="Text Box 13"/>
          <p:cNvSpPr txBox="1">
            <a:spLocks noChangeArrowheads="1"/>
          </p:cNvSpPr>
          <p:nvPr/>
        </p:nvSpPr>
        <p:spPr bwMode="auto">
          <a:xfrm>
            <a:off x="3352800" y="2819400"/>
            <a:ext cx="555625" cy="366713"/>
          </a:xfrm>
          <a:prstGeom prst="rect">
            <a:avLst/>
          </a:prstGeom>
          <a:noFill/>
          <a:ln w="19050">
            <a:noFill/>
            <a:miter lim="800000"/>
            <a:headEnd type="none" w="sm" len="sm"/>
            <a:tailEnd type="none" w="med" len="lg"/>
          </a:ln>
          <a:effectLst/>
        </p:spPr>
        <p:txBody>
          <a:bodyPr wrap="none">
            <a:spAutoFit/>
          </a:bodyPr>
          <a:lstStyle/>
          <a:p>
            <a:r>
              <a:rPr lang="en-US"/>
              <a:t>and</a:t>
            </a:r>
          </a:p>
        </p:txBody>
      </p:sp>
      <p:sp>
        <p:nvSpPr>
          <p:cNvPr id="400398" name="Text Box 14"/>
          <p:cNvSpPr txBox="1">
            <a:spLocks noChangeArrowheads="1"/>
          </p:cNvSpPr>
          <p:nvPr/>
        </p:nvSpPr>
        <p:spPr bwMode="auto">
          <a:xfrm>
            <a:off x="3352800" y="4368800"/>
            <a:ext cx="555625" cy="366713"/>
          </a:xfrm>
          <a:prstGeom prst="rect">
            <a:avLst/>
          </a:prstGeom>
          <a:noFill/>
          <a:ln w="19050">
            <a:noFill/>
            <a:miter lim="800000"/>
            <a:headEnd type="none" w="sm" len="sm"/>
            <a:tailEnd type="none" w="med" len="lg"/>
          </a:ln>
          <a:effectLst/>
        </p:spPr>
        <p:txBody>
          <a:bodyPr wrap="none">
            <a:spAutoFit/>
          </a:bodyPr>
          <a:lstStyle/>
          <a:p>
            <a:r>
              <a:rPr lang="en-US"/>
              <a:t>and</a:t>
            </a:r>
          </a:p>
        </p:txBody>
      </p:sp>
      <p:sp>
        <p:nvSpPr>
          <p:cNvPr id="400399" name="Text Box 15"/>
          <p:cNvSpPr txBox="1">
            <a:spLocks noChangeArrowheads="1"/>
          </p:cNvSpPr>
          <p:nvPr/>
        </p:nvSpPr>
        <p:spPr bwMode="auto">
          <a:xfrm>
            <a:off x="3352800" y="4749800"/>
            <a:ext cx="555625" cy="366713"/>
          </a:xfrm>
          <a:prstGeom prst="rect">
            <a:avLst/>
          </a:prstGeom>
          <a:noFill/>
          <a:ln w="19050">
            <a:noFill/>
            <a:miter lim="800000"/>
            <a:headEnd type="none" w="sm" len="sm"/>
            <a:tailEnd type="none" w="med" len="lg"/>
          </a:ln>
          <a:effectLst/>
        </p:spPr>
        <p:txBody>
          <a:bodyPr wrap="none">
            <a:spAutoFit/>
          </a:bodyPr>
          <a:lstStyle/>
          <a:p>
            <a:r>
              <a:rPr lang="en-US"/>
              <a:t>and</a:t>
            </a:r>
          </a:p>
        </p:txBody>
      </p:sp>
      <p:sp>
        <p:nvSpPr>
          <p:cNvPr id="400400" name="Text Box 16"/>
          <p:cNvSpPr txBox="1">
            <a:spLocks noChangeArrowheads="1"/>
          </p:cNvSpPr>
          <p:nvPr/>
        </p:nvSpPr>
        <p:spPr bwMode="auto">
          <a:xfrm>
            <a:off x="3352800" y="5207000"/>
            <a:ext cx="555625" cy="366713"/>
          </a:xfrm>
          <a:prstGeom prst="rect">
            <a:avLst/>
          </a:prstGeom>
          <a:noFill/>
          <a:ln w="19050">
            <a:noFill/>
            <a:miter lim="800000"/>
            <a:headEnd type="none" w="sm" len="sm"/>
            <a:tailEnd type="none" w="med" len="lg"/>
          </a:ln>
          <a:effectLst/>
        </p:spPr>
        <p:txBody>
          <a:bodyPr wrap="none">
            <a:spAutoFit/>
          </a:bodyPr>
          <a:lstStyle/>
          <a:p>
            <a:r>
              <a:rPr lang="en-US"/>
              <a:t>and</a:t>
            </a:r>
          </a:p>
        </p:txBody>
      </p:sp>
    </p:spTree>
    <p:extLst>
      <p:ext uri="{BB962C8B-B14F-4D97-AF65-F5344CB8AC3E}">
        <p14:creationId xmlns:p14="http://schemas.microsoft.com/office/powerpoint/2010/main" val="165529495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-</a:t>
            </a:r>
            <a:fld id="{7D5EAE82-23F3-441B-92DA-CD17B2E82B1A}" type="slidenum">
              <a:rPr lang="en-US"/>
              <a:pPr/>
              <a:t>16</a:t>
            </a:fld>
            <a:r>
              <a:rPr lang="en-US"/>
              <a:t>-</a:t>
            </a:r>
          </a:p>
        </p:txBody>
      </p:sp>
      <p:sp>
        <p:nvSpPr>
          <p:cNvPr id="403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Problem Formulation - Example</a:t>
            </a:r>
          </a:p>
        </p:txBody>
      </p:sp>
      <p:sp>
        <p:nvSpPr>
          <p:cNvPr id="403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557463"/>
            <a:ext cx="7772400" cy="3995737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Does there exist two iteration vectors i</a:t>
            </a:r>
            <a:r>
              <a:rPr lang="en-US" baseline="-25000" dirty="0"/>
              <a:t>1</a:t>
            </a:r>
            <a:r>
              <a:rPr lang="en-US" dirty="0"/>
              <a:t> and i</a:t>
            </a:r>
            <a:r>
              <a:rPr lang="en-US" baseline="-25000" dirty="0"/>
              <a:t>2</a:t>
            </a:r>
            <a:r>
              <a:rPr lang="en-US" dirty="0"/>
              <a:t>, such that </a:t>
            </a:r>
            <a:br>
              <a:rPr lang="en-US" dirty="0"/>
            </a:br>
            <a:r>
              <a:rPr lang="en-US" dirty="0"/>
              <a:t>2 </a:t>
            </a:r>
            <a:r>
              <a:rPr lang="en-US" b="1" dirty="0">
                <a:latin typeface="Symbol" pitchFamily="18" charset="2"/>
              </a:rPr>
              <a:t>£</a:t>
            </a:r>
            <a:r>
              <a:rPr lang="en-US" dirty="0"/>
              <a:t> i</a:t>
            </a:r>
            <a:r>
              <a:rPr lang="en-US" baseline="-25000" dirty="0"/>
              <a:t>1</a:t>
            </a:r>
            <a:r>
              <a:rPr lang="en-US" dirty="0"/>
              <a:t> </a:t>
            </a:r>
            <a:r>
              <a:rPr lang="en-US" dirty="0">
                <a:latin typeface="Symbol" pitchFamily="18" charset="2"/>
              </a:rPr>
              <a:t>£</a:t>
            </a:r>
            <a:r>
              <a:rPr lang="en-US" dirty="0"/>
              <a:t> i</a:t>
            </a:r>
            <a:r>
              <a:rPr lang="en-US" baseline="-25000" dirty="0"/>
              <a:t>2</a:t>
            </a:r>
            <a:r>
              <a:rPr lang="en-US" dirty="0"/>
              <a:t> </a:t>
            </a:r>
            <a:r>
              <a:rPr lang="en-US" dirty="0">
                <a:latin typeface="Symbol" pitchFamily="18" charset="2"/>
              </a:rPr>
              <a:t>£</a:t>
            </a:r>
            <a:r>
              <a:rPr lang="en-US" dirty="0"/>
              <a:t> 4 and such that:</a:t>
            </a:r>
            <a:br>
              <a:rPr lang="en-US" dirty="0"/>
            </a:br>
            <a:br>
              <a:rPr lang="en-US" dirty="0"/>
            </a:br>
            <a:r>
              <a:rPr lang="en-US" dirty="0"/>
              <a:t>      i</a:t>
            </a:r>
            <a:r>
              <a:rPr lang="en-US" baseline="-25000" dirty="0"/>
              <a:t>1</a:t>
            </a:r>
            <a:r>
              <a:rPr lang="en-US" dirty="0"/>
              <a:t> = i</a:t>
            </a:r>
            <a:r>
              <a:rPr lang="en-US" baseline="-25000" dirty="0"/>
              <a:t>2</a:t>
            </a:r>
            <a:r>
              <a:rPr lang="en-US" dirty="0"/>
              <a:t> -1?</a:t>
            </a:r>
          </a:p>
          <a:p>
            <a:r>
              <a:rPr lang="en-US" dirty="0"/>
              <a:t>Answer: yes; i</a:t>
            </a:r>
            <a:r>
              <a:rPr lang="en-US" baseline="-25000" dirty="0"/>
              <a:t>1</a:t>
            </a:r>
            <a:r>
              <a:rPr lang="en-US" dirty="0"/>
              <a:t>=2 &amp; i</a:t>
            </a:r>
            <a:r>
              <a:rPr lang="en-US" baseline="-25000" dirty="0"/>
              <a:t>2</a:t>
            </a:r>
            <a:r>
              <a:rPr lang="en-US" dirty="0"/>
              <a:t>=3 and i</a:t>
            </a:r>
            <a:r>
              <a:rPr lang="en-US" baseline="-25000" dirty="0"/>
              <a:t>1</a:t>
            </a:r>
            <a:r>
              <a:rPr lang="en-US" dirty="0"/>
              <a:t>=3 &amp; i</a:t>
            </a:r>
            <a:r>
              <a:rPr lang="en-US" baseline="-25000" dirty="0"/>
              <a:t>2</a:t>
            </a:r>
            <a:r>
              <a:rPr lang="en-US" dirty="0"/>
              <a:t> =4.</a:t>
            </a:r>
          </a:p>
          <a:p>
            <a:r>
              <a:rPr lang="en-US" dirty="0"/>
              <a:t>Hence, there is dependence! </a:t>
            </a:r>
          </a:p>
          <a:p>
            <a:r>
              <a:rPr lang="en-US" dirty="0"/>
              <a:t>The dependence distance vector is i</a:t>
            </a:r>
            <a:r>
              <a:rPr lang="en-US" baseline="-25000" dirty="0"/>
              <a:t>2</a:t>
            </a:r>
            <a:r>
              <a:rPr lang="en-US" dirty="0"/>
              <a:t>-i</a:t>
            </a:r>
            <a:r>
              <a:rPr lang="en-US" baseline="-25000" dirty="0"/>
              <a:t>1</a:t>
            </a:r>
            <a:r>
              <a:rPr lang="en-US" dirty="0"/>
              <a:t> = 1.</a:t>
            </a:r>
          </a:p>
          <a:p>
            <a:r>
              <a:rPr lang="en-US" dirty="0"/>
              <a:t>The dependence direction vector is sign(1) = </a:t>
            </a:r>
            <a:r>
              <a:rPr lang="en-US" b="1" dirty="0">
                <a:latin typeface="Symbol" pitchFamily="18" charset="2"/>
              </a:rPr>
              <a:t>&lt;</a:t>
            </a:r>
            <a:r>
              <a:rPr lang="en-US" dirty="0"/>
              <a:t>.</a:t>
            </a:r>
          </a:p>
        </p:txBody>
      </p:sp>
      <p:sp>
        <p:nvSpPr>
          <p:cNvPr id="403461" name="Text Box 5"/>
          <p:cNvSpPr txBox="1">
            <a:spLocks noChangeArrowheads="1"/>
          </p:cNvSpPr>
          <p:nvPr/>
        </p:nvSpPr>
        <p:spPr bwMode="auto">
          <a:xfrm>
            <a:off x="3124200" y="1295400"/>
            <a:ext cx="2667000" cy="1190625"/>
          </a:xfrm>
          <a:prstGeom prst="rect">
            <a:avLst/>
          </a:prstGeom>
          <a:noFill/>
          <a:ln w="19050">
            <a:noFill/>
            <a:miter lim="800000"/>
            <a:headEnd type="none" w="sm" len="sm"/>
            <a:tailEnd/>
          </a:ln>
          <a:effectLst/>
        </p:spPr>
        <p:txBody>
          <a:bodyPr>
            <a:spAutoFit/>
          </a:bodyPr>
          <a:lstStyle/>
          <a:p>
            <a:r>
              <a:rPr lang="en-US" dirty="0"/>
              <a:t>      do </a:t>
            </a:r>
            <a:r>
              <a:rPr lang="en-US" dirty="0" err="1"/>
              <a:t>i</a:t>
            </a:r>
            <a:r>
              <a:rPr lang="en-US" dirty="0"/>
              <a:t> = 2, 4</a:t>
            </a:r>
          </a:p>
          <a:p>
            <a:r>
              <a:rPr lang="en-US" dirty="0">
                <a:solidFill>
                  <a:srgbClr val="FF0033"/>
                </a:solidFill>
              </a:rPr>
              <a:t>S</a:t>
            </a:r>
            <a:r>
              <a:rPr lang="en-US" baseline="-25000" dirty="0">
                <a:solidFill>
                  <a:srgbClr val="FF0033"/>
                </a:solidFill>
              </a:rPr>
              <a:t>1</a:t>
            </a:r>
            <a:r>
              <a:rPr lang="en-US" dirty="0">
                <a:solidFill>
                  <a:srgbClr val="FF0033"/>
                </a:solidFill>
              </a:rPr>
              <a:t>:</a:t>
            </a:r>
            <a:r>
              <a:rPr lang="en-US" dirty="0"/>
              <a:t>    </a:t>
            </a:r>
            <a:r>
              <a:rPr lang="en-US" dirty="0">
                <a:solidFill>
                  <a:srgbClr val="FF0033"/>
                </a:solidFill>
              </a:rPr>
              <a:t>a(</a:t>
            </a:r>
            <a:r>
              <a:rPr lang="en-US" dirty="0" err="1">
                <a:solidFill>
                  <a:srgbClr val="FF0033"/>
                </a:solidFill>
              </a:rPr>
              <a:t>i</a:t>
            </a:r>
            <a:r>
              <a:rPr lang="en-US" dirty="0">
                <a:solidFill>
                  <a:srgbClr val="FF0033"/>
                </a:solidFill>
              </a:rPr>
              <a:t>)</a:t>
            </a:r>
            <a:r>
              <a:rPr lang="en-US" dirty="0"/>
              <a:t> = b(</a:t>
            </a:r>
            <a:r>
              <a:rPr lang="en-US" dirty="0" err="1"/>
              <a:t>i</a:t>
            </a:r>
            <a:r>
              <a:rPr lang="en-US" dirty="0"/>
              <a:t>) + c(</a:t>
            </a:r>
            <a:r>
              <a:rPr lang="en-US" dirty="0" err="1"/>
              <a:t>i</a:t>
            </a:r>
            <a:r>
              <a:rPr lang="en-US" dirty="0"/>
              <a:t>)</a:t>
            </a:r>
          </a:p>
          <a:p>
            <a:r>
              <a:rPr lang="en-US" dirty="0">
                <a:solidFill>
                  <a:srgbClr val="FF0033"/>
                </a:solidFill>
              </a:rPr>
              <a:t>S</a:t>
            </a:r>
            <a:r>
              <a:rPr lang="en-US" baseline="-25000" dirty="0">
                <a:solidFill>
                  <a:srgbClr val="FF0033"/>
                </a:solidFill>
              </a:rPr>
              <a:t>2</a:t>
            </a:r>
            <a:r>
              <a:rPr lang="en-US" dirty="0">
                <a:solidFill>
                  <a:srgbClr val="FF0033"/>
                </a:solidFill>
              </a:rPr>
              <a:t>:    </a:t>
            </a:r>
            <a:r>
              <a:rPr lang="en-US" dirty="0"/>
              <a:t>d(</a:t>
            </a:r>
            <a:r>
              <a:rPr lang="en-US" dirty="0" err="1"/>
              <a:t>i</a:t>
            </a:r>
            <a:r>
              <a:rPr lang="en-US" dirty="0"/>
              <a:t>) = </a:t>
            </a:r>
            <a:r>
              <a:rPr lang="en-US" dirty="0">
                <a:solidFill>
                  <a:srgbClr val="FF0033"/>
                </a:solidFill>
              </a:rPr>
              <a:t>a(i-1)</a:t>
            </a:r>
            <a:endParaRPr lang="en-US" dirty="0"/>
          </a:p>
          <a:p>
            <a:r>
              <a:rPr lang="en-US" dirty="0"/>
              <a:t>      end do</a:t>
            </a:r>
          </a:p>
        </p:txBody>
      </p:sp>
    </p:spTree>
    <p:extLst>
      <p:ext uri="{BB962C8B-B14F-4D97-AF65-F5344CB8AC3E}">
        <p14:creationId xmlns:p14="http://schemas.microsoft.com/office/powerpoint/2010/main" val="23481124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3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03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3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03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3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403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3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403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-</a:t>
            </a:r>
            <a:fld id="{63A42B87-9A90-4C31-ACCE-CF56938DB5A0}" type="slidenum">
              <a:rPr lang="en-US"/>
              <a:pPr/>
              <a:t>17</a:t>
            </a:fld>
            <a:r>
              <a:rPr lang="en-US"/>
              <a:t>-</a:t>
            </a:r>
          </a:p>
        </p:txBody>
      </p:sp>
      <p:sp>
        <p:nvSpPr>
          <p:cNvPr id="404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Problem Formulation - Example</a:t>
            </a:r>
          </a:p>
        </p:txBody>
      </p:sp>
      <p:sp>
        <p:nvSpPr>
          <p:cNvPr id="404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366963"/>
            <a:ext cx="7772400" cy="4186237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Does there exist two iteration vectors i</a:t>
            </a:r>
            <a:r>
              <a:rPr lang="en-US" baseline="-25000" dirty="0"/>
              <a:t>1</a:t>
            </a:r>
            <a:r>
              <a:rPr lang="en-US" dirty="0"/>
              <a:t> and i</a:t>
            </a:r>
            <a:r>
              <a:rPr lang="en-US" baseline="-25000" dirty="0"/>
              <a:t>2</a:t>
            </a:r>
            <a:r>
              <a:rPr lang="en-US" dirty="0"/>
              <a:t>, such that </a:t>
            </a:r>
            <a:br>
              <a:rPr lang="en-US" dirty="0"/>
            </a:br>
            <a:r>
              <a:rPr lang="en-US" dirty="0"/>
              <a:t>2 </a:t>
            </a:r>
            <a:r>
              <a:rPr lang="en-US" b="1" dirty="0">
                <a:latin typeface="Symbol" pitchFamily="18" charset="2"/>
              </a:rPr>
              <a:t>£</a:t>
            </a:r>
            <a:r>
              <a:rPr lang="en-US" dirty="0"/>
              <a:t> i</a:t>
            </a:r>
            <a:r>
              <a:rPr lang="en-US" baseline="-25000" dirty="0"/>
              <a:t>1</a:t>
            </a:r>
            <a:r>
              <a:rPr lang="en-US" dirty="0"/>
              <a:t> </a:t>
            </a:r>
            <a:r>
              <a:rPr lang="en-US" dirty="0">
                <a:latin typeface="Symbol" pitchFamily="18" charset="2"/>
              </a:rPr>
              <a:t>£</a:t>
            </a:r>
            <a:r>
              <a:rPr lang="en-US" dirty="0"/>
              <a:t> i</a:t>
            </a:r>
            <a:r>
              <a:rPr lang="en-US" baseline="-25000" dirty="0"/>
              <a:t>2</a:t>
            </a:r>
            <a:r>
              <a:rPr lang="en-US" dirty="0"/>
              <a:t> </a:t>
            </a:r>
            <a:r>
              <a:rPr lang="en-US" dirty="0">
                <a:latin typeface="Symbol" pitchFamily="18" charset="2"/>
              </a:rPr>
              <a:t>£</a:t>
            </a:r>
            <a:r>
              <a:rPr lang="en-US" dirty="0"/>
              <a:t> 4 and such that:</a:t>
            </a:r>
            <a:br>
              <a:rPr lang="en-US" dirty="0"/>
            </a:br>
            <a:br>
              <a:rPr lang="en-US" dirty="0"/>
            </a:br>
            <a:r>
              <a:rPr lang="en-US" dirty="0"/>
              <a:t>      i</a:t>
            </a:r>
            <a:r>
              <a:rPr lang="en-US" baseline="-25000" dirty="0"/>
              <a:t>1</a:t>
            </a:r>
            <a:r>
              <a:rPr lang="en-US" dirty="0"/>
              <a:t> = i</a:t>
            </a:r>
            <a:r>
              <a:rPr lang="en-US" baseline="-25000" dirty="0"/>
              <a:t>2</a:t>
            </a:r>
            <a:r>
              <a:rPr lang="en-US" dirty="0"/>
              <a:t> +1?</a:t>
            </a:r>
          </a:p>
          <a:p>
            <a:pPr>
              <a:spcBef>
                <a:spcPts val="1200"/>
              </a:spcBef>
              <a:spcAft>
                <a:spcPts val="0"/>
              </a:spcAft>
            </a:pPr>
            <a:r>
              <a:rPr lang="en-US" dirty="0"/>
              <a:t>Answer: yes; i</a:t>
            </a:r>
            <a:r>
              <a:rPr lang="en-US" baseline="-25000" dirty="0"/>
              <a:t>1</a:t>
            </a:r>
            <a:r>
              <a:rPr lang="en-US" dirty="0"/>
              <a:t>=3 &amp; i</a:t>
            </a:r>
            <a:r>
              <a:rPr lang="en-US" baseline="-25000" dirty="0"/>
              <a:t>2</a:t>
            </a:r>
            <a:r>
              <a:rPr lang="en-US" dirty="0"/>
              <a:t>=2 and i</a:t>
            </a:r>
            <a:r>
              <a:rPr lang="en-US" baseline="-25000" dirty="0"/>
              <a:t>1</a:t>
            </a:r>
            <a:r>
              <a:rPr lang="en-US" dirty="0"/>
              <a:t>=4 &amp; i</a:t>
            </a:r>
            <a:r>
              <a:rPr lang="en-US" baseline="-25000" dirty="0"/>
              <a:t>2</a:t>
            </a:r>
            <a:r>
              <a:rPr lang="en-US" dirty="0"/>
              <a:t> =3. (But, but!).</a:t>
            </a:r>
          </a:p>
          <a:p>
            <a:pPr>
              <a:spcBef>
                <a:spcPts val="1200"/>
              </a:spcBef>
              <a:spcAft>
                <a:spcPts val="0"/>
              </a:spcAft>
            </a:pPr>
            <a:r>
              <a:rPr lang="en-US" dirty="0"/>
              <a:t>Hence, there is dependence! </a:t>
            </a:r>
          </a:p>
          <a:p>
            <a:pPr>
              <a:spcBef>
                <a:spcPts val="1200"/>
              </a:spcBef>
              <a:spcAft>
                <a:spcPts val="0"/>
              </a:spcAft>
            </a:pPr>
            <a:r>
              <a:rPr lang="en-US" dirty="0"/>
              <a:t>The dependence distance vector is i</a:t>
            </a:r>
            <a:r>
              <a:rPr lang="en-US" baseline="-25000" dirty="0"/>
              <a:t>2</a:t>
            </a:r>
            <a:r>
              <a:rPr lang="en-US" dirty="0"/>
              <a:t>-i</a:t>
            </a:r>
            <a:r>
              <a:rPr lang="en-US" baseline="-25000" dirty="0"/>
              <a:t>1</a:t>
            </a:r>
            <a:r>
              <a:rPr lang="en-US" dirty="0"/>
              <a:t> = -1.</a:t>
            </a:r>
          </a:p>
          <a:p>
            <a:pPr>
              <a:spcBef>
                <a:spcPts val="1200"/>
              </a:spcBef>
              <a:spcAft>
                <a:spcPts val="0"/>
              </a:spcAft>
            </a:pPr>
            <a:r>
              <a:rPr lang="en-US" dirty="0"/>
              <a:t>The dependence direction vector is sign(-1) = </a:t>
            </a:r>
            <a:r>
              <a:rPr lang="en-US" b="1" dirty="0">
                <a:latin typeface="Symbol" pitchFamily="18" charset="2"/>
              </a:rPr>
              <a:t>&gt;</a:t>
            </a:r>
            <a:r>
              <a:rPr lang="en-US" dirty="0"/>
              <a:t>.</a:t>
            </a:r>
          </a:p>
          <a:p>
            <a:pPr>
              <a:spcBef>
                <a:spcPts val="1200"/>
              </a:spcBef>
              <a:spcAft>
                <a:spcPts val="0"/>
              </a:spcAft>
            </a:pPr>
            <a:r>
              <a:rPr lang="en-US" dirty="0"/>
              <a:t>Is this possible?</a:t>
            </a:r>
          </a:p>
        </p:txBody>
      </p:sp>
      <p:sp>
        <p:nvSpPr>
          <p:cNvPr id="404484" name="Text Box 4"/>
          <p:cNvSpPr txBox="1">
            <a:spLocks noChangeArrowheads="1"/>
          </p:cNvSpPr>
          <p:nvPr/>
        </p:nvSpPr>
        <p:spPr bwMode="auto">
          <a:xfrm>
            <a:off x="3124200" y="1146841"/>
            <a:ext cx="2667000" cy="1190625"/>
          </a:xfrm>
          <a:prstGeom prst="rect">
            <a:avLst/>
          </a:prstGeom>
          <a:noFill/>
          <a:ln w="19050">
            <a:noFill/>
            <a:miter lim="800000"/>
            <a:headEnd type="none" w="sm" len="sm"/>
            <a:tailEnd/>
          </a:ln>
          <a:effectLst/>
        </p:spPr>
        <p:txBody>
          <a:bodyPr>
            <a:spAutoFit/>
          </a:bodyPr>
          <a:lstStyle/>
          <a:p>
            <a:r>
              <a:rPr lang="en-US" dirty="0"/>
              <a:t>      do </a:t>
            </a:r>
            <a:r>
              <a:rPr lang="en-US" dirty="0" err="1"/>
              <a:t>i</a:t>
            </a:r>
            <a:r>
              <a:rPr lang="en-US" dirty="0"/>
              <a:t> = 2, 4</a:t>
            </a:r>
          </a:p>
          <a:p>
            <a:r>
              <a:rPr lang="en-US" dirty="0">
                <a:solidFill>
                  <a:srgbClr val="FF0033"/>
                </a:solidFill>
              </a:rPr>
              <a:t>S</a:t>
            </a:r>
            <a:r>
              <a:rPr lang="en-US" baseline="-25000" dirty="0">
                <a:solidFill>
                  <a:srgbClr val="FF0033"/>
                </a:solidFill>
              </a:rPr>
              <a:t>1</a:t>
            </a:r>
            <a:r>
              <a:rPr lang="en-US" dirty="0">
                <a:solidFill>
                  <a:srgbClr val="FF0033"/>
                </a:solidFill>
              </a:rPr>
              <a:t>:</a:t>
            </a:r>
            <a:r>
              <a:rPr lang="en-US" dirty="0"/>
              <a:t>    </a:t>
            </a:r>
            <a:r>
              <a:rPr lang="en-US" dirty="0">
                <a:solidFill>
                  <a:srgbClr val="FF0033"/>
                </a:solidFill>
              </a:rPr>
              <a:t>a(</a:t>
            </a:r>
            <a:r>
              <a:rPr lang="en-US" dirty="0" err="1">
                <a:solidFill>
                  <a:srgbClr val="FF0033"/>
                </a:solidFill>
              </a:rPr>
              <a:t>i</a:t>
            </a:r>
            <a:r>
              <a:rPr lang="en-US" dirty="0">
                <a:solidFill>
                  <a:srgbClr val="FF0033"/>
                </a:solidFill>
              </a:rPr>
              <a:t>)</a:t>
            </a:r>
            <a:r>
              <a:rPr lang="en-US" dirty="0"/>
              <a:t> = b(</a:t>
            </a:r>
            <a:r>
              <a:rPr lang="en-US" dirty="0" err="1"/>
              <a:t>i</a:t>
            </a:r>
            <a:r>
              <a:rPr lang="en-US" dirty="0"/>
              <a:t>) + c(</a:t>
            </a:r>
            <a:r>
              <a:rPr lang="en-US" dirty="0" err="1"/>
              <a:t>i</a:t>
            </a:r>
            <a:r>
              <a:rPr lang="en-US" dirty="0"/>
              <a:t>)</a:t>
            </a:r>
          </a:p>
          <a:p>
            <a:r>
              <a:rPr lang="en-US" dirty="0">
                <a:solidFill>
                  <a:srgbClr val="FF0033"/>
                </a:solidFill>
              </a:rPr>
              <a:t>S</a:t>
            </a:r>
            <a:r>
              <a:rPr lang="en-US" baseline="-25000" dirty="0">
                <a:solidFill>
                  <a:srgbClr val="FF0033"/>
                </a:solidFill>
              </a:rPr>
              <a:t>2</a:t>
            </a:r>
            <a:r>
              <a:rPr lang="en-US" dirty="0">
                <a:solidFill>
                  <a:srgbClr val="FF0033"/>
                </a:solidFill>
              </a:rPr>
              <a:t>:    </a:t>
            </a:r>
            <a:r>
              <a:rPr lang="en-US" dirty="0"/>
              <a:t>d(</a:t>
            </a:r>
            <a:r>
              <a:rPr lang="en-US" dirty="0" err="1"/>
              <a:t>i</a:t>
            </a:r>
            <a:r>
              <a:rPr lang="en-US" dirty="0"/>
              <a:t>) = </a:t>
            </a:r>
            <a:r>
              <a:rPr lang="en-US" dirty="0">
                <a:solidFill>
                  <a:srgbClr val="FF0033"/>
                </a:solidFill>
              </a:rPr>
              <a:t>a(i+1)</a:t>
            </a:r>
            <a:endParaRPr lang="en-US" dirty="0"/>
          </a:p>
          <a:p>
            <a:r>
              <a:rPr lang="en-US" dirty="0"/>
              <a:t>      end do</a:t>
            </a:r>
          </a:p>
        </p:txBody>
      </p:sp>
    </p:spTree>
    <p:extLst>
      <p:ext uri="{BB962C8B-B14F-4D97-AF65-F5344CB8AC3E}">
        <p14:creationId xmlns:p14="http://schemas.microsoft.com/office/powerpoint/2010/main" val="134843471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-</a:t>
            </a:r>
            <a:fld id="{9CC495CB-D198-4BF6-87BC-0788714E81D9}" type="slidenum">
              <a:rPr lang="en-US"/>
              <a:pPr/>
              <a:t>18</a:t>
            </a:fld>
            <a:r>
              <a:rPr lang="en-US"/>
              <a:t>-</a:t>
            </a:r>
          </a:p>
        </p:txBody>
      </p:sp>
      <p:sp>
        <p:nvSpPr>
          <p:cNvPr id="406530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Problem Formulation - Example</a:t>
            </a:r>
          </a:p>
        </p:txBody>
      </p:sp>
      <p:sp>
        <p:nvSpPr>
          <p:cNvPr id="406531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685800" y="2901950"/>
            <a:ext cx="7772400" cy="365125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Does there exist two iteration vectors i</a:t>
            </a:r>
            <a:r>
              <a:rPr lang="en-US" baseline="-25000" dirty="0"/>
              <a:t>1</a:t>
            </a:r>
            <a:r>
              <a:rPr lang="en-US" dirty="0"/>
              <a:t> and i</a:t>
            </a:r>
            <a:r>
              <a:rPr lang="en-US" baseline="-25000" dirty="0"/>
              <a:t>2</a:t>
            </a:r>
            <a:r>
              <a:rPr lang="en-US" dirty="0"/>
              <a:t>, such that </a:t>
            </a:r>
            <a:br>
              <a:rPr lang="en-US" dirty="0"/>
            </a:br>
            <a:r>
              <a:rPr lang="en-US" dirty="0"/>
              <a:t>1 </a:t>
            </a:r>
            <a:r>
              <a:rPr lang="en-US" b="1" dirty="0">
                <a:latin typeface="Symbol" pitchFamily="18" charset="2"/>
              </a:rPr>
              <a:t>£</a:t>
            </a:r>
            <a:r>
              <a:rPr lang="en-US" dirty="0"/>
              <a:t> i</a:t>
            </a:r>
            <a:r>
              <a:rPr lang="en-US" baseline="-25000" dirty="0"/>
              <a:t>1</a:t>
            </a:r>
            <a:r>
              <a:rPr lang="en-US" dirty="0"/>
              <a:t> </a:t>
            </a:r>
            <a:r>
              <a:rPr lang="en-US" dirty="0">
                <a:latin typeface="Symbol" pitchFamily="18" charset="2"/>
              </a:rPr>
              <a:t>£</a:t>
            </a:r>
            <a:r>
              <a:rPr lang="en-US" dirty="0"/>
              <a:t> i</a:t>
            </a:r>
            <a:r>
              <a:rPr lang="en-US" baseline="-25000" dirty="0"/>
              <a:t>2</a:t>
            </a:r>
            <a:r>
              <a:rPr lang="en-US" dirty="0"/>
              <a:t> </a:t>
            </a:r>
            <a:r>
              <a:rPr lang="en-US" dirty="0">
                <a:latin typeface="Symbol" pitchFamily="18" charset="2"/>
              </a:rPr>
              <a:t>£</a:t>
            </a:r>
            <a:r>
              <a:rPr lang="en-US" dirty="0"/>
              <a:t> 10 and such that:</a:t>
            </a:r>
            <a:br>
              <a:rPr lang="en-US" dirty="0"/>
            </a:br>
            <a:br>
              <a:rPr lang="en-US" dirty="0"/>
            </a:br>
            <a:r>
              <a:rPr lang="en-US" dirty="0"/>
              <a:t>     2*i</a:t>
            </a:r>
            <a:r>
              <a:rPr lang="en-US" baseline="-25000" dirty="0"/>
              <a:t>1</a:t>
            </a:r>
            <a:r>
              <a:rPr lang="en-US" dirty="0"/>
              <a:t> = 2*i</a:t>
            </a:r>
            <a:r>
              <a:rPr lang="en-US" baseline="-25000" dirty="0"/>
              <a:t>2</a:t>
            </a:r>
            <a:r>
              <a:rPr lang="en-US" dirty="0"/>
              <a:t> +1?</a:t>
            </a:r>
          </a:p>
          <a:p>
            <a:r>
              <a:rPr lang="en-US" dirty="0"/>
              <a:t>Answer: no; 2*i</a:t>
            </a:r>
            <a:r>
              <a:rPr lang="en-US" baseline="-25000" dirty="0"/>
              <a:t>1</a:t>
            </a:r>
            <a:r>
              <a:rPr lang="en-US" dirty="0"/>
              <a:t> is even &amp; 2*i</a:t>
            </a:r>
            <a:r>
              <a:rPr lang="en-US" baseline="-25000" dirty="0"/>
              <a:t>2</a:t>
            </a:r>
            <a:r>
              <a:rPr lang="en-US" dirty="0"/>
              <a:t>+1 is odd.</a:t>
            </a:r>
          </a:p>
          <a:p>
            <a:r>
              <a:rPr lang="en-US" dirty="0"/>
              <a:t>Hence, there is no dependence! </a:t>
            </a:r>
          </a:p>
        </p:txBody>
      </p:sp>
      <p:sp>
        <p:nvSpPr>
          <p:cNvPr id="406532" name="Text Box 1028"/>
          <p:cNvSpPr txBox="1">
            <a:spLocks noChangeArrowheads="1"/>
          </p:cNvSpPr>
          <p:nvPr/>
        </p:nvSpPr>
        <p:spPr bwMode="auto">
          <a:xfrm>
            <a:off x="3148781" y="1295400"/>
            <a:ext cx="2667000" cy="1190625"/>
          </a:xfrm>
          <a:prstGeom prst="rect">
            <a:avLst/>
          </a:prstGeom>
          <a:noFill/>
          <a:ln w="19050">
            <a:noFill/>
            <a:miter lim="800000"/>
            <a:headEnd type="none" w="sm" len="sm"/>
            <a:tailEnd/>
          </a:ln>
          <a:effectLst/>
        </p:spPr>
        <p:txBody>
          <a:bodyPr>
            <a:spAutoFit/>
          </a:bodyPr>
          <a:lstStyle/>
          <a:p>
            <a:r>
              <a:rPr lang="en-US" dirty="0"/>
              <a:t>      do </a:t>
            </a:r>
            <a:r>
              <a:rPr lang="en-US" dirty="0" err="1"/>
              <a:t>i</a:t>
            </a:r>
            <a:r>
              <a:rPr lang="en-US" dirty="0"/>
              <a:t> = 1, 10</a:t>
            </a:r>
          </a:p>
          <a:p>
            <a:r>
              <a:rPr lang="en-US" dirty="0">
                <a:solidFill>
                  <a:srgbClr val="FF0033"/>
                </a:solidFill>
              </a:rPr>
              <a:t>S</a:t>
            </a:r>
            <a:r>
              <a:rPr lang="en-US" baseline="-25000" dirty="0">
                <a:solidFill>
                  <a:srgbClr val="FF0033"/>
                </a:solidFill>
              </a:rPr>
              <a:t>1</a:t>
            </a:r>
            <a:r>
              <a:rPr lang="en-US" dirty="0">
                <a:solidFill>
                  <a:srgbClr val="FF0033"/>
                </a:solidFill>
              </a:rPr>
              <a:t>:</a:t>
            </a:r>
            <a:r>
              <a:rPr lang="en-US" dirty="0"/>
              <a:t>    </a:t>
            </a:r>
            <a:r>
              <a:rPr lang="en-US" dirty="0">
                <a:solidFill>
                  <a:srgbClr val="FF0033"/>
                </a:solidFill>
              </a:rPr>
              <a:t>a(2*</a:t>
            </a:r>
            <a:r>
              <a:rPr lang="en-US" dirty="0" err="1">
                <a:solidFill>
                  <a:srgbClr val="FF0033"/>
                </a:solidFill>
              </a:rPr>
              <a:t>i</a:t>
            </a:r>
            <a:r>
              <a:rPr lang="en-US" dirty="0">
                <a:solidFill>
                  <a:srgbClr val="FF0033"/>
                </a:solidFill>
              </a:rPr>
              <a:t>)</a:t>
            </a:r>
            <a:r>
              <a:rPr lang="en-US" dirty="0"/>
              <a:t> = b(</a:t>
            </a:r>
            <a:r>
              <a:rPr lang="en-US" dirty="0" err="1"/>
              <a:t>i</a:t>
            </a:r>
            <a:r>
              <a:rPr lang="en-US" dirty="0"/>
              <a:t>) + c(</a:t>
            </a:r>
            <a:r>
              <a:rPr lang="en-US" dirty="0" err="1"/>
              <a:t>i</a:t>
            </a:r>
            <a:r>
              <a:rPr lang="en-US" dirty="0"/>
              <a:t>)</a:t>
            </a:r>
          </a:p>
          <a:p>
            <a:r>
              <a:rPr lang="en-US" dirty="0">
                <a:solidFill>
                  <a:srgbClr val="FF0033"/>
                </a:solidFill>
              </a:rPr>
              <a:t>S</a:t>
            </a:r>
            <a:r>
              <a:rPr lang="en-US" baseline="-25000" dirty="0">
                <a:solidFill>
                  <a:srgbClr val="FF0033"/>
                </a:solidFill>
              </a:rPr>
              <a:t>2</a:t>
            </a:r>
            <a:r>
              <a:rPr lang="en-US" dirty="0">
                <a:solidFill>
                  <a:srgbClr val="FF0033"/>
                </a:solidFill>
              </a:rPr>
              <a:t>:    </a:t>
            </a:r>
            <a:r>
              <a:rPr lang="en-US" dirty="0"/>
              <a:t>d(</a:t>
            </a:r>
            <a:r>
              <a:rPr lang="en-US" dirty="0" err="1"/>
              <a:t>i</a:t>
            </a:r>
            <a:r>
              <a:rPr lang="en-US" dirty="0"/>
              <a:t>) = </a:t>
            </a:r>
            <a:r>
              <a:rPr lang="en-US" dirty="0">
                <a:solidFill>
                  <a:srgbClr val="FF0033"/>
                </a:solidFill>
              </a:rPr>
              <a:t>a(2*i+1)</a:t>
            </a:r>
            <a:endParaRPr lang="en-US" dirty="0"/>
          </a:p>
          <a:p>
            <a:r>
              <a:rPr lang="en-US" dirty="0"/>
              <a:t>      end do</a:t>
            </a:r>
          </a:p>
        </p:txBody>
      </p:sp>
    </p:spTree>
    <p:extLst>
      <p:ext uri="{BB962C8B-B14F-4D97-AF65-F5344CB8AC3E}">
        <p14:creationId xmlns:p14="http://schemas.microsoft.com/office/powerpoint/2010/main" val="22813587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6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06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6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06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-</a:t>
            </a:r>
            <a:fld id="{EAE17EBA-ED13-4087-80F0-C1E05D175557}" type="slidenum">
              <a:rPr lang="en-US"/>
              <a:pPr/>
              <a:t>19</a:t>
            </a:fld>
            <a:r>
              <a:rPr lang="en-US"/>
              <a:t>-</a:t>
            </a:r>
          </a:p>
        </p:txBody>
      </p:sp>
      <p:sp>
        <p:nvSpPr>
          <p:cNvPr id="402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 Formulation</a:t>
            </a:r>
          </a:p>
        </p:txBody>
      </p:sp>
      <p:sp>
        <p:nvSpPr>
          <p:cNvPr id="402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98500" y="1295400"/>
            <a:ext cx="7835900" cy="5257800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Dependence testing is equivalent to an </a:t>
            </a:r>
            <a:r>
              <a:rPr lang="en-US" dirty="0">
                <a:solidFill>
                  <a:srgbClr val="FF0033"/>
                </a:solidFill>
              </a:rPr>
              <a:t>integer linear programming</a:t>
            </a:r>
            <a:r>
              <a:rPr lang="en-US" dirty="0"/>
              <a:t> (ILP) problem of 2d variables &amp; </a:t>
            </a:r>
            <a:r>
              <a:rPr lang="en-US" dirty="0" err="1"/>
              <a:t>m+d</a:t>
            </a:r>
            <a:r>
              <a:rPr lang="en-US" dirty="0"/>
              <a:t> constraint!</a:t>
            </a:r>
          </a:p>
          <a:p>
            <a:r>
              <a:rPr lang="en-US" dirty="0"/>
              <a:t>An algorithm that determines if there exits two iteration vectors     and     that satisfies these constraints is called a </a:t>
            </a:r>
            <a:r>
              <a:rPr lang="en-US" dirty="0">
                <a:solidFill>
                  <a:srgbClr val="FF0033"/>
                </a:solidFill>
              </a:rPr>
              <a:t>dependence tester</a:t>
            </a:r>
            <a:r>
              <a:rPr lang="en-US" dirty="0"/>
              <a:t>.</a:t>
            </a:r>
          </a:p>
          <a:p>
            <a:r>
              <a:rPr lang="en-US" dirty="0"/>
              <a:t>The dependence distance vector is given by          . </a:t>
            </a:r>
          </a:p>
          <a:p>
            <a:r>
              <a:rPr lang="en-US" dirty="0"/>
              <a:t>The dependence direction vector is give by sign(         ).</a:t>
            </a:r>
          </a:p>
          <a:p>
            <a:r>
              <a:rPr lang="en-US" dirty="0"/>
              <a:t>Dependence testing is NP-complete!</a:t>
            </a:r>
          </a:p>
          <a:p>
            <a:r>
              <a:rPr lang="en-US" dirty="0"/>
              <a:t>A dependence test that reports dependence only when there is dependence is said to be </a:t>
            </a:r>
            <a:r>
              <a:rPr lang="en-US" dirty="0">
                <a:solidFill>
                  <a:srgbClr val="FF0033"/>
                </a:solidFill>
              </a:rPr>
              <a:t>exact</a:t>
            </a:r>
            <a:r>
              <a:rPr lang="en-US" dirty="0"/>
              <a:t>. Otherwise it is </a:t>
            </a:r>
            <a:r>
              <a:rPr lang="en-US" dirty="0">
                <a:solidFill>
                  <a:srgbClr val="FF0033"/>
                </a:solidFill>
              </a:rPr>
              <a:t>in-exact</a:t>
            </a:r>
            <a:r>
              <a:rPr lang="en-US" dirty="0"/>
              <a:t>.</a:t>
            </a:r>
          </a:p>
          <a:p>
            <a:r>
              <a:rPr lang="en-US" dirty="0"/>
              <a:t>A dependence test must be </a:t>
            </a:r>
            <a:r>
              <a:rPr lang="en-US" dirty="0">
                <a:solidFill>
                  <a:srgbClr val="FF0033"/>
                </a:solidFill>
              </a:rPr>
              <a:t>conservative</a:t>
            </a:r>
            <a:r>
              <a:rPr lang="en-US" dirty="0"/>
              <a:t>; if the existence of dependence cannot be ascertained, dependence must be assumed.</a:t>
            </a:r>
          </a:p>
        </p:txBody>
      </p:sp>
      <p:graphicFrame>
        <p:nvGraphicFramePr>
          <p:cNvPr id="459776" name="Object 204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77935775"/>
              </p:ext>
            </p:extLst>
          </p:nvPr>
        </p:nvGraphicFramePr>
        <p:xfrm>
          <a:off x="2133600" y="2605087"/>
          <a:ext cx="163513" cy="290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38" name="Equation" r:id="rId4" imgW="164880" imgH="291960" progId="Equation.3">
                  <p:embed/>
                </p:oleObj>
              </mc:Choice>
              <mc:Fallback>
                <p:oleObj name="Equation" r:id="rId4" imgW="164880" imgH="291960" progId="Equation.3">
                  <p:embed/>
                  <p:pic>
                    <p:nvPicPr>
                      <p:cNvPr id="459776" name="Object 204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33600" y="2605087"/>
                        <a:ext cx="163513" cy="2905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59777" name="Object 204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44009933"/>
              </p:ext>
            </p:extLst>
          </p:nvPr>
        </p:nvGraphicFramePr>
        <p:xfrm>
          <a:off x="2971800" y="2541587"/>
          <a:ext cx="163513" cy="354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39" name="Equation" r:id="rId6" imgW="164880" imgH="355320" progId="Equation.3">
                  <p:embed/>
                </p:oleObj>
              </mc:Choice>
              <mc:Fallback>
                <p:oleObj name="Equation" r:id="rId6" imgW="164880" imgH="355320" progId="Equation.3">
                  <p:embed/>
                  <p:pic>
                    <p:nvPicPr>
                      <p:cNvPr id="459777" name="Object 204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71800" y="2541587"/>
                        <a:ext cx="163513" cy="3540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402444" name="Group 12"/>
          <p:cNvGrpSpPr>
            <a:grpSpLocks/>
          </p:cNvGrpSpPr>
          <p:nvPr/>
        </p:nvGrpSpPr>
        <p:grpSpPr bwMode="auto">
          <a:xfrm>
            <a:off x="6937375" y="3290888"/>
            <a:ext cx="682625" cy="366712"/>
            <a:chOff x="3728" y="1500"/>
            <a:chExt cx="430" cy="231"/>
          </a:xfrm>
        </p:grpSpPr>
        <p:grpSp>
          <p:nvGrpSpPr>
            <p:cNvPr id="402443" name="Group 11"/>
            <p:cNvGrpSpPr>
              <a:grpSpLocks/>
            </p:cNvGrpSpPr>
            <p:nvPr/>
          </p:nvGrpSpPr>
          <p:grpSpPr bwMode="auto">
            <a:xfrm>
              <a:off x="3728" y="1504"/>
              <a:ext cx="430" cy="223"/>
              <a:chOff x="3728" y="1501"/>
              <a:chExt cx="430" cy="223"/>
            </a:xfrm>
          </p:grpSpPr>
          <p:graphicFrame>
            <p:nvGraphicFramePr>
              <p:cNvPr id="459780" name="Object 2052"/>
              <p:cNvGraphicFramePr>
                <a:graphicFrameLocks noChangeAspect="1"/>
              </p:cNvGraphicFramePr>
              <p:nvPr/>
            </p:nvGraphicFramePr>
            <p:xfrm>
              <a:off x="4055" y="1501"/>
              <a:ext cx="103" cy="183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4340" name="Equation" r:id="rId8" imgW="164880" imgH="291960" progId="Equation.3">
                      <p:embed/>
                    </p:oleObj>
                  </mc:Choice>
                  <mc:Fallback>
                    <p:oleObj name="Equation" r:id="rId8" imgW="164880" imgH="291960" progId="Equation.3">
                      <p:embed/>
                      <p:pic>
                        <p:nvPicPr>
                          <p:cNvPr id="459780" name="Object 2052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5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4055" y="1501"/>
                            <a:ext cx="103" cy="183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459781" name="Object 2053"/>
              <p:cNvGraphicFramePr>
                <a:graphicFrameLocks noChangeAspect="1"/>
              </p:cNvGraphicFramePr>
              <p:nvPr/>
            </p:nvGraphicFramePr>
            <p:xfrm>
              <a:off x="3728" y="1501"/>
              <a:ext cx="103" cy="223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4341" name="Equation" r:id="rId9" imgW="164880" imgH="355320" progId="Equation.3">
                      <p:embed/>
                    </p:oleObj>
                  </mc:Choice>
                  <mc:Fallback>
                    <p:oleObj name="Equation" r:id="rId9" imgW="164880" imgH="355320" progId="Equation.3">
                      <p:embed/>
                      <p:pic>
                        <p:nvPicPr>
                          <p:cNvPr id="459781" name="Object 2053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7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3728" y="1501"/>
                            <a:ext cx="103" cy="223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  <p:sp>
          <p:nvSpPr>
            <p:cNvPr id="402442" name="Text Box 10"/>
            <p:cNvSpPr txBox="1">
              <a:spLocks noChangeArrowheads="1"/>
            </p:cNvSpPr>
            <p:nvPr/>
          </p:nvSpPr>
          <p:spPr bwMode="auto">
            <a:xfrm>
              <a:off x="3849" y="1500"/>
              <a:ext cx="176" cy="231"/>
            </a:xfrm>
            <a:prstGeom prst="rect">
              <a:avLst/>
            </a:prstGeom>
            <a:noFill/>
            <a:ln w="19050">
              <a:noFill/>
              <a:miter lim="800000"/>
              <a:headEnd type="none" w="sm" len="sm"/>
              <a:tailEnd type="none" w="med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/>
                <a:t>-</a:t>
              </a:r>
            </a:p>
          </p:txBody>
        </p:sp>
      </p:grpSp>
      <p:grpSp>
        <p:nvGrpSpPr>
          <p:cNvPr id="402445" name="Group 13"/>
          <p:cNvGrpSpPr>
            <a:grpSpLocks/>
          </p:cNvGrpSpPr>
          <p:nvPr/>
        </p:nvGrpSpPr>
        <p:grpSpPr bwMode="auto">
          <a:xfrm>
            <a:off x="7318375" y="3671888"/>
            <a:ext cx="682625" cy="366712"/>
            <a:chOff x="3728" y="1500"/>
            <a:chExt cx="430" cy="231"/>
          </a:xfrm>
        </p:grpSpPr>
        <p:grpSp>
          <p:nvGrpSpPr>
            <p:cNvPr id="402446" name="Group 14"/>
            <p:cNvGrpSpPr>
              <a:grpSpLocks/>
            </p:cNvGrpSpPr>
            <p:nvPr/>
          </p:nvGrpSpPr>
          <p:grpSpPr bwMode="auto">
            <a:xfrm>
              <a:off x="3728" y="1504"/>
              <a:ext cx="430" cy="223"/>
              <a:chOff x="3728" y="1501"/>
              <a:chExt cx="430" cy="223"/>
            </a:xfrm>
          </p:grpSpPr>
          <p:graphicFrame>
            <p:nvGraphicFramePr>
              <p:cNvPr id="459778" name="Object 2050"/>
              <p:cNvGraphicFramePr>
                <a:graphicFrameLocks noChangeAspect="1"/>
              </p:cNvGraphicFramePr>
              <p:nvPr/>
            </p:nvGraphicFramePr>
            <p:xfrm>
              <a:off x="4055" y="1501"/>
              <a:ext cx="103" cy="183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4342" name="Equation" r:id="rId10" imgW="164880" imgH="291960" progId="Equation.3">
                      <p:embed/>
                    </p:oleObj>
                  </mc:Choice>
                  <mc:Fallback>
                    <p:oleObj name="Equation" r:id="rId10" imgW="164880" imgH="291960" progId="Equation.3">
                      <p:embed/>
                      <p:pic>
                        <p:nvPicPr>
                          <p:cNvPr id="459778" name="Object 2050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5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4055" y="1501"/>
                            <a:ext cx="103" cy="183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459779" name="Object 2051"/>
              <p:cNvGraphicFramePr>
                <a:graphicFrameLocks noChangeAspect="1"/>
              </p:cNvGraphicFramePr>
              <p:nvPr/>
            </p:nvGraphicFramePr>
            <p:xfrm>
              <a:off x="3728" y="1501"/>
              <a:ext cx="103" cy="223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4343" name="Equation" r:id="rId11" imgW="164880" imgH="355320" progId="Equation.3">
                      <p:embed/>
                    </p:oleObj>
                  </mc:Choice>
                  <mc:Fallback>
                    <p:oleObj name="Equation" r:id="rId11" imgW="164880" imgH="355320" progId="Equation.3">
                      <p:embed/>
                      <p:pic>
                        <p:nvPicPr>
                          <p:cNvPr id="459779" name="Object 2051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7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3728" y="1501"/>
                            <a:ext cx="103" cy="223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  <p:sp>
          <p:nvSpPr>
            <p:cNvPr id="402449" name="Text Box 17"/>
            <p:cNvSpPr txBox="1">
              <a:spLocks noChangeArrowheads="1"/>
            </p:cNvSpPr>
            <p:nvPr/>
          </p:nvSpPr>
          <p:spPr bwMode="auto">
            <a:xfrm>
              <a:off x="3849" y="1500"/>
              <a:ext cx="176" cy="231"/>
            </a:xfrm>
            <a:prstGeom prst="rect">
              <a:avLst/>
            </a:prstGeom>
            <a:noFill/>
            <a:ln w="19050">
              <a:noFill/>
              <a:miter lim="800000"/>
              <a:headEnd type="none" w="sm" len="sm"/>
              <a:tailEnd type="none" w="med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/>
                <a:t>-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693164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2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02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2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02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2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402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2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402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24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024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744FDE-DA8F-4AFE-A0C2-BCF3070AE0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Announcements</a:t>
            </a: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829A50-AE4C-4768-BD74-AC058F5D50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Final exam: Wednesday, </a:t>
            </a:r>
            <a:r>
              <a:rPr lang="en-US" b="1" dirty="0"/>
              <a:t>April 11</a:t>
            </a:r>
            <a:r>
              <a:rPr lang="en-US" dirty="0"/>
              <a:t>, </a:t>
            </a:r>
          </a:p>
          <a:p>
            <a:pPr marL="0" indent="0">
              <a:buNone/>
            </a:pPr>
            <a:r>
              <a:rPr lang="en-US" dirty="0"/>
              <a:t>    </a:t>
            </a:r>
            <a:r>
              <a:rPr lang="en-US" b="1" dirty="0"/>
              <a:t>7:00-8:30pm</a:t>
            </a:r>
            <a:r>
              <a:rPr lang="en-US" dirty="0"/>
              <a:t>; Room: </a:t>
            </a:r>
            <a:r>
              <a:rPr lang="en-US" b="1" dirty="0"/>
              <a:t>IC120</a:t>
            </a:r>
          </a:p>
          <a:p>
            <a:pPr marL="0" indent="0">
              <a:buNone/>
            </a:pPr>
            <a:endParaRPr lang="en-US" b="1" dirty="0"/>
          </a:p>
          <a:p>
            <a:r>
              <a:rPr lang="en-US" dirty="0"/>
              <a:t>Covers the whole semester</a:t>
            </a:r>
          </a:p>
          <a:p>
            <a:endParaRPr lang="en-US" dirty="0"/>
          </a:p>
          <a:p>
            <a:r>
              <a:rPr lang="en-US" dirty="0"/>
              <a:t>Course evaluation </a:t>
            </a:r>
            <a:r>
              <a:rPr lang="en-US"/>
              <a:t>(right now)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pPr lvl="1"/>
            <a:endParaRPr lang="en-US" dirty="0"/>
          </a:p>
          <a:p>
            <a:endParaRPr lang="en-CA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E7E2943-5A4F-4FA1-ABE9-D80D481D0E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2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11731376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-</a:t>
            </a:r>
            <a:fld id="{152B43EE-4821-4517-B239-395D5BF66C08}" type="slidenum">
              <a:rPr lang="en-US"/>
              <a:pPr/>
              <a:t>20</a:t>
            </a:fld>
            <a:r>
              <a:rPr lang="en-US"/>
              <a:t>-</a:t>
            </a:r>
          </a:p>
        </p:txBody>
      </p:sp>
      <p:sp>
        <p:nvSpPr>
          <p:cNvPr id="405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Dependence Testers</a:t>
            </a:r>
          </a:p>
        </p:txBody>
      </p:sp>
      <p:sp>
        <p:nvSpPr>
          <p:cNvPr id="405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en-US" dirty="0" err="1"/>
              <a:t>Lamport’s</a:t>
            </a:r>
            <a:r>
              <a:rPr lang="en-US" dirty="0"/>
              <a:t> Test.</a:t>
            </a:r>
          </a:p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en-US" dirty="0"/>
              <a:t>GCD Test.</a:t>
            </a:r>
          </a:p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en-US" dirty="0" err="1"/>
              <a:t>Banerjee’s</a:t>
            </a:r>
            <a:r>
              <a:rPr lang="en-US" dirty="0"/>
              <a:t> Inequalities.</a:t>
            </a:r>
          </a:p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en-US" dirty="0"/>
              <a:t>Generalized GCD Test.</a:t>
            </a:r>
          </a:p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en-US" dirty="0"/>
              <a:t>Power Test.</a:t>
            </a:r>
          </a:p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en-US" dirty="0"/>
              <a:t>I-Test.</a:t>
            </a:r>
          </a:p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en-US" dirty="0"/>
              <a:t>Omega Test.</a:t>
            </a:r>
          </a:p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en-US" dirty="0"/>
              <a:t>Delta Test.</a:t>
            </a:r>
          </a:p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en-US" dirty="0"/>
              <a:t>Stanford Test.</a:t>
            </a:r>
          </a:p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en-US" dirty="0"/>
              <a:t>etc…</a:t>
            </a:r>
          </a:p>
        </p:txBody>
      </p:sp>
    </p:spTree>
    <p:extLst>
      <p:ext uri="{BB962C8B-B14F-4D97-AF65-F5344CB8AC3E}">
        <p14:creationId xmlns:p14="http://schemas.microsoft.com/office/powerpoint/2010/main" val="245412154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-</a:t>
            </a:r>
            <a:fld id="{E98A17DD-19C3-426B-B534-7370D6315ED9}" type="slidenum">
              <a:rPr lang="en-US"/>
              <a:pPr/>
              <a:t>21</a:t>
            </a:fld>
            <a:r>
              <a:rPr lang="en-US"/>
              <a:t>-</a:t>
            </a:r>
          </a:p>
        </p:txBody>
      </p:sp>
      <p:sp>
        <p:nvSpPr>
          <p:cNvPr id="4147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-55562"/>
            <a:ext cx="8229600" cy="1143000"/>
          </a:xfrm>
        </p:spPr>
        <p:txBody>
          <a:bodyPr/>
          <a:lstStyle/>
          <a:p>
            <a:r>
              <a:rPr lang="en-US" dirty="0" err="1"/>
              <a:t>Lamport’s</a:t>
            </a:r>
            <a:r>
              <a:rPr lang="en-US" dirty="0"/>
              <a:t> Test</a:t>
            </a:r>
          </a:p>
        </p:txBody>
      </p:sp>
      <p:sp>
        <p:nvSpPr>
          <p:cNvPr id="414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90600"/>
            <a:ext cx="8458200" cy="5638800"/>
          </a:xfrm>
        </p:spPr>
        <p:txBody>
          <a:bodyPr>
            <a:normAutofit/>
          </a:bodyPr>
          <a:lstStyle/>
          <a:p>
            <a:pPr>
              <a:tabLst>
                <a:tab pos="1143000" algn="l"/>
                <a:tab pos="1595438" algn="l"/>
              </a:tabLst>
            </a:pPr>
            <a:r>
              <a:rPr lang="en-US" sz="2400" dirty="0" err="1"/>
              <a:t>Lamport’s</a:t>
            </a:r>
            <a:r>
              <a:rPr lang="en-US" sz="2400" dirty="0"/>
              <a:t> Test is used when there is a single index variable in the subscript expressions, and when the coefficients of the index variable in both expressions are the same.</a:t>
            </a:r>
            <a:br>
              <a:rPr lang="en-US" sz="2400" dirty="0"/>
            </a:br>
            <a:br>
              <a:rPr lang="en-US" sz="2400" dirty="0"/>
            </a:br>
            <a:endParaRPr lang="en-US" sz="2400" dirty="0"/>
          </a:p>
          <a:p>
            <a:pPr>
              <a:tabLst>
                <a:tab pos="1143000" algn="l"/>
                <a:tab pos="1595438" algn="l"/>
              </a:tabLst>
            </a:pPr>
            <a:r>
              <a:rPr lang="en-US" sz="2400" dirty="0"/>
              <a:t>The dependence problem: does there exist i</a:t>
            </a:r>
            <a:r>
              <a:rPr lang="en-US" sz="2400" baseline="-25000" dirty="0"/>
              <a:t>1</a:t>
            </a:r>
            <a:r>
              <a:rPr lang="en-US" sz="2400" dirty="0"/>
              <a:t> and i</a:t>
            </a:r>
            <a:r>
              <a:rPr lang="en-US" sz="2400" baseline="-25000" dirty="0"/>
              <a:t>2</a:t>
            </a:r>
            <a:r>
              <a:rPr lang="en-US" sz="2400" dirty="0"/>
              <a:t>, such that L</a:t>
            </a:r>
            <a:r>
              <a:rPr lang="en-US" sz="2400" baseline="-25000" dirty="0"/>
              <a:t>i</a:t>
            </a:r>
            <a:r>
              <a:rPr lang="en-US" sz="2400" dirty="0"/>
              <a:t> </a:t>
            </a:r>
            <a:r>
              <a:rPr lang="en-US" sz="2400" b="1" dirty="0">
                <a:latin typeface="Symbol" pitchFamily="18" charset="2"/>
              </a:rPr>
              <a:t>£</a:t>
            </a:r>
            <a:r>
              <a:rPr lang="en-US" sz="2400" dirty="0"/>
              <a:t> i</a:t>
            </a:r>
            <a:r>
              <a:rPr lang="en-US" sz="2400" baseline="-25000" dirty="0"/>
              <a:t>1</a:t>
            </a:r>
            <a:r>
              <a:rPr lang="en-US" sz="2400" dirty="0"/>
              <a:t> </a:t>
            </a:r>
            <a:r>
              <a:rPr lang="en-US" sz="2400" dirty="0">
                <a:latin typeface="Symbol" pitchFamily="18" charset="2"/>
              </a:rPr>
              <a:t>£</a:t>
            </a:r>
            <a:r>
              <a:rPr lang="en-US" sz="2400" dirty="0"/>
              <a:t> i</a:t>
            </a:r>
            <a:r>
              <a:rPr lang="en-US" sz="2400" baseline="-25000" dirty="0"/>
              <a:t>2</a:t>
            </a:r>
            <a:r>
              <a:rPr lang="en-US" sz="2400" dirty="0"/>
              <a:t> </a:t>
            </a:r>
            <a:r>
              <a:rPr lang="en-US" sz="2400" dirty="0">
                <a:latin typeface="Symbol" pitchFamily="18" charset="2"/>
              </a:rPr>
              <a:t>£</a:t>
            </a:r>
            <a:r>
              <a:rPr lang="en-US" sz="2400" dirty="0"/>
              <a:t> </a:t>
            </a:r>
            <a:r>
              <a:rPr lang="en-US" sz="2400" dirty="0" err="1"/>
              <a:t>U</a:t>
            </a:r>
            <a:r>
              <a:rPr lang="en-US" sz="2400" baseline="-25000" dirty="0" err="1"/>
              <a:t>i</a:t>
            </a:r>
            <a:r>
              <a:rPr lang="en-US" sz="2400" dirty="0"/>
              <a:t> and such that</a:t>
            </a:r>
            <a:br>
              <a:rPr lang="en-US" sz="2400" dirty="0"/>
            </a:br>
            <a:br>
              <a:rPr lang="en-US" sz="2400" dirty="0"/>
            </a:br>
            <a:r>
              <a:rPr lang="en-US" sz="2400" dirty="0"/>
              <a:t>    b*i</a:t>
            </a:r>
            <a:r>
              <a:rPr lang="en-US" sz="2400" baseline="-25000" dirty="0"/>
              <a:t>1</a:t>
            </a:r>
            <a:r>
              <a:rPr lang="en-US" sz="2400" dirty="0"/>
              <a:t> + c</a:t>
            </a:r>
            <a:r>
              <a:rPr lang="en-US" sz="2400" baseline="-25000" dirty="0"/>
              <a:t>1</a:t>
            </a:r>
            <a:r>
              <a:rPr lang="en-US" sz="2400" dirty="0"/>
              <a:t> = b*i</a:t>
            </a:r>
            <a:r>
              <a:rPr lang="en-US" sz="2400" baseline="-25000" dirty="0"/>
              <a:t>2</a:t>
            </a:r>
            <a:r>
              <a:rPr lang="en-US" sz="2400" dirty="0"/>
              <a:t> + c</a:t>
            </a:r>
            <a:r>
              <a:rPr lang="en-US" sz="2400" baseline="-25000" dirty="0"/>
              <a:t>2</a:t>
            </a:r>
            <a:r>
              <a:rPr lang="en-US" sz="2400" dirty="0"/>
              <a:t>?      or </a:t>
            </a:r>
          </a:p>
          <a:p>
            <a:pPr>
              <a:tabLst>
                <a:tab pos="1143000" algn="l"/>
                <a:tab pos="1595438" algn="l"/>
              </a:tabLst>
            </a:pPr>
            <a:r>
              <a:rPr lang="en-US" sz="2400" dirty="0"/>
              <a:t>There is integer solution if and only if               is integer.</a:t>
            </a:r>
          </a:p>
          <a:p>
            <a:pPr>
              <a:tabLst>
                <a:tab pos="1143000" algn="l"/>
                <a:tab pos="1595438" algn="l"/>
              </a:tabLst>
            </a:pPr>
            <a:r>
              <a:rPr lang="en-US" sz="2400" dirty="0"/>
              <a:t>The dependence distance is d =             if L</a:t>
            </a:r>
            <a:r>
              <a:rPr lang="en-US" sz="2400" baseline="-25000" dirty="0"/>
              <a:t>i</a:t>
            </a:r>
            <a:r>
              <a:rPr lang="en-US" sz="2400" dirty="0"/>
              <a:t> </a:t>
            </a:r>
            <a:r>
              <a:rPr lang="en-US" sz="2400" b="1" dirty="0">
                <a:latin typeface="Symbol" pitchFamily="18" charset="2"/>
              </a:rPr>
              <a:t>£</a:t>
            </a:r>
            <a:r>
              <a:rPr lang="en-US" sz="2400" dirty="0"/>
              <a:t> |d| </a:t>
            </a:r>
            <a:r>
              <a:rPr lang="en-US" sz="2400" dirty="0">
                <a:latin typeface="Symbol" pitchFamily="18" charset="2"/>
              </a:rPr>
              <a:t>£</a:t>
            </a:r>
            <a:r>
              <a:rPr lang="en-US" sz="2400" dirty="0"/>
              <a:t> </a:t>
            </a:r>
            <a:r>
              <a:rPr lang="en-US" sz="2400" dirty="0" err="1"/>
              <a:t>U</a:t>
            </a:r>
            <a:r>
              <a:rPr lang="en-US" sz="2400" baseline="-25000" dirty="0" err="1"/>
              <a:t>i</a:t>
            </a:r>
            <a:r>
              <a:rPr lang="en-US" sz="2400" dirty="0"/>
              <a:t>.</a:t>
            </a:r>
          </a:p>
          <a:p>
            <a:pPr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tabLst>
                <a:tab pos="1143000" algn="l"/>
                <a:tab pos="1595438" algn="l"/>
              </a:tabLst>
            </a:pPr>
            <a:r>
              <a:rPr lang="en-US" sz="2400" dirty="0"/>
              <a:t>d </a:t>
            </a:r>
            <a:r>
              <a:rPr lang="en-US" sz="2400" b="1" dirty="0">
                <a:latin typeface="Symbol" pitchFamily="18" charset="2"/>
              </a:rPr>
              <a:t>&gt;</a:t>
            </a:r>
            <a:r>
              <a:rPr lang="en-US" sz="2400" dirty="0"/>
              <a:t> 0  	</a:t>
            </a:r>
            <a:r>
              <a:rPr lang="en-US" sz="2400" b="1" dirty="0">
                <a:latin typeface="Symbol" pitchFamily="18" charset="2"/>
              </a:rPr>
              <a:t>Þ</a:t>
            </a:r>
            <a:r>
              <a:rPr lang="en-US" sz="2400" dirty="0"/>
              <a:t> 	true dependence.</a:t>
            </a:r>
            <a:br>
              <a:rPr lang="en-US" sz="2400" dirty="0"/>
            </a:br>
            <a:r>
              <a:rPr lang="en-US" sz="2400" dirty="0"/>
              <a:t>d = 0 	</a:t>
            </a:r>
            <a:r>
              <a:rPr lang="en-US" sz="2400" b="1" dirty="0">
                <a:latin typeface="Symbol" pitchFamily="18" charset="2"/>
              </a:rPr>
              <a:t>Þ</a:t>
            </a:r>
            <a:r>
              <a:rPr lang="en-US" sz="2400" dirty="0"/>
              <a:t>	loop independent dependence.</a:t>
            </a:r>
            <a:br>
              <a:rPr lang="en-US" sz="2400" dirty="0"/>
            </a:br>
            <a:r>
              <a:rPr lang="en-US" sz="2400" dirty="0"/>
              <a:t>d </a:t>
            </a:r>
            <a:r>
              <a:rPr lang="en-US" sz="2400" dirty="0">
                <a:latin typeface="Symbol" pitchFamily="18" charset="2"/>
              </a:rPr>
              <a:t>&lt;</a:t>
            </a:r>
            <a:r>
              <a:rPr lang="en-US" sz="2400" dirty="0"/>
              <a:t> 0	</a:t>
            </a:r>
            <a:r>
              <a:rPr lang="en-US" sz="2400" b="1" dirty="0">
                <a:latin typeface="Symbol" pitchFamily="18" charset="2"/>
              </a:rPr>
              <a:t>Þ</a:t>
            </a:r>
            <a:r>
              <a:rPr lang="en-US" sz="2400" dirty="0"/>
              <a:t>	anti dependence.</a:t>
            </a:r>
          </a:p>
        </p:txBody>
      </p:sp>
      <p:grpSp>
        <p:nvGrpSpPr>
          <p:cNvPr id="414731" name="Group 11"/>
          <p:cNvGrpSpPr>
            <a:grpSpLocks/>
          </p:cNvGrpSpPr>
          <p:nvPr/>
        </p:nvGrpSpPr>
        <p:grpSpPr bwMode="auto">
          <a:xfrm>
            <a:off x="2239963" y="2143125"/>
            <a:ext cx="4537075" cy="649288"/>
            <a:chOff x="1456" y="1245"/>
            <a:chExt cx="2858" cy="409"/>
          </a:xfrm>
        </p:grpSpPr>
        <p:graphicFrame>
          <p:nvGraphicFramePr>
            <p:cNvPr id="414724" name="Object 4"/>
            <p:cNvGraphicFramePr>
              <a:graphicFrameLocks noChangeAspect="1"/>
            </p:cNvGraphicFramePr>
            <p:nvPr/>
          </p:nvGraphicFramePr>
          <p:xfrm>
            <a:off x="1456" y="1245"/>
            <a:ext cx="1656" cy="20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5362" name="Equation" r:id="rId4" imgW="2628720" imgH="330120" progId="Equation.3">
                    <p:embed/>
                  </p:oleObj>
                </mc:Choice>
                <mc:Fallback>
                  <p:oleObj name="Equation" r:id="rId4" imgW="2628720" imgH="330120" progId="Equation.3">
                    <p:embed/>
                    <p:pic>
                      <p:nvPicPr>
                        <p:cNvPr id="414724" name="Object 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456" y="1245"/>
                          <a:ext cx="1656" cy="20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414725" name="Object 5"/>
            <p:cNvGraphicFramePr>
              <a:graphicFrameLocks noChangeAspect="1"/>
            </p:cNvGraphicFramePr>
            <p:nvPr/>
          </p:nvGraphicFramePr>
          <p:xfrm>
            <a:off x="2634" y="1446"/>
            <a:ext cx="1680" cy="20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5363" name="Equation" r:id="rId6" imgW="2666880" imgH="330120" progId="Equation.3">
                    <p:embed/>
                  </p:oleObj>
                </mc:Choice>
                <mc:Fallback>
                  <p:oleObj name="Equation" r:id="rId6" imgW="2666880" imgH="330120" progId="Equation.3">
                    <p:embed/>
                    <p:pic>
                      <p:nvPicPr>
                        <p:cNvPr id="414725" name="Object 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634" y="1446"/>
                          <a:ext cx="1680" cy="20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414728" name="Object 8"/>
          <p:cNvGraphicFramePr>
            <a:graphicFrameLocks noChangeAspect="1"/>
          </p:cNvGraphicFramePr>
          <p:nvPr/>
        </p:nvGraphicFramePr>
        <p:xfrm>
          <a:off x="4746625" y="3762375"/>
          <a:ext cx="1651000" cy="596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64" name="Equation" r:id="rId8" imgW="1650960" imgH="596880" progId="Equation.3">
                  <p:embed/>
                </p:oleObj>
              </mc:Choice>
              <mc:Fallback>
                <p:oleObj name="Equation" r:id="rId8" imgW="1650960" imgH="596880" progId="Equation.3">
                  <p:embed/>
                  <p:pic>
                    <p:nvPicPr>
                      <p:cNvPr id="414728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46625" y="3762375"/>
                        <a:ext cx="1651000" cy="596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4729" name="Object 9"/>
          <p:cNvGraphicFramePr>
            <a:graphicFrameLocks noChangeAspect="1"/>
          </p:cNvGraphicFramePr>
          <p:nvPr/>
        </p:nvGraphicFramePr>
        <p:xfrm>
          <a:off x="5724525" y="4365625"/>
          <a:ext cx="711200" cy="596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65" name="Equation" r:id="rId10" imgW="711000" imgH="596880" progId="Equation.3">
                  <p:embed/>
                </p:oleObj>
              </mc:Choice>
              <mc:Fallback>
                <p:oleObj name="Equation" r:id="rId10" imgW="711000" imgH="596880" progId="Equation.3">
                  <p:embed/>
                  <p:pic>
                    <p:nvPicPr>
                      <p:cNvPr id="414729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24525" y="4365625"/>
                        <a:ext cx="711200" cy="596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4730" name="Object 10"/>
          <p:cNvGraphicFramePr>
            <a:graphicFrameLocks noChangeAspect="1"/>
          </p:cNvGraphicFramePr>
          <p:nvPr/>
        </p:nvGraphicFramePr>
        <p:xfrm>
          <a:off x="4900613" y="4933950"/>
          <a:ext cx="711200" cy="596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66" name="Equation" r:id="rId12" imgW="711000" imgH="596880" progId="Equation.3">
                  <p:embed/>
                </p:oleObj>
              </mc:Choice>
              <mc:Fallback>
                <p:oleObj name="Equation" r:id="rId12" imgW="711000" imgH="596880" progId="Equation.3">
                  <p:embed/>
                  <p:pic>
                    <p:nvPicPr>
                      <p:cNvPr id="41473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00613" y="4933950"/>
                        <a:ext cx="711200" cy="596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5719782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-</a:t>
            </a:r>
            <a:fld id="{F536E05C-7D2A-4C79-8968-EAE9C2224270}" type="slidenum">
              <a:rPr lang="en-US"/>
              <a:pPr/>
              <a:t>22</a:t>
            </a:fld>
            <a:r>
              <a:rPr lang="en-US"/>
              <a:t>-</a:t>
            </a:r>
          </a:p>
        </p:txBody>
      </p:sp>
      <p:sp>
        <p:nvSpPr>
          <p:cNvPr id="424962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Lamport’s Test - Example</a:t>
            </a:r>
          </a:p>
        </p:txBody>
      </p:sp>
      <p:sp>
        <p:nvSpPr>
          <p:cNvPr id="424963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914400" y="2667000"/>
            <a:ext cx="3581400" cy="29718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dirty="0"/>
              <a:t>i</a:t>
            </a:r>
            <a:r>
              <a:rPr lang="en-US" sz="2400" baseline="-25000" dirty="0"/>
              <a:t>1</a:t>
            </a:r>
            <a:r>
              <a:rPr lang="en-US" sz="2400" dirty="0"/>
              <a:t> = i</a:t>
            </a:r>
            <a:r>
              <a:rPr lang="en-US" sz="2400" baseline="-25000" dirty="0"/>
              <a:t>2</a:t>
            </a:r>
            <a:r>
              <a:rPr lang="en-US" sz="2400" dirty="0"/>
              <a:t> -1?</a:t>
            </a:r>
            <a:br>
              <a:rPr lang="en-US" sz="2400" dirty="0"/>
            </a:br>
            <a:br>
              <a:rPr lang="en-US" sz="2400" dirty="0"/>
            </a:br>
            <a:r>
              <a:rPr lang="en-US" sz="2400" dirty="0"/>
              <a:t>b = 1; c</a:t>
            </a:r>
            <a:r>
              <a:rPr lang="en-US" sz="2400" baseline="-25000" dirty="0"/>
              <a:t>1</a:t>
            </a:r>
            <a:r>
              <a:rPr lang="en-US" sz="2400" dirty="0"/>
              <a:t> = 0; c</a:t>
            </a:r>
            <a:r>
              <a:rPr lang="en-US" sz="2400" baseline="-25000" dirty="0"/>
              <a:t>2</a:t>
            </a:r>
            <a:r>
              <a:rPr lang="en-US" sz="2400" dirty="0"/>
              <a:t> = -1</a:t>
            </a:r>
            <a:br>
              <a:rPr lang="en-US" sz="2400" dirty="0"/>
            </a:br>
            <a:br>
              <a:rPr lang="en-US" sz="2400" dirty="0"/>
            </a:br>
            <a:br>
              <a:rPr lang="en-US" sz="2400" dirty="0"/>
            </a:br>
            <a:r>
              <a:rPr lang="en-US" sz="2400" dirty="0"/>
              <a:t>There is dependence.</a:t>
            </a:r>
            <a:br>
              <a:rPr lang="en-US" sz="2400" dirty="0"/>
            </a:br>
            <a:r>
              <a:rPr lang="en-US" sz="2400" dirty="0"/>
              <a:t>Distance (</a:t>
            </a:r>
            <a:r>
              <a:rPr lang="en-US" sz="2400" dirty="0" err="1"/>
              <a:t>i</a:t>
            </a:r>
            <a:r>
              <a:rPr lang="en-US" sz="2400" dirty="0"/>
              <a:t>) is 1.  </a:t>
            </a:r>
          </a:p>
        </p:txBody>
      </p:sp>
      <p:sp>
        <p:nvSpPr>
          <p:cNvPr id="424965" name="Text Box 1029"/>
          <p:cNvSpPr txBox="1">
            <a:spLocks noChangeArrowheads="1"/>
          </p:cNvSpPr>
          <p:nvPr/>
        </p:nvSpPr>
        <p:spPr bwMode="auto">
          <a:xfrm>
            <a:off x="3048000" y="1062038"/>
            <a:ext cx="2743200" cy="1465262"/>
          </a:xfrm>
          <a:prstGeom prst="rect">
            <a:avLst/>
          </a:prstGeom>
          <a:noFill/>
          <a:ln w="19050">
            <a:noFill/>
            <a:miter lim="800000"/>
            <a:headEnd type="none" w="sm" len="sm"/>
            <a:tailEnd/>
          </a:ln>
          <a:effectLst/>
        </p:spPr>
        <p:txBody>
          <a:bodyPr>
            <a:spAutoFit/>
          </a:bodyPr>
          <a:lstStyle/>
          <a:p>
            <a:r>
              <a:rPr lang="en-US"/>
              <a:t>      do i = 1, n</a:t>
            </a:r>
          </a:p>
          <a:p>
            <a:r>
              <a:rPr lang="en-US"/>
              <a:t>         do j = 1, n</a:t>
            </a:r>
          </a:p>
          <a:p>
            <a:r>
              <a:rPr lang="en-US">
                <a:solidFill>
                  <a:srgbClr val="FF0033"/>
                </a:solidFill>
              </a:rPr>
              <a:t> S:</a:t>
            </a:r>
            <a:r>
              <a:rPr lang="en-US"/>
              <a:t>       </a:t>
            </a:r>
            <a:r>
              <a:rPr lang="en-US">
                <a:solidFill>
                  <a:srgbClr val="FF0033"/>
                </a:solidFill>
              </a:rPr>
              <a:t>a(i,j)</a:t>
            </a:r>
            <a:r>
              <a:rPr lang="en-US"/>
              <a:t> = </a:t>
            </a:r>
            <a:r>
              <a:rPr lang="en-US">
                <a:solidFill>
                  <a:srgbClr val="FF0033"/>
                </a:solidFill>
              </a:rPr>
              <a:t>a(i-1,j+1)</a:t>
            </a:r>
            <a:endParaRPr lang="en-US"/>
          </a:p>
          <a:p>
            <a:r>
              <a:rPr lang="en-US"/>
              <a:t>         end do</a:t>
            </a:r>
          </a:p>
          <a:p>
            <a:r>
              <a:rPr lang="en-US"/>
              <a:t>      end do</a:t>
            </a:r>
          </a:p>
        </p:txBody>
      </p:sp>
      <p:graphicFrame>
        <p:nvGraphicFramePr>
          <p:cNvPr id="460800" name="Object 2048"/>
          <p:cNvGraphicFramePr>
            <a:graphicFrameLocks noChangeAspect="1"/>
          </p:cNvGraphicFramePr>
          <p:nvPr/>
        </p:nvGraphicFramePr>
        <p:xfrm>
          <a:off x="1358900" y="3810000"/>
          <a:ext cx="1079500" cy="596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86" name="Equation" r:id="rId4" imgW="1079280" imgH="596880" progId="Equation.3">
                  <p:embed/>
                </p:oleObj>
              </mc:Choice>
              <mc:Fallback>
                <p:oleObj name="Equation" r:id="rId4" imgW="1079280" imgH="596880" progId="Equation.3">
                  <p:embed/>
                  <p:pic>
                    <p:nvPicPr>
                      <p:cNvPr id="460800" name="Object 204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58900" y="3810000"/>
                        <a:ext cx="1079500" cy="596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24967" name="Rectangle 1031"/>
          <p:cNvSpPr>
            <a:spLocks noChangeArrowheads="1"/>
          </p:cNvSpPr>
          <p:nvPr/>
        </p:nvSpPr>
        <p:spPr bwMode="auto">
          <a:xfrm>
            <a:off x="5105400" y="2667000"/>
            <a:ext cx="3581400" cy="297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>
              <a:spcBef>
                <a:spcPct val="60000"/>
              </a:spcBef>
              <a:spcAft>
                <a:spcPct val="20000"/>
              </a:spcAft>
              <a:buClr>
                <a:schemeClr val="tx2"/>
              </a:buClr>
              <a:buSzPct val="75000"/>
            </a:pPr>
            <a:r>
              <a:rPr lang="en-US" sz="2400" dirty="0"/>
              <a:t>j</a:t>
            </a:r>
            <a:r>
              <a:rPr lang="en-US" sz="2400" baseline="-25000" dirty="0"/>
              <a:t>1</a:t>
            </a:r>
            <a:r>
              <a:rPr lang="en-US" sz="2400" dirty="0"/>
              <a:t> = j</a:t>
            </a:r>
            <a:r>
              <a:rPr lang="en-US" sz="2400" baseline="-25000" dirty="0"/>
              <a:t>2</a:t>
            </a:r>
            <a:r>
              <a:rPr lang="en-US" sz="2400" dirty="0"/>
              <a:t> + 1?</a:t>
            </a:r>
            <a:br>
              <a:rPr lang="en-US" sz="2400" dirty="0"/>
            </a:br>
            <a:br>
              <a:rPr lang="en-US" sz="2400" dirty="0"/>
            </a:br>
            <a:r>
              <a:rPr lang="en-US" sz="2400" dirty="0"/>
              <a:t>b = 1; c</a:t>
            </a:r>
            <a:r>
              <a:rPr lang="en-US" sz="2400" baseline="-25000" dirty="0"/>
              <a:t>1</a:t>
            </a:r>
            <a:r>
              <a:rPr lang="en-US" sz="2400" dirty="0"/>
              <a:t> = 0; c</a:t>
            </a:r>
            <a:r>
              <a:rPr lang="en-US" sz="2400" baseline="-25000" dirty="0"/>
              <a:t>2</a:t>
            </a:r>
            <a:r>
              <a:rPr lang="en-US" sz="2400" dirty="0"/>
              <a:t> = 1</a:t>
            </a:r>
            <a:br>
              <a:rPr lang="en-US" sz="2400" dirty="0"/>
            </a:br>
            <a:br>
              <a:rPr lang="en-US" sz="2400" dirty="0"/>
            </a:br>
            <a:br>
              <a:rPr lang="en-US" sz="2400" dirty="0"/>
            </a:br>
            <a:r>
              <a:rPr lang="en-US" sz="2400" dirty="0"/>
              <a:t>There is dependence.</a:t>
            </a:r>
            <a:br>
              <a:rPr lang="en-US" sz="2400" dirty="0"/>
            </a:br>
            <a:r>
              <a:rPr lang="en-US" sz="2400" dirty="0"/>
              <a:t>Distance (j) is -1.  </a:t>
            </a:r>
          </a:p>
        </p:txBody>
      </p:sp>
      <p:graphicFrame>
        <p:nvGraphicFramePr>
          <p:cNvPr id="460801" name="Object 2049"/>
          <p:cNvGraphicFramePr>
            <a:graphicFrameLocks noChangeAspect="1"/>
          </p:cNvGraphicFramePr>
          <p:nvPr/>
        </p:nvGraphicFramePr>
        <p:xfrm>
          <a:off x="5537200" y="3810000"/>
          <a:ext cx="1244600" cy="596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87" name="Equation" r:id="rId6" imgW="1244520" imgH="596880" progId="Equation.3">
                  <p:embed/>
                </p:oleObj>
              </mc:Choice>
              <mc:Fallback>
                <p:oleObj name="Equation" r:id="rId6" imgW="1244520" imgH="596880" progId="Equation.3">
                  <p:embed/>
                  <p:pic>
                    <p:nvPicPr>
                      <p:cNvPr id="460801" name="Object 204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37200" y="3810000"/>
                        <a:ext cx="1244600" cy="596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424980" name="Group 1044"/>
          <p:cNvGrpSpPr>
            <a:grpSpLocks/>
          </p:cNvGrpSpPr>
          <p:nvPr/>
        </p:nvGrpSpPr>
        <p:grpSpPr bwMode="auto">
          <a:xfrm>
            <a:off x="2590800" y="5439180"/>
            <a:ext cx="4191000" cy="914400"/>
            <a:chOff x="1632" y="3504"/>
            <a:chExt cx="2640" cy="576"/>
          </a:xfrm>
        </p:grpSpPr>
        <p:grpSp>
          <p:nvGrpSpPr>
            <p:cNvPr id="424973" name="Group 1037"/>
            <p:cNvGrpSpPr>
              <a:grpSpLocks/>
            </p:cNvGrpSpPr>
            <p:nvPr/>
          </p:nvGrpSpPr>
          <p:grpSpPr bwMode="auto">
            <a:xfrm>
              <a:off x="2216" y="3849"/>
              <a:ext cx="1528" cy="231"/>
              <a:chOff x="1880" y="3751"/>
              <a:chExt cx="1528" cy="231"/>
            </a:xfrm>
          </p:grpSpPr>
          <p:graphicFrame>
            <p:nvGraphicFramePr>
              <p:cNvPr id="460802" name="Object 2050"/>
              <p:cNvGraphicFramePr>
                <a:graphicFrameLocks noChangeAspect="1"/>
              </p:cNvGraphicFramePr>
              <p:nvPr/>
            </p:nvGraphicFramePr>
            <p:xfrm>
              <a:off x="2904" y="3755"/>
              <a:ext cx="504" cy="223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6388" name="Equation" r:id="rId8" imgW="799920" imgH="355320" progId="Equation.3">
                      <p:embed/>
                    </p:oleObj>
                  </mc:Choice>
                  <mc:Fallback>
                    <p:oleObj name="Equation" r:id="rId8" imgW="799920" imgH="355320" progId="Equation.3">
                      <p:embed/>
                      <p:pic>
                        <p:nvPicPr>
                          <p:cNvPr id="460802" name="Object 2050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9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2904" y="3755"/>
                            <a:ext cx="504" cy="223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424971" name="Text Box 1035"/>
              <p:cNvSpPr txBox="1">
                <a:spLocks noChangeArrowheads="1"/>
              </p:cNvSpPr>
              <p:nvPr/>
            </p:nvSpPr>
            <p:spPr bwMode="auto">
              <a:xfrm>
                <a:off x="2562" y="3751"/>
                <a:ext cx="261" cy="231"/>
              </a:xfrm>
              <a:prstGeom prst="rect">
                <a:avLst/>
              </a:prstGeom>
              <a:noFill/>
              <a:ln w="19050">
                <a:noFill/>
                <a:miter lim="800000"/>
                <a:headEnd type="none" w="sm" len="sm"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/>
                  <a:t>or</a:t>
                </a:r>
                <a:endParaRPr lang="en-US">
                  <a:latin typeface="Times New Roman" pitchFamily="18" charset="0"/>
                </a:endParaRPr>
              </a:p>
            </p:txBody>
          </p:sp>
          <p:graphicFrame>
            <p:nvGraphicFramePr>
              <p:cNvPr id="460803" name="Object 2051"/>
              <p:cNvGraphicFramePr>
                <a:graphicFrameLocks noChangeAspect="1"/>
              </p:cNvGraphicFramePr>
              <p:nvPr/>
            </p:nvGraphicFramePr>
            <p:xfrm>
              <a:off x="1880" y="3755"/>
              <a:ext cx="520" cy="223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6389" name="Equation" r:id="rId10" imgW="825480" imgH="355320" progId="Equation.3">
                      <p:embed/>
                    </p:oleObj>
                  </mc:Choice>
                  <mc:Fallback>
                    <p:oleObj name="Equation" r:id="rId10" imgW="825480" imgH="355320" progId="Equation.3">
                      <p:embed/>
                      <p:pic>
                        <p:nvPicPr>
                          <p:cNvPr id="460803" name="Object 2051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1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1880" y="3755"/>
                            <a:ext cx="520" cy="223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  <p:sp>
          <p:nvSpPr>
            <p:cNvPr id="424976" name="Line 1040"/>
            <p:cNvSpPr>
              <a:spLocks noChangeShapeType="1"/>
            </p:cNvSpPr>
            <p:nvPr/>
          </p:nvSpPr>
          <p:spPr bwMode="auto">
            <a:xfrm>
              <a:off x="1632" y="3504"/>
              <a:ext cx="768" cy="28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none" w="sm" len="sm"/>
              <a:tailEnd type="triangl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24977" name="Line 1041"/>
            <p:cNvSpPr>
              <a:spLocks noChangeShapeType="1"/>
            </p:cNvSpPr>
            <p:nvPr/>
          </p:nvSpPr>
          <p:spPr bwMode="auto">
            <a:xfrm flipH="1">
              <a:off x="3504" y="3504"/>
              <a:ext cx="768" cy="28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none" w="sm" len="sm"/>
              <a:tailEnd type="triangl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</p:grpSp>
      <p:sp>
        <p:nvSpPr>
          <p:cNvPr id="424978" name="Line 1042"/>
          <p:cNvSpPr>
            <a:spLocks noChangeShapeType="1"/>
          </p:cNvSpPr>
          <p:nvPr/>
        </p:nvSpPr>
        <p:spPr bwMode="auto">
          <a:xfrm>
            <a:off x="5410200" y="2057400"/>
            <a:ext cx="1219200" cy="4572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none" w="sm" len="sm"/>
            <a:tailEnd type="triangle" w="med" len="lg"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24979" name="Line 1043"/>
          <p:cNvSpPr>
            <a:spLocks noChangeShapeType="1"/>
          </p:cNvSpPr>
          <p:nvPr/>
        </p:nvSpPr>
        <p:spPr bwMode="auto">
          <a:xfrm flipH="1">
            <a:off x="1676400" y="2057400"/>
            <a:ext cx="1219200" cy="4572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none" w="sm" len="sm"/>
            <a:tailEnd type="triangle" w="med" len="lg"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17380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49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-</a:t>
            </a:r>
            <a:fld id="{5B3B50D9-8802-4373-AED3-B5C4F57E58FB}" type="slidenum">
              <a:rPr lang="en-US"/>
              <a:pPr/>
              <a:t>23</a:t>
            </a:fld>
            <a:r>
              <a:rPr lang="en-US"/>
              <a:t>-</a:t>
            </a:r>
          </a:p>
        </p:txBody>
      </p:sp>
      <p:sp>
        <p:nvSpPr>
          <p:cNvPr id="430082" name="Rectangle 2050"/>
          <p:cNvSpPr>
            <a:spLocks noGrp="1" noChangeArrowheads="1"/>
          </p:cNvSpPr>
          <p:nvPr>
            <p:ph type="title"/>
          </p:nvPr>
        </p:nvSpPr>
        <p:spPr>
          <a:xfrm>
            <a:off x="457200" y="131763"/>
            <a:ext cx="8229600" cy="1143000"/>
          </a:xfrm>
        </p:spPr>
        <p:txBody>
          <a:bodyPr/>
          <a:lstStyle/>
          <a:p>
            <a:r>
              <a:rPr lang="en-US" dirty="0" err="1"/>
              <a:t>Lamport’s</a:t>
            </a:r>
            <a:r>
              <a:rPr lang="en-US" dirty="0"/>
              <a:t> Test - Example</a:t>
            </a:r>
          </a:p>
        </p:txBody>
      </p:sp>
      <p:sp>
        <p:nvSpPr>
          <p:cNvPr id="430083" name="Rectangle 2051"/>
          <p:cNvSpPr>
            <a:spLocks noGrp="1" noChangeArrowheads="1"/>
          </p:cNvSpPr>
          <p:nvPr>
            <p:ph type="body" idx="1"/>
          </p:nvPr>
        </p:nvSpPr>
        <p:spPr>
          <a:xfrm>
            <a:off x="914400" y="2667000"/>
            <a:ext cx="3581400" cy="29718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dirty="0"/>
              <a:t>i</a:t>
            </a:r>
            <a:r>
              <a:rPr lang="en-US" sz="2400" baseline="-25000" dirty="0"/>
              <a:t>1</a:t>
            </a:r>
            <a:r>
              <a:rPr lang="en-US" sz="2400" dirty="0"/>
              <a:t> = i</a:t>
            </a:r>
            <a:r>
              <a:rPr lang="en-US" sz="2400" baseline="-25000" dirty="0"/>
              <a:t>2</a:t>
            </a:r>
            <a:r>
              <a:rPr lang="en-US" sz="2400" dirty="0"/>
              <a:t> -1?</a:t>
            </a:r>
            <a:br>
              <a:rPr lang="en-US" sz="2400" dirty="0"/>
            </a:br>
            <a:br>
              <a:rPr lang="en-US" sz="2400" dirty="0"/>
            </a:br>
            <a:r>
              <a:rPr lang="en-US" sz="2400" dirty="0"/>
              <a:t>b = 1; c</a:t>
            </a:r>
            <a:r>
              <a:rPr lang="en-US" sz="2400" baseline="-25000" dirty="0"/>
              <a:t>1</a:t>
            </a:r>
            <a:r>
              <a:rPr lang="en-US" sz="2400" dirty="0"/>
              <a:t> = 0; c</a:t>
            </a:r>
            <a:r>
              <a:rPr lang="en-US" sz="2400" baseline="-25000" dirty="0"/>
              <a:t>2</a:t>
            </a:r>
            <a:r>
              <a:rPr lang="en-US" sz="2400" dirty="0"/>
              <a:t> = -1</a:t>
            </a:r>
            <a:br>
              <a:rPr lang="en-US" sz="2400" dirty="0"/>
            </a:br>
            <a:br>
              <a:rPr lang="en-US" sz="2400" dirty="0"/>
            </a:br>
            <a:br>
              <a:rPr lang="en-US" sz="2400" dirty="0"/>
            </a:br>
            <a:r>
              <a:rPr lang="en-US" sz="2400" dirty="0"/>
              <a:t>There is dependence.</a:t>
            </a:r>
            <a:br>
              <a:rPr lang="en-US" sz="2400" dirty="0"/>
            </a:br>
            <a:r>
              <a:rPr lang="en-US" sz="2400" dirty="0"/>
              <a:t>Distance (</a:t>
            </a:r>
            <a:r>
              <a:rPr lang="en-US" sz="2400" dirty="0" err="1"/>
              <a:t>i</a:t>
            </a:r>
            <a:r>
              <a:rPr lang="en-US" sz="2400" dirty="0"/>
              <a:t>) is 1.  </a:t>
            </a:r>
          </a:p>
        </p:txBody>
      </p:sp>
      <p:sp>
        <p:nvSpPr>
          <p:cNvPr id="430084" name="Text Box 2052"/>
          <p:cNvSpPr txBox="1">
            <a:spLocks noChangeArrowheads="1"/>
          </p:cNvSpPr>
          <p:nvPr/>
        </p:nvSpPr>
        <p:spPr bwMode="auto">
          <a:xfrm>
            <a:off x="3048000" y="1062038"/>
            <a:ext cx="3276600" cy="1465262"/>
          </a:xfrm>
          <a:prstGeom prst="rect">
            <a:avLst/>
          </a:prstGeom>
          <a:noFill/>
          <a:ln w="19050">
            <a:noFill/>
            <a:miter lim="800000"/>
            <a:headEnd type="none" w="sm" len="sm"/>
            <a:tailEnd/>
          </a:ln>
          <a:effectLst/>
        </p:spPr>
        <p:txBody>
          <a:bodyPr>
            <a:spAutoFit/>
          </a:bodyPr>
          <a:lstStyle/>
          <a:p>
            <a:r>
              <a:rPr lang="en-US"/>
              <a:t>      do i = 1, n</a:t>
            </a:r>
          </a:p>
          <a:p>
            <a:r>
              <a:rPr lang="en-US"/>
              <a:t>         do j = 1, n</a:t>
            </a:r>
          </a:p>
          <a:p>
            <a:r>
              <a:rPr lang="en-US">
                <a:solidFill>
                  <a:srgbClr val="FF0033"/>
                </a:solidFill>
              </a:rPr>
              <a:t> S:</a:t>
            </a:r>
            <a:r>
              <a:rPr lang="en-US"/>
              <a:t>       </a:t>
            </a:r>
            <a:r>
              <a:rPr lang="en-US">
                <a:solidFill>
                  <a:srgbClr val="FF0033"/>
                </a:solidFill>
              </a:rPr>
              <a:t>a(i,2*j)</a:t>
            </a:r>
            <a:r>
              <a:rPr lang="en-US"/>
              <a:t> = </a:t>
            </a:r>
            <a:r>
              <a:rPr lang="en-US">
                <a:solidFill>
                  <a:srgbClr val="FF0033"/>
                </a:solidFill>
              </a:rPr>
              <a:t>a(i-1,2*j+1)</a:t>
            </a:r>
            <a:endParaRPr lang="en-US"/>
          </a:p>
          <a:p>
            <a:r>
              <a:rPr lang="en-US"/>
              <a:t>         end do</a:t>
            </a:r>
          </a:p>
          <a:p>
            <a:r>
              <a:rPr lang="en-US"/>
              <a:t>      end do</a:t>
            </a:r>
          </a:p>
        </p:txBody>
      </p:sp>
      <p:graphicFrame>
        <p:nvGraphicFramePr>
          <p:cNvPr id="461824" name="Object 2048"/>
          <p:cNvGraphicFramePr>
            <a:graphicFrameLocks noChangeAspect="1"/>
          </p:cNvGraphicFramePr>
          <p:nvPr/>
        </p:nvGraphicFramePr>
        <p:xfrm>
          <a:off x="1358900" y="3810000"/>
          <a:ext cx="1079500" cy="596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10" name="Equation" r:id="rId4" imgW="1079280" imgH="596880" progId="Equation.3">
                  <p:embed/>
                </p:oleObj>
              </mc:Choice>
              <mc:Fallback>
                <p:oleObj name="Equation" r:id="rId4" imgW="1079280" imgH="596880" progId="Equation.3">
                  <p:embed/>
                  <p:pic>
                    <p:nvPicPr>
                      <p:cNvPr id="461824" name="Object 204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58900" y="3810000"/>
                        <a:ext cx="1079500" cy="596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30086" name="Rectangle 2054"/>
          <p:cNvSpPr>
            <a:spLocks noChangeArrowheads="1"/>
          </p:cNvSpPr>
          <p:nvPr/>
        </p:nvSpPr>
        <p:spPr bwMode="auto">
          <a:xfrm>
            <a:off x="5105400" y="2667000"/>
            <a:ext cx="3581400" cy="297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>
              <a:spcBef>
                <a:spcPct val="60000"/>
              </a:spcBef>
              <a:spcAft>
                <a:spcPct val="20000"/>
              </a:spcAft>
              <a:buClr>
                <a:schemeClr val="tx2"/>
              </a:buClr>
              <a:buSzPct val="75000"/>
            </a:pPr>
            <a:r>
              <a:rPr lang="en-US" sz="2400" dirty="0"/>
              <a:t>2*j</a:t>
            </a:r>
            <a:r>
              <a:rPr lang="en-US" sz="2400" baseline="-25000" dirty="0"/>
              <a:t>1</a:t>
            </a:r>
            <a:r>
              <a:rPr lang="en-US" sz="2400" dirty="0"/>
              <a:t> = 2*j</a:t>
            </a:r>
            <a:r>
              <a:rPr lang="en-US" sz="2400" baseline="-25000" dirty="0"/>
              <a:t>2</a:t>
            </a:r>
            <a:r>
              <a:rPr lang="en-US" sz="2400" dirty="0"/>
              <a:t> + 1?</a:t>
            </a:r>
            <a:br>
              <a:rPr lang="en-US" sz="2400" dirty="0"/>
            </a:br>
            <a:br>
              <a:rPr lang="en-US" sz="2400" dirty="0"/>
            </a:br>
            <a:r>
              <a:rPr lang="en-US" sz="2400" dirty="0"/>
              <a:t>b = 2; c</a:t>
            </a:r>
            <a:r>
              <a:rPr lang="en-US" sz="2400" baseline="-25000" dirty="0"/>
              <a:t>1</a:t>
            </a:r>
            <a:r>
              <a:rPr lang="en-US" sz="2400" dirty="0"/>
              <a:t> = 0; c</a:t>
            </a:r>
            <a:r>
              <a:rPr lang="en-US" sz="2400" baseline="-25000" dirty="0"/>
              <a:t>2</a:t>
            </a:r>
            <a:r>
              <a:rPr lang="en-US" sz="2400" dirty="0"/>
              <a:t> = 1</a:t>
            </a:r>
            <a:br>
              <a:rPr lang="en-US" sz="2400" dirty="0"/>
            </a:br>
            <a:br>
              <a:rPr lang="en-US" sz="2400" dirty="0"/>
            </a:br>
            <a:br>
              <a:rPr lang="en-US" sz="2400" dirty="0"/>
            </a:br>
            <a:r>
              <a:rPr lang="en-US" sz="2400" dirty="0"/>
              <a:t>There is no dependence.</a:t>
            </a:r>
            <a:br>
              <a:rPr lang="en-US" sz="2400" dirty="0"/>
            </a:br>
            <a:br>
              <a:rPr lang="en-US" sz="2400" dirty="0"/>
            </a:br>
            <a:r>
              <a:rPr lang="en-US" sz="2000" dirty="0"/>
              <a:t>   </a:t>
            </a:r>
          </a:p>
        </p:txBody>
      </p:sp>
      <p:graphicFrame>
        <p:nvGraphicFramePr>
          <p:cNvPr id="461825" name="Object 2049"/>
          <p:cNvGraphicFramePr>
            <a:graphicFrameLocks noChangeAspect="1"/>
          </p:cNvGraphicFramePr>
          <p:nvPr/>
        </p:nvGraphicFramePr>
        <p:xfrm>
          <a:off x="5492750" y="3810000"/>
          <a:ext cx="1333500" cy="596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11" name="Equation" r:id="rId6" imgW="1333440" imgH="596880" progId="Equation.3">
                  <p:embed/>
                </p:oleObj>
              </mc:Choice>
              <mc:Fallback>
                <p:oleObj name="Equation" r:id="rId6" imgW="1333440" imgH="596880" progId="Equation.3">
                  <p:embed/>
                  <p:pic>
                    <p:nvPicPr>
                      <p:cNvPr id="461825" name="Object 204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92750" y="3810000"/>
                        <a:ext cx="1333500" cy="596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30094" name="Line 2062"/>
          <p:cNvSpPr>
            <a:spLocks noChangeShapeType="1"/>
          </p:cNvSpPr>
          <p:nvPr/>
        </p:nvSpPr>
        <p:spPr bwMode="auto">
          <a:xfrm>
            <a:off x="5410200" y="2057400"/>
            <a:ext cx="1219200" cy="4572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none" w="sm" len="sm"/>
            <a:tailEnd type="triangle" w="med" len="lg"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30095" name="Line 2063"/>
          <p:cNvSpPr>
            <a:spLocks noChangeShapeType="1"/>
          </p:cNvSpPr>
          <p:nvPr/>
        </p:nvSpPr>
        <p:spPr bwMode="auto">
          <a:xfrm flipH="1">
            <a:off x="1676400" y="2057400"/>
            <a:ext cx="1219200" cy="4572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none" w="sm" len="sm"/>
            <a:tailEnd type="triangle" w="med" len="lg"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grpSp>
        <p:nvGrpSpPr>
          <p:cNvPr id="430098" name="Group 2066"/>
          <p:cNvGrpSpPr>
            <a:grpSpLocks/>
          </p:cNvGrpSpPr>
          <p:nvPr/>
        </p:nvGrpSpPr>
        <p:grpSpPr bwMode="auto">
          <a:xfrm>
            <a:off x="2590800" y="5332590"/>
            <a:ext cx="4191000" cy="838200"/>
            <a:chOff x="1632" y="3504"/>
            <a:chExt cx="2640" cy="528"/>
          </a:xfrm>
        </p:grpSpPr>
        <p:sp>
          <p:nvSpPr>
            <p:cNvPr id="430092" name="Line 2060"/>
            <p:cNvSpPr>
              <a:spLocks noChangeShapeType="1"/>
            </p:cNvSpPr>
            <p:nvPr/>
          </p:nvSpPr>
          <p:spPr bwMode="auto">
            <a:xfrm>
              <a:off x="1632" y="3504"/>
              <a:ext cx="768" cy="28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none" w="sm" len="sm"/>
              <a:tailEnd type="triangl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30093" name="Line 2061"/>
            <p:cNvSpPr>
              <a:spLocks noChangeShapeType="1"/>
            </p:cNvSpPr>
            <p:nvPr/>
          </p:nvSpPr>
          <p:spPr bwMode="auto">
            <a:xfrm flipH="1">
              <a:off x="3504" y="3504"/>
              <a:ext cx="768" cy="28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none" w="sm" len="sm"/>
              <a:tailEnd type="triangl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30096" name="Text Box 2064"/>
            <p:cNvSpPr txBox="1">
              <a:spLocks noChangeArrowheads="1"/>
            </p:cNvSpPr>
            <p:nvPr/>
          </p:nvSpPr>
          <p:spPr bwMode="auto">
            <a:xfrm>
              <a:off x="2832" y="3744"/>
              <a:ext cx="225" cy="288"/>
            </a:xfrm>
            <a:prstGeom prst="rect">
              <a:avLst/>
            </a:prstGeom>
            <a:noFill/>
            <a:ln w="19050">
              <a:noFill/>
              <a:miter lim="800000"/>
              <a:headEnd type="none" w="sm" len="sm"/>
              <a:tailEnd type="none" w="med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400" b="1"/>
                <a:t>?</a:t>
              </a:r>
              <a:endParaRPr lang="en-US"/>
            </a:p>
          </p:txBody>
        </p:sp>
      </p:grpSp>
      <p:sp>
        <p:nvSpPr>
          <p:cNvPr id="430097" name="Text Box 2065"/>
          <p:cNvSpPr txBox="1">
            <a:spLocks noChangeArrowheads="1"/>
          </p:cNvSpPr>
          <p:nvPr/>
        </p:nvSpPr>
        <p:spPr bwMode="auto">
          <a:xfrm>
            <a:off x="3248873" y="6024728"/>
            <a:ext cx="2754312" cy="366712"/>
          </a:xfrm>
          <a:prstGeom prst="rect">
            <a:avLst/>
          </a:prstGeom>
          <a:noFill/>
          <a:ln w="19050">
            <a:noFill/>
            <a:miter lim="800000"/>
            <a:headEnd type="none" w="sm" len="sm"/>
            <a:tailEnd type="none" w="med" len="lg"/>
          </a:ln>
          <a:effectLst/>
        </p:spPr>
        <p:txBody>
          <a:bodyPr wrap="none">
            <a:spAutoFit/>
          </a:bodyPr>
          <a:lstStyle/>
          <a:p>
            <a:r>
              <a:rPr lang="en-US" dirty="0"/>
              <a:t>There is no dependence!</a:t>
            </a:r>
          </a:p>
        </p:txBody>
      </p:sp>
    </p:spTree>
    <p:extLst>
      <p:ext uri="{BB962C8B-B14F-4D97-AF65-F5344CB8AC3E}">
        <p14:creationId xmlns:p14="http://schemas.microsoft.com/office/powerpoint/2010/main" val="6048535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0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00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097" grpId="0" build="p" autoUpdateAnimBg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-</a:t>
            </a:r>
            <a:fld id="{1C3DC932-CFC0-4F86-A4C8-F1E3DBB6AC2A}" type="slidenum">
              <a:rPr lang="en-US"/>
              <a:pPr/>
              <a:t>24</a:t>
            </a:fld>
            <a:r>
              <a:rPr lang="en-US"/>
              <a:t>-</a:t>
            </a:r>
          </a:p>
        </p:txBody>
      </p:sp>
      <p:sp>
        <p:nvSpPr>
          <p:cNvPr id="425986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GCD Test</a:t>
            </a:r>
          </a:p>
        </p:txBody>
      </p:sp>
      <p:sp>
        <p:nvSpPr>
          <p:cNvPr id="425987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Given the following equation:</a:t>
            </a: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r>
              <a:rPr lang="en-US" dirty="0"/>
              <a:t>an integer solution exists if and only if:</a:t>
            </a: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endParaRPr lang="en-US" sz="1000" dirty="0"/>
          </a:p>
          <a:p>
            <a:r>
              <a:rPr lang="en-US" dirty="0"/>
              <a:t>Problems:</a:t>
            </a:r>
          </a:p>
          <a:p>
            <a:pPr lvl="1"/>
            <a:r>
              <a:rPr lang="en-US" dirty="0"/>
              <a:t>ignores loop bounds.</a:t>
            </a:r>
          </a:p>
          <a:p>
            <a:pPr lvl="1"/>
            <a:r>
              <a:rPr lang="en-US" dirty="0"/>
              <a:t>gives no information on distance or direction of dependence.</a:t>
            </a:r>
          </a:p>
          <a:p>
            <a:pPr lvl="1"/>
            <a:r>
              <a:rPr lang="en-US" dirty="0"/>
              <a:t>often </a:t>
            </a:r>
            <a:r>
              <a:rPr lang="en-US" dirty="0" err="1"/>
              <a:t>gcd</a:t>
            </a:r>
            <a:r>
              <a:rPr lang="en-US" dirty="0"/>
              <a:t>(……) is 1 which always divides c, resulting in false dependences.</a:t>
            </a:r>
          </a:p>
        </p:txBody>
      </p:sp>
      <p:graphicFrame>
        <p:nvGraphicFramePr>
          <p:cNvPr id="462848" name="Object 204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8700368"/>
              </p:ext>
            </p:extLst>
          </p:nvPr>
        </p:nvGraphicFramePr>
        <p:xfrm>
          <a:off x="2133600" y="2057400"/>
          <a:ext cx="4978400" cy="722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34" name="Equation" r:id="rId4" imgW="4978080" imgH="723600" progId="Equation.3">
                  <p:embed/>
                </p:oleObj>
              </mc:Choice>
              <mc:Fallback>
                <p:oleObj name="Equation" r:id="rId4" imgW="4978080" imgH="723600" progId="Equation.3">
                  <p:embed/>
                  <p:pic>
                    <p:nvPicPr>
                      <p:cNvPr id="462848" name="Object 204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33600" y="2057400"/>
                        <a:ext cx="4978400" cy="7223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62849" name="Object 204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42548411"/>
              </p:ext>
            </p:extLst>
          </p:nvPr>
        </p:nvGraphicFramePr>
        <p:xfrm>
          <a:off x="2133600" y="3863181"/>
          <a:ext cx="3416300" cy="33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35" name="Equation" r:id="rId6" imgW="3416040" imgH="330120" progId="Equation.3">
                  <p:embed/>
                </p:oleObj>
              </mc:Choice>
              <mc:Fallback>
                <p:oleObj name="Equation" r:id="rId6" imgW="3416040" imgH="330120" progId="Equation.3">
                  <p:embed/>
                  <p:pic>
                    <p:nvPicPr>
                      <p:cNvPr id="462849" name="Object 204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33600" y="3863181"/>
                        <a:ext cx="3416300" cy="330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5609033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59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259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5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25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5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425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59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4259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-</a:t>
            </a:r>
            <a:fld id="{39B09822-CE6E-442C-BE52-8DBB78FE9A66}" type="slidenum">
              <a:rPr lang="en-US"/>
              <a:pPr/>
              <a:t>25</a:t>
            </a:fld>
            <a:r>
              <a:rPr lang="en-US"/>
              <a:t>-</a:t>
            </a:r>
          </a:p>
        </p:txBody>
      </p:sp>
      <p:sp>
        <p:nvSpPr>
          <p:cNvPr id="427010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GCD Test - Example</a:t>
            </a:r>
          </a:p>
        </p:txBody>
      </p:sp>
      <p:sp>
        <p:nvSpPr>
          <p:cNvPr id="427011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685800" y="2971800"/>
            <a:ext cx="7772400" cy="3581400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Does there exist two iteration vectors i</a:t>
            </a:r>
            <a:r>
              <a:rPr lang="en-US" baseline="-25000" dirty="0"/>
              <a:t>1</a:t>
            </a:r>
            <a:r>
              <a:rPr lang="en-US" dirty="0"/>
              <a:t> and i</a:t>
            </a:r>
            <a:r>
              <a:rPr lang="en-US" baseline="-25000" dirty="0"/>
              <a:t>2</a:t>
            </a:r>
            <a:r>
              <a:rPr lang="en-US" dirty="0"/>
              <a:t>, such that </a:t>
            </a:r>
            <a:br>
              <a:rPr lang="en-US" dirty="0"/>
            </a:br>
            <a:r>
              <a:rPr lang="en-US" dirty="0"/>
              <a:t>1 </a:t>
            </a:r>
            <a:r>
              <a:rPr lang="en-US" b="1" dirty="0">
                <a:latin typeface="Symbol" pitchFamily="18" charset="2"/>
              </a:rPr>
              <a:t>£</a:t>
            </a:r>
            <a:r>
              <a:rPr lang="en-US" dirty="0"/>
              <a:t> i</a:t>
            </a:r>
            <a:r>
              <a:rPr lang="en-US" baseline="-25000" dirty="0"/>
              <a:t>1</a:t>
            </a:r>
            <a:r>
              <a:rPr lang="en-US" dirty="0"/>
              <a:t> </a:t>
            </a:r>
            <a:r>
              <a:rPr lang="en-US" dirty="0">
                <a:latin typeface="Symbol" pitchFamily="18" charset="2"/>
              </a:rPr>
              <a:t>£</a:t>
            </a:r>
            <a:r>
              <a:rPr lang="en-US" dirty="0"/>
              <a:t> i</a:t>
            </a:r>
            <a:r>
              <a:rPr lang="en-US" baseline="-25000" dirty="0"/>
              <a:t>2</a:t>
            </a:r>
            <a:r>
              <a:rPr lang="en-US" dirty="0"/>
              <a:t> </a:t>
            </a:r>
            <a:r>
              <a:rPr lang="en-US" dirty="0">
                <a:latin typeface="Symbol" pitchFamily="18" charset="2"/>
              </a:rPr>
              <a:t>£</a:t>
            </a:r>
            <a:r>
              <a:rPr lang="en-US" dirty="0"/>
              <a:t> 10 and such that:</a:t>
            </a:r>
            <a:br>
              <a:rPr lang="en-US" dirty="0"/>
            </a:br>
            <a:br>
              <a:rPr lang="en-US" dirty="0"/>
            </a:br>
            <a:r>
              <a:rPr lang="en-US" dirty="0"/>
              <a:t>     2*i</a:t>
            </a:r>
            <a:r>
              <a:rPr lang="en-US" baseline="-25000" dirty="0"/>
              <a:t>1</a:t>
            </a:r>
            <a:r>
              <a:rPr lang="en-US" dirty="0"/>
              <a:t> = 2*i</a:t>
            </a:r>
            <a:r>
              <a:rPr lang="en-US" baseline="-25000" dirty="0"/>
              <a:t>2</a:t>
            </a:r>
            <a:r>
              <a:rPr lang="en-US" dirty="0"/>
              <a:t> -1?</a:t>
            </a:r>
            <a:br>
              <a:rPr lang="en-US" dirty="0"/>
            </a:br>
            <a:r>
              <a:rPr lang="en-US" dirty="0"/>
              <a:t>or</a:t>
            </a:r>
            <a:br>
              <a:rPr lang="en-US" dirty="0"/>
            </a:br>
            <a:r>
              <a:rPr lang="en-US" dirty="0"/>
              <a:t>     2*i</a:t>
            </a:r>
            <a:r>
              <a:rPr lang="en-US" baseline="-25000" dirty="0"/>
              <a:t>2</a:t>
            </a:r>
            <a:r>
              <a:rPr lang="en-US" dirty="0"/>
              <a:t> - 2*i</a:t>
            </a:r>
            <a:r>
              <a:rPr lang="en-US" baseline="-25000" dirty="0"/>
              <a:t>1</a:t>
            </a:r>
            <a:r>
              <a:rPr lang="en-US" dirty="0"/>
              <a:t> = 1?</a:t>
            </a:r>
          </a:p>
          <a:p>
            <a:r>
              <a:rPr lang="en-US" dirty="0"/>
              <a:t>There will be an integer solution if and only if </a:t>
            </a:r>
            <a:r>
              <a:rPr lang="en-US" dirty="0" err="1">
                <a:solidFill>
                  <a:srgbClr val="FF0033"/>
                </a:solidFill>
              </a:rPr>
              <a:t>gcd</a:t>
            </a:r>
            <a:r>
              <a:rPr lang="en-US" dirty="0">
                <a:solidFill>
                  <a:srgbClr val="FF0033"/>
                </a:solidFill>
              </a:rPr>
              <a:t>(2,-2) divides 1</a:t>
            </a:r>
            <a:r>
              <a:rPr lang="en-US" dirty="0"/>
              <a:t>.</a:t>
            </a:r>
          </a:p>
          <a:p>
            <a:r>
              <a:rPr lang="en-US" dirty="0"/>
              <a:t>This is not the case, and hence, there is no dependence!</a:t>
            </a:r>
          </a:p>
        </p:txBody>
      </p:sp>
      <p:sp>
        <p:nvSpPr>
          <p:cNvPr id="427013" name="Text Box 1029"/>
          <p:cNvSpPr txBox="1">
            <a:spLocks noChangeArrowheads="1"/>
          </p:cNvSpPr>
          <p:nvPr/>
        </p:nvSpPr>
        <p:spPr bwMode="auto">
          <a:xfrm>
            <a:off x="3200400" y="1295400"/>
            <a:ext cx="2667000" cy="1190625"/>
          </a:xfrm>
          <a:prstGeom prst="rect">
            <a:avLst/>
          </a:prstGeom>
          <a:noFill/>
          <a:ln w="19050">
            <a:noFill/>
            <a:miter lim="800000"/>
            <a:headEnd type="none" w="sm" len="sm"/>
            <a:tailEnd/>
          </a:ln>
          <a:effectLst/>
        </p:spPr>
        <p:txBody>
          <a:bodyPr>
            <a:spAutoFit/>
          </a:bodyPr>
          <a:lstStyle/>
          <a:p>
            <a:r>
              <a:rPr lang="en-US"/>
              <a:t>      do i = 1, 10</a:t>
            </a:r>
          </a:p>
          <a:p>
            <a:r>
              <a:rPr lang="en-US">
                <a:solidFill>
                  <a:srgbClr val="FF0033"/>
                </a:solidFill>
              </a:rPr>
              <a:t>S</a:t>
            </a:r>
            <a:r>
              <a:rPr lang="en-US" baseline="-25000">
                <a:solidFill>
                  <a:srgbClr val="FF0033"/>
                </a:solidFill>
              </a:rPr>
              <a:t>1</a:t>
            </a:r>
            <a:r>
              <a:rPr lang="en-US">
                <a:solidFill>
                  <a:srgbClr val="FF0033"/>
                </a:solidFill>
              </a:rPr>
              <a:t>:</a:t>
            </a:r>
            <a:r>
              <a:rPr lang="en-US"/>
              <a:t>    </a:t>
            </a:r>
            <a:r>
              <a:rPr lang="en-US">
                <a:solidFill>
                  <a:srgbClr val="FF0033"/>
                </a:solidFill>
              </a:rPr>
              <a:t>a(2*i)</a:t>
            </a:r>
            <a:r>
              <a:rPr lang="en-US"/>
              <a:t> = b(i) + c(i)</a:t>
            </a:r>
          </a:p>
          <a:p>
            <a:r>
              <a:rPr lang="en-US">
                <a:solidFill>
                  <a:srgbClr val="FF0033"/>
                </a:solidFill>
              </a:rPr>
              <a:t>S</a:t>
            </a:r>
            <a:r>
              <a:rPr lang="en-US" baseline="-25000">
                <a:solidFill>
                  <a:srgbClr val="FF0033"/>
                </a:solidFill>
              </a:rPr>
              <a:t>2</a:t>
            </a:r>
            <a:r>
              <a:rPr lang="en-US">
                <a:solidFill>
                  <a:srgbClr val="FF0033"/>
                </a:solidFill>
              </a:rPr>
              <a:t>:    </a:t>
            </a:r>
            <a:r>
              <a:rPr lang="en-US"/>
              <a:t>d(i) = </a:t>
            </a:r>
            <a:r>
              <a:rPr lang="en-US">
                <a:solidFill>
                  <a:srgbClr val="FF0033"/>
                </a:solidFill>
              </a:rPr>
              <a:t>a(2*i-1)</a:t>
            </a:r>
            <a:endParaRPr lang="en-US"/>
          </a:p>
          <a:p>
            <a:r>
              <a:rPr lang="en-US"/>
              <a:t>      end do</a:t>
            </a:r>
          </a:p>
        </p:txBody>
      </p:sp>
    </p:spTree>
    <p:extLst>
      <p:ext uri="{BB962C8B-B14F-4D97-AF65-F5344CB8AC3E}">
        <p14:creationId xmlns:p14="http://schemas.microsoft.com/office/powerpoint/2010/main" val="10619317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70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270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70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270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-</a:t>
            </a:r>
            <a:fld id="{622628C1-40D8-43AF-AF8B-2C32F2C67F8A}" type="slidenum">
              <a:rPr lang="en-US"/>
              <a:pPr/>
              <a:t>26</a:t>
            </a:fld>
            <a:r>
              <a:rPr lang="en-US"/>
              <a:t>-</a:t>
            </a:r>
          </a:p>
        </p:txBody>
      </p:sp>
      <p:sp>
        <p:nvSpPr>
          <p:cNvPr id="428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GCD Test Example</a:t>
            </a:r>
          </a:p>
        </p:txBody>
      </p:sp>
      <p:sp>
        <p:nvSpPr>
          <p:cNvPr id="428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799" y="2895600"/>
            <a:ext cx="8194539" cy="3657600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Does there exist two iteration vectors i</a:t>
            </a:r>
            <a:r>
              <a:rPr lang="en-US" baseline="-25000" dirty="0"/>
              <a:t>1</a:t>
            </a:r>
            <a:r>
              <a:rPr lang="en-US" dirty="0"/>
              <a:t> and i</a:t>
            </a:r>
            <a:r>
              <a:rPr lang="en-US" baseline="-25000" dirty="0"/>
              <a:t>2</a:t>
            </a:r>
            <a:r>
              <a:rPr lang="en-US" dirty="0"/>
              <a:t>, such that </a:t>
            </a:r>
            <a:br>
              <a:rPr lang="en-US" dirty="0"/>
            </a:br>
            <a:r>
              <a:rPr lang="en-US" dirty="0"/>
              <a:t>1 </a:t>
            </a:r>
            <a:r>
              <a:rPr lang="en-US" b="1" dirty="0">
                <a:latin typeface="Symbol" pitchFamily="18" charset="2"/>
              </a:rPr>
              <a:t>£</a:t>
            </a:r>
            <a:r>
              <a:rPr lang="en-US" dirty="0"/>
              <a:t> i</a:t>
            </a:r>
            <a:r>
              <a:rPr lang="en-US" baseline="-25000" dirty="0"/>
              <a:t>1</a:t>
            </a:r>
            <a:r>
              <a:rPr lang="en-US" dirty="0"/>
              <a:t> </a:t>
            </a:r>
            <a:r>
              <a:rPr lang="en-US" dirty="0">
                <a:latin typeface="Symbol" pitchFamily="18" charset="2"/>
              </a:rPr>
              <a:t>£</a:t>
            </a:r>
            <a:r>
              <a:rPr lang="en-US" dirty="0"/>
              <a:t> i</a:t>
            </a:r>
            <a:r>
              <a:rPr lang="en-US" baseline="-25000" dirty="0"/>
              <a:t>2</a:t>
            </a:r>
            <a:r>
              <a:rPr lang="en-US" dirty="0"/>
              <a:t> </a:t>
            </a:r>
            <a:r>
              <a:rPr lang="en-US" dirty="0">
                <a:latin typeface="Symbol" pitchFamily="18" charset="2"/>
              </a:rPr>
              <a:t>£</a:t>
            </a:r>
            <a:r>
              <a:rPr lang="en-US" dirty="0"/>
              <a:t> 10 and such that:</a:t>
            </a:r>
            <a:br>
              <a:rPr lang="en-US" dirty="0"/>
            </a:br>
            <a:br>
              <a:rPr lang="en-US" dirty="0"/>
            </a:br>
            <a:r>
              <a:rPr lang="en-US" dirty="0"/>
              <a:t>     i</a:t>
            </a:r>
            <a:r>
              <a:rPr lang="en-US" baseline="-25000" dirty="0"/>
              <a:t>1</a:t>
            </a:r>
            <a:r>
              <a:rPr lang="en-US" dirty="0"/>
              <a:t> = i</a:t>
            </a:r>
            <a:r>
              <a:rPr lang="en-US" baseline="-25000" dirty="0"/>
              <a:t>2</a:t>
            </a:r>
            <a:r>
              <a:rPr lang="en-US" dirty="0"/>
              <a:t> -100?</a:t>
            </a:r>
            <a:br>
              <a:rPr lang="en-US" dirty="0"/>
            </a:br>
            <a:r>
              <a:rPr lang="en-US" dirty="0"/>
              <a:t>or</a:t>
            </a:r>
            <a:br>
              <a:rPr lang="en-US" dirty="0"/>
            </a:br>
            <a:r>
              <a:rPr lang="en-US" dirty="0"/>
              <a:t>     i</a:t>
            </a:r>
            <a:r>
              <a:rPr lang="en-US" baseline="-25000" dirty="0"/>
              <a:t>2</a:t>
            </a:r>
            <a:r>
              <a:rPr lang="en-US" dirty="0"/>
              <a:t> - i</a:t>
            </a:r>
            <a:r>
              <a:rPr lang="en-US" baseline="-25000" dirty="0"/>
              <a:t>1</a:t>
            </a:r>
            <a:r>
              <a:rPr lang="en-US" dirty="0"/>
              <a:t> = 100?</a:t>
            </a:r>
          </a:p>
          <a:p>
            <a:r>
              <a:rPr lang="en-US" dirty="0"/>
              <a:t>There will be an integer solution if and only if </a:t>
            </a:r>
            <a:r>
              <a:rPr lang="en-US" dirty="0" err="1">
                <a:solidFill>
                  <a:srgbClr val="FF0033"/>
                </a:solidFill>
              </a:rPr>
              <a:t>gcd</a:t>
            </a:r>
            <a:r>
              <a:rPr lang="en-US" dirty="0">
                <a:solidFill>
                  <a:srgbClr val="FF0033"/>
                </a:solidFill>
              </a:rPr>
              <a:t>(1,-1) divides 100</a:t>
            </a:r>
            <a:r>
              <a:rPr lang="en-US" dirty="0"/>
              <a:t>.</a:t>
            </a:r>
          </a:p>
          <a:p>
            <a:r>
              <a:rPr lang="en-US" dirty="0"/>
              <a:t>This is the case, and hence, there is dependence! Or is there?</a:t>
            </a:r>
          </a:p>
        </p:txBody>
      </p:sp>
      <p:sp>
        <p:nvSpPr>
          <p:cNvPr id="428036" name="Text Box 4"/>
          <p:cNvSpPr txBox="1">
            <a:spLocks noChangeArrowheads="1"/>
          </p:cNvSpPr>
          <p:nvPr/>
        </p:nvSpPr>
        <p:spPr bwMode="auto">
          <a:xfrm>
            <a:off x="3238500" y="1447800"/>
            <a:ext cx="2667000" cy="1190625"/>
          </a:xfrm>
          <a:prstGeom prst="rect">
            <a:avLst/>
          </a:prstGeom>
          <a:noFill/>
          <a:ln w="19050">
            <a:noFill/>
            <a:miter lim="800000"/>
            <a:headEnd type="none" w="sm" len="sm"/>
            <a:tailEnd/>
          </a:ln>
          <a:effectLst/>
        </p:spPr>
        <p:txBody>
          <a:bodyPr>
            <a:spAutoFit/>
          </a:bodyPr>
          <a:lstStyle/>
          <a:p>
            <a:r>
              <a:rPr lang="en-US" dirty="0"/>
              <a:t>      do </a:t>
            </a:r>
            <a:r>
              <a:rPr lang="en-US" dirty="0" err="1"/>
              <a:t>i</a:t>
            </a:r>
            <a:r>
              <a:rPr lang="en-US" dirty="0"/>
              <a:t> = 1, 10</a:t>
            </a:r>
          </a:p>
          <a:p>
            <a:r>
              <a:rPr lang="en-US" dirty="0">
                <a:solidFill>
                  <a:srgbClr val="FF0033"/>
                </a:solidFill>
              </a:rPr>
              <a:t>S</a:t>
            </a:r>
            <a:r>
              <a:rPr lang="en-US" baseline="-25000" dirty="0">
                <a:solidFill>
                  <a:srgbClr val="FF0033"/>
                </a:solidFill>
              </a:rPr>
              <a:t>1</a:t>
            </a:r>
            <a:r>
              <a:rPr lang="en-US" dirty="0">
                <a:solidFill>
                  <a:srgbClr val="FF0033"/>
                </a:solidFill>
              </a:rPr>
              <a:t>:</a:t>
            </a:r>
            <a:r>
              <a:rPr lang="en-US" dirty="0"/>
              <a:t>    </a:t>
            </a:r>
            <a:r>
              <a:rPr lang="en-US" dirty="0">
                <a:solidFill>
                  <a:srgbClr val="FF0033"/>
                </a:solidFill>
              </a:rPr>
              <a:t>a(</a:t>
            </a:r>
            <a:r>
              <a:rPr lang="en-US" dirty="0" err="1">
                <a:solidFill>
                  <a:srgbClr val="FF0033"/>
                </a:solidFill>
              </a:rPr>
              <a:t>i</a:t>
            </a:r>
            <a:r>
              <a:rPr lang="en-US" dirty="0">
                <a:solidFill>
                  <a:srgbClr val="FF0033"/>
                </a:solidFill>
              </a:rPr>
              <a:t>)</a:t>
            </a:r>
            <a:r>
              <a:rPr lang="en-US" dirty="0"/>
              <a:t> = b(</a:t>
            </a:r>
            <a:r>
              <a:rPr lang="en-US" dirty="0" err="1"/>
              <a:t>i</a:t>
            </a:r>
            <a:r>
              <a:rPr lang="en-US" dirty="0"/>
              <a:t>) + c(</a:t>
            </a:r>
            <a:r>
              <a:rPr lang="en-US" dirty="0" err="1"/>
              <a:t>i</a:t>
            </a:r>
            <a:r>
              <a:rPr lang="en-US" dirty="0"/>
              <a:t>)</a:t>
            </a:r>
          </a:p>
          <a:p>
            <a:r>
              <a:rPr lang="en-US" dirty="0">
                <a:solidFill>
                  <a:srgbClr val="FF0033"/>
                </a:solidFill>
              </a:rPr>
              <a:t>S</a:t>
            </a:r>
            <a:r>
              <a:rPr lang="en-US" baseline="-25000" dirty="0">
                <a:solidFill>
                  <a:srgbClr val="FF0033"/>
                </a:solidFill>
              </a:rPr>
              <a:t>2</a:t>
            </a:r>
            <a:r>
              <a:rPr lang="en-US" dirty="0">
                <a:solidFill>
                  <a:srgbClr val="FF0033"/>
                </a:solidFill>
              </a:rPr>
              <a:t>:    </a:t>
            </a:r>
            <a:r>
              <a:rPr lang="en-US" dirty="0"/>
              <a:t>d(</a:t>
            </a:r>
            <a:r>
              <a:rPr lang="en-US" dirty="0" err="1"/>
              <a:t>i</a:t>
            </a:r>
            <a:r>
              <a:rPr lang="en-US" dirty="0"/>
              <a:t>) = </a:t>
            </a:r>
            <a:r>
              <a:rPr lang="en-US" dirty="0">
                <a:solidFill>
                  <a:srgbClr val="FF0033"/>
                </a:solidFill>
              </a:rPr>
              <a:t>a(i-100)</a:t>
            </a:r>
            <a:endParaRPr lang="en-US" dirty="0"/>
          </a:p>
          <a:p>
            <a:r>
              <a:rPr lang="en-US" dirty="0"/>
              <a:t>      end do</a:t>
            </a:r>
          </a:p>
        </p:txBody>
      </p:sp>
    </p:spTree>
    <p:extLst>
      <p:ext uri="{BB962C8B-B14F-4D97-AF65-F5344CB8AC3E}">
        <p14:creationId xmlns:p14="http://schemas.microsoft.com/office/powerpoint/2010/main" val="8420031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8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28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8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28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-</a:t>
            </a:r>
            <a:fld id="{26501117-261F-4E52-9460-F95E6B829D70}" type="slidenum">
              <a:rPr lang="en-US"/>
              <a:pPr/>
              <a:t>27</a:t>
            </a:fld>
            <a:r>
              <a:rPr lang="en-US"/>
              <a:t>-</a:t>
            </a:r>
          </a:p>
        </p:txBody>
      </p:sp>
      <p:sp>
        <p:nvSpPr>
          <p:cNvPr id="42086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Dependence Testing Complications</a:t>
            </a:r>
          </a:p>
        </p:txBody>
      </p:sp>
      <p:sp>
        <p:nvSpPr>
          <p:cNvPr id="420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50918"/>
            <a:ext cx="8229600" cy="4675246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Unknown loop bounds.</a:t>
            </a: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r>
              <a:rPr lang="en-US" dirty="0"/>
              <a:t>What is the relationship between N and 10?</a:t>
            </a:r>
            <a:br>
              <a:rPr lang="en-US" dirty="0"/>
            </a:br>
            <a:endParaRPr lang="en-US" dirty="0"/>
          </a:p>
          <a:p>
            <a:r>
              <a:rPr lang="en-US" dirty="0"/>
              <a:t>Triangular loops.</a:t>
            </a: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r>
              <a:rPr lang="en-US" dirty="0"/>
              <a:t>Must impose j </a:t>
            </a:r>
            <a:r>
              <a:rPr lang="en-US" dirty="0">
                <a:latin typeface="Symbol" pitchFamily="18" charset="2"/>
              </a:rPr>
              <a:t>&lt;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as an additional constraint.</a:t>
            </a:r>
          </a:p>
        </p:txBody>
      </p:sp>
      <p:sp>
        <p:nvSpPr>
          <p:cNvPr id="420868" name="Text Box 4"/>
          <p:cNvSpPr txBox="1">
            <a:spLocks noChangeArrowheads="1"/>
          </p:cNvSpPr>
          <p:nvPr/>
        </p:nvSpPr>
        <p:spPr bwMode="auto">
          <a:xfrm>
            <a:off x="2957840" y="1855022"/>
            <a:ext cx="2667000" cy="915988"/>
          </a:xfrm>
          <a:prstGeom prst="rect">
            <a:avLst/>
          </a:prstGeom>
          <a:noFill/>
          <a:ln w="19050">
            <a:noFill/>
            <a:miter lim="800000"/>
            <a:headEnd type="none" w="sm" len="sm"/>
            <a:tailEnd/>
          </a:ln>
          <a:effectLst/>
        </p:spPr>
        <p:txBody>
          <a:bodyPr>
            <a:spAutoFit/>
          </a:bodyPr>
          <a:lstStyle/>
          <a:p>
            <a:r>
              <a:rPr lang="en-US" dirty="0"/>
              <a:t>      do </a:t>
            </a:r>
            <a:r>
              <a:rPr lang="en-US" dirty="0" err="1"/>
              <a:t>i</a:t>
            </a:r>
            <a:r>
              <a:rPr lang="en-US" dirty="0"/>
              <a:t> = 1, N</a:t>
            </a:r>
          </a:p>
          <a:p>
            <a:r>
              <a:rPr lang="en-US" dirty="0">
                <a:solidFill>
                  <a:srgbClr val="FF0033"/>
                </a:solidFill>
              </a:rPr>
              <a:t>S</a:t>
            </a:r>
            <a:r>
              <a:rPr lang="en-US" baseline="-25000" dirty="0">
                <a:solidFill>
                  <a:srgbClr val="FF0033"/>
                </a:solidFill>
              </a:rPr>
              <a:t>1</a:t>
            </a:r>
            <a:r>
              <a:rPr lang="en-US" dirty="0">
                <a:solidFill>
                  <a:srgbClr val="FF0033"/>
                </a:solidFill>
              </a:rPr>
              <a:t>:</a:t>
            </a:r>
            <a:r>
              <a:rPr lang="en-US" dirty="0"/>
              <a:t>    </a:t>
            </a:r>
            <a:r>
              <a:rPr lang="en-US" dirty="0">
                <a:solidFill>
                  <a:srgbClr val="FF0033"/>
                </a:solidFill>
              </a:rPr>
              <a:t>a(</a:t>
            </a:r>
            <a:r>
              <a:rPr lang="en-US" dirty="0" err="1">
                <a:solidFill>
                  <a:srgbClr val="FF0033"/>
                </a:solidFill>
              </a:rPr>
              <a:t>i</a:t>
            </a:r>
            <a:r>
              <a:rPr lang="en-US" dirty="0">
                <a:solidFill>
                  <a:srgbClr val="FF0033"/>
                </a:solidFill>
              </a:rPr>
              <a:t>)</a:t>
            </a:r>
            <a:r>
              <a:rPr lang="en-US" dirty="0"/>
              <a:t> = </a:t>
            </a:r>
            <a:r>
              <a:rPr lang="en-US" dirty="0">
                <a:solidFill>
                  <a:srgbClr val="FF0033"/>
                </a:solidFill>
              </a:rPr>
              <a:t>a(i+10)</a:t>
            </a:r>
            <a:endParaRPr lang="en-US" dirty="0"/>
          </a:p>
          <a:p>
            <a:r>
              <a:rPr lang="en-US" dirty="0"/>
              <a:t>      end do</a:t>
            </a:r>
          </a:p>
        </p:txBody>
      </p:sp>
      <p:sp>
        <p:nvSpPr>
          <p:cNvPr id="420869" name="Text Box 5"/>
          <p:cNvSpPr txBox="1">
            <a:spLocks noChangeArrowheads="1"/>
          </p:cNvSpPr>
          <p:nvPr/>
        </p:nvSpPr>
        <p:spPr bwMode="auto">
          <a:xfrm>
            <a:off x="2895600" y="3941820"/>
            <a:ext cx="2743200" cy="1465263"/>
          </a:xfrm>
          <a:prstGeom prst="rect">
            <a:avLst/>
          </a:prstGeom>
          <a:noFill/>
          <a:ln w="19050">
            <a:noFill/>
            <a:miter lim="800000"/>
            <a:headEnd type="none" w="sm" len="sm"/>
            <a:tailEnd/>
          </a:ln>
          <a:effectLst/>
        </p:spPr>
        <p:txBody>
          <a:bodyPr>
            <a:spAutoFit/>
          </a:bodyPr>
          <a:lstStyle/>
          <a:p>
            <a:r>
              <a:rPr lang="en-US" dirty="0"/>
              <a:t>      do </a:t>
            </a:r>
            <a:r>
              <a:rPr lang="en-US" dirty="0" err="1"/>
              <a:t>i</a:t>
            </a:r>
            <a:r>
              <a:rPr lang="en-US" dirty="0"/>
              <a:t> = 1, N</a:t>
            </a:r>
          </a:p>
          <a:p>
            <a:r>
              <a:rPr lang="en-US" dirty="0"/>
              <a:t>         do j = 1, i-1</a:t>
            </a:r>
          </a:p>
          <a:p>
            <a:r>
              <a:rPr lang="en-US" dirty="0">
                <a:solidFill>
                  <a:srgbClr val="FF0033"/>
                </a:solidFill>
              </a:rPr>
              <a:t> S:</a:t>
            </a:r>
            <a:r>
              <a:rPr lang="en-US" dirty="0"/>
              <a:t>       </a:t>
            </a:r>
            <a:r>
              <a:rPr lang="en-US" dirty="0">
                <a:solidFill>
                  <a:srgbClr val="FF0033"/>
                </a:solidFill>
              </a:rPr>
              <a:t>a(</a:t>
            </a:r>
            <a:r>
              <a:rPr lang="en-US" dirty="0" err="1">
                <a:solidFill>
                  <a:srgbClr val="FF0033"/>
                </a:solidFill>
              </a:rPr>
              <a:t>i,j</a:t>
            </a:r>
            <a:r>
              <a:rPr lang="en-US" dirty="0">
                <a:solidFill>
                  <a:srgbClr val="FF0033"/>
                </a:solidFill>
              </a:rPr>
              <a:t>)</a:t>
            </a:r>
            <a:r>
              <a:rPr lang="en-US" dirty="0"/>
              <a:t> = </a:t>
            </a:r>
            <a:r>
              <a:rPr lang="en-US" dirty="0">
                <a:solidFill>
                  <a:srgbClr val="FF0033"/>
                </a:solidFill>
              </a:rPr>
              <a:t>a(</a:t>
            </a:r>
            <a:r>
              <a:rPr lang="en-US" dirty="0" err="1">
                <a:solidFill>
                  <a:srgbClr val="FF0033"/>
                </a:solidFill>
              </a:rPr>
              <a:t>j,i</a:t>
            </a:r>
            <a:r>
              <a:rPr lang="en-US" dirty="0">
                <a:solidFill>
                  <a:srgbClr val="FF0033"/>
                </a:solidFill>
              </a:rPr>
              <a:t>)</a:t>
            </a:r>
            <a:endParaRPr lang="en-US" dirty="0"/>
          </a:p>
          <a:p>
            <a:r>
              <a:rPr lang="en-US" dirty="0"/>
              <a:t>         end do</a:t>
            </a:r>
          </a:p>
          <a:p>
            <a:r>
              <a:rPr lang="en-US" dirty="0"/>
              <a:t>      end do</a:t>
            </a:r>
          </a:p>
        </p:txBody>
      </p:sp>
    </p:spTree>
    <p:extLst>
      <p:ext uri="{BB962C8B-B14F-4D97-AF65-F5344CB8AC3E}">
        <p14:creationId xmlns:p14="http://schemas.microsoft.com/office/powerpoint/2010/main" val="231604210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-</a:t>
            </a:r>
            <a:fld id="{9F1835EA-C0F7-4827-9173-CA9F18575B4E}" type="slidenum">
              <a:rPr lang="en-US"/>
              <a:pPr/>
              <a:t>28</a:t>
            </a:fld>
            <a:r>
              <a:rPr lang="en-US"/>
              <a:t>-</a:t>
            </a:r>
          </a:p>
        </p:txBody>
      </p:sp>
      <p:sp>
        <p:nvSpPr>
          <p:cNvPr id="421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More Complications</a:t>
            </a:r>
          </a:p>
        </p:txBody>
      </p:sp>
      <p:sp>
        <p:nvSpPr>
          <p:cNvPr id="421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 dirty="0"/>
              <a:t>User variables</a:t>
            </a: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r>
              <a:rPr lang="en-US" sz="2800" dirty="0"/>
              <a:t>Same problem as unknown loop bounds, but occur due to some loop transformations (e.g., normalization).</a:t>
            </a:r>
          </a:p>
        </p:txBody>
      </p:sp>
      <p:sp>
        <p:nvSpPr>
          <p:cNvPr id="421892" name="Text Box 4"/>
          <p:cNvSpPr txBox="1">
            <a:spLocks noChangeArrowheads="1"/>
          </p:cNvSpPr>
          <p:nvPr/>
        </p:nvSpPr>
        <p:spPr bwMode="auto">
          <a:xfrm>
            <a:off x="1205706" y="2501106"/>
            <a:ext cx="2667000" cy="915988"/>
          </a:xfrm>
          <a:prstGeom prst="rect">
            <a:avLst/>
          </a:prstGeom>
          <a:noFill/>
          <a:ln w="19050">
            <a:noFill/>
            <a:miter lim="800000"/>
            <a:headEnd type="none" w="sm" len="sm"/>
            <a:tailEnd/>
          </a:ln>
          <a:effectLst/>
        </p:spPr>
        <p:txBody>
          <a:bodyPr>
            <a:spAutoFit/>
          </a:bodyPr>
          <a:lstStyle/>
          <a:p>
            <a:r>
              <a:rPr lang="en-US" dirty="0"/>
              <a:t>      do </a:t>
            </a:r>
            <a:r>
              <a:rPr lang="en-US" dirty="0" err="1"/>
              <a:t>i</a:t>
            </a:r>
            <a:r>
              <a:rPr lang="en-US" dirty="0"/>
              <a:t> = 1, 10</a:t>
            </a:r>
          </a:p>
          <a:p>
            <a:r>
              <a:rPr lang="en-US" dirty="0">
                <a:solidFill>
                  <a:srgbClr val="FF0033"/>
                </a:solidFill>
              </a:rPr>
              <a:t>S</a:t>
            </a:r>
            <a:r>
              <a:rPr lang="en-US" baseline="-25000" dirty="0">
                <a:solidFill>
                  <a:srgbClr val="FF0033"/>
                </a:solidFill>
              </a:rPr>
              <a:t>1</a:t>
            </a:r>
            <a:r>
              <a:rPr lang="en-US" dirty="0">
                <a:solidFill>
                  <a:srgbClr val="FF0033"/>
                </a:solidFill>
              </a:rPr>
              <a:t>:</a:t>
            </a:r>
            <a:r>
              <a:rPr lang="en-US" dirty="0"/>
              <a:t>    </a:t>
            </a:r>
            <a:r>
              <a:rPr lang="en-US" dirty="0">
                <a:solidFill>
                  <a:srgbClr val="FF0033"/>
                </a:solidFill>
              </a:rPr>
              <a:t>a(</a:t>
            </a:r>
            <a:r>
              <a:rPr lang="en-US" dirty="0" err="1">
                <a:solidFill>
                  <a:srgbClr val="FF0033"/>
                </a:solidFill>
              </a:rPr>
              <a:t>i</a:t>
            </a:r>
            <a:r>
              <a:rPr lang="en-US" dirty="0">
                <a:solidFill>
                  <a:srgbClr val="FF0033"/>
                </a:solidFill>
              </a:rPr>
              <a:t>)</a:t>
            </a:r>
            <a:r>
              <a:rPr lang="en-US" dirty="0"/>
              <a:t> = </a:t>
            </a:r>
            <a:r>
              <a:rPr lang="en-US" dirty="0">
                <a:solidFill>
                  <a:srgbClr val="FF0033"/>
                </a:solidFill>
              </a:rPr>
              <a:t>a(</a:t>
            </a:r>
            <a:r>
              <a:rPr lang="en-US" dirty="0" err="1">
                <a:solidFill>
                  <a:srgbClr val="FF0033"/>
                </a:solidFill>
              </a:rPr>
              <a:t>i+k</a:t>
            </a:r>
            <a:r>
              <a:rPr lang="en-US" dirty="0">
                <a:solidFill>
                  <a:srgbClr val="FF0033"/>
                </a:solidFill>
              </a:rPr>
              <a:t>)</a:t>
            </a:r>
            <a:endParaRPr lang="en-US" dirty="0"/>
          </a:p>
          <a:p>
            <a:r>
              <a:rPr lang="en-US" dirty="0"/>
              <a:t>      end do</a:t>
            </a:r>
          </a:p>
        </p:txBody>
      </p:sp>
      <p:sp>
        <p:nvSpPr>
          <p:cNvPr id="421893" name="Text Box 5"/>
          <p:cNvSpPr txBox="1">
            <a:spLocks noChangeArrowheads="1"/>
          </p:cNvSpPr>
          <p:nvPr/>
        </p:nvSpPr>
        <p:spPr bwMode="auto">
          <a:xfrm>
            <a:off x="3872706" y="2470944"/>
            <a:ext cx="2667000" cy="915988"/>
          </a:xfrm>
          <a:prstGeom prst="rect">
            <a:avLst/>
          </a:prstGeom>
          <a:noFill/>
          <a:ln w="19050">
            <a:noFill/>
            <a:miter lim="800000"/>
            <a:headEnd type="none" w="sm" len="sm"/>
            <a:tailEnd/>
          </a:ln>
          <a:effectLst/>
        </p:spPr>
        <p:txBody>
          <a:bodyPr>
            <a:spAutoFit/>
          </a:bodyPr>
          <a:lstStyle/>
          <a:p>
            <a:r>
              <a:rPr lang="en-US" dirty="0"/>
              <a:t>      do </a:t>
            </a:r>
            <a:r>
              <a:rPr lang="en-US" dirty="0" err="1"/>
              <a:t>i</a:t>
            </a:r>
            <a:r>
              <a:rPr lang="en-US" dirty="0"/>
              <a:t> = L, H</a:t>
            </a:r>
          </a:p>
          <a:p>
            <a:r>
              <a:rPr lang="en-US" dirty="0">
                <a:solidFill>
                  <a:srgbClr val="FF0033"/>
                </a:solidFill>
              </a:rPr>
              <a:t>S</a:t>
            </a:r>
            <a:r>
              <a:rPr lang="en-US" baseline="-25000" dirty="0">
                <a:solidFill>
                  <a:srgbClr val="FF0033"/>
                </a:solidFill>
              </a:rPr>
              <a:t>1</a:t>
            </a:r>
            <a:r>
              <a:rPr lang="en-US" dirty="0">
                <a:solidFill>
                  <a:srgbClr val="FF0033"/>
                </a:solidFill>
              </a:rPr>
              <a:t>:</a:t>
            </a:r>
            <a:r>
              <a:rPr lang="en-US" dirty="0"/>
              <a:t>    </a:t>
            </a:r>
            <a:r>
              <a:rPr lang="en-US" dirty="0">
                <a:solidFill>
                  <a:srgbClr val="FF0033"/>
                </a:solidFill>
              </a:rPr>
              <a:t>a(</a:t>
            </a:r>
            <a:r>
              <a:rPr lang="en-US" dirty="0" err="1">
                <a:solidFill>
                  <a:srgbClr val="FF0033"/>
                </a:solidFill>
              </a:rPr>
              <a:t>i</a:t>
            </a:r>
            <a:r>
              <a:rPr lang="en-US" dirty="0">
                <a:solidFill>
                  <a:srgbClr val="FF0033"/>
                </a:solidFill>
              </a:rPr>
              <a:t>)</a:t>
            </a:r>
            <a:r>
              <a:rPr lang="en-US" dirty="0"/>
              <a:t> = </a:t>
            </a:r>
            <a:r>
              <a:rPr lang="en-US" dirty="0">
                <a:solidFill>
                  <a:srgbClr val="FF0033"/>
                </a:solidFill>
              </a:rPr>
              <a:t>a(i-1)</a:t>
            </a:r>
            <a:endParaRPr lang="en-US" dirty="0"/>
          </a:p>
          <a:p>
            <a:r>
              <a:rPr lang="en-US" dirty="0"/>
              <a:t>      end do</a:t>
            </a:r>
          </a:p>
        </p:txBody>
      </p:sp>
      <p:sp>
        <p:nvSpPr>
          <p:cNvPr id="421894" name="Text Box 6"/>
          <p:cNvSpPr txBox="1">
            <a:spLocks noChangeArrowheads="1"/>
          </p:cNvSpPr>
          <p:nvPr/>
        </p:nvSpPr>
        <p:spPr bwMode="auto">
          <a:xfrm>
            <a:off x="2819400" y="5359679"/>
            <a:ext cx="2667000" cy="915988"/>
          </a:xfrm>
          <a:prstGeom prst="rect">
            <a:avLst/>
          </a:prstGeom>
          <a:noFill/>
          <a:ln w="19050">
            <a:noFill/>
            <a:miter lim="800000"/>
            <a:headEnd type="none" w="sm" len="sm"/>
            <a:tailEnd/>
          </a:ln>
          <a:effectLst/>
        </p:spPr>
        <p:txBody>
          <a:bodyPr>
            <a:spAutoFit/>
          </a:bodyPr>
          <a:lstStyle/>
          <a:p>
            <a:r>
              <a:rPr lang="en-US" dirty="0"/>
              <a:t>      do </a:t>
            </a:r>
            <a:r>
              <a:rPr lang="en-US" dirty="0" err="1"/>
              <a:t>i</a:t>
            </a:r>
            <a:r>
              <a:rPr lang="en-US" dirty="0"/>
              <a:t> = 1, H-L</a:t>
            </a:r>
          </a:p>
          <a:p>
            <a:r>
              <a:rPr lang="en-US" dirty="0">
                <a:solidFill>
                  <a:srgbClr val="FF0033"/>
                </a:solidFill>
              </a:rPr>
              <a:t>S</a:t>
            </a:r>
            <a:r>
              <a:rPr lang="en-US" baseline="-25000" dirty="0">
                <a:solidFill>
                  <a:srgbClr val="FF0033"/>
                </a:solidFill>
              </a:rPr>
              <a:t>1</a:t>
            </a:r>
            <a:r>
              <a:rPr lang="en-US" dirty="0">
                <a:solidFill>
                  <a:srgbClr val="FF0033"/>
                </a:solidFill>
              </a:rPr>
              <a:t>:</a:t>
            </a:r>
            <a:r>
              <a:rPr lang="en-US" dirty="0"/>
              <a:t>    </a:t>
            </a:r>
            <a:r>
              <a:rPr lang="en-US" dirty="0">
                <a:solidFill>
                  <a:srgbClr val="FF0033"/>
                </a:solidFill>
              </a:rPr>
              <a:t>a(</a:t>
            </a:r>
            <a:r>
              <a:rPr lang="en-US" dirty="0" err="1">
                <a:solidFill>
                  <a:srgbClr val="FF0033"/>
                </a:solidFill>
              </a:rPr>
              <a:t>i+L</a:t>
            </a:r>
            <a:r>
              <a:rPr lang="en-US" dirty="0">
                <a:solidFill>
                  <a:srgbClr val="FF0033"/>
                </a:solidFill>
              </a:rPr>
              <a:t>)</a:t>
            </a:r>
            <a:r>
              <a:rPr lang="en-US" dirty="0"/>
              <a:t> = </a:t>
            </a:r>
            <a:r>
              <a:rPr lang="en-US" dirty="0">
                <a:solidFill>
                  <a:srgbClr val="FF0033"/>
                </a:solidFill>
              </a:rPr>
              <a:t>a(i+L-1)</a:t>
            </a:r>
            <a:endParaRPr lang="en-US" dirty="0"/>
          </a:p>
          <a:p>
            <a:r>
              <a:rPr lang="en-US" dirty="0"/>
              <a:t>      end do</a:t>
            </a:r>
          </a:p>
        </p:txBody>
      </p:sp>
      <p:sp>
        <p:nvSpPr>
          <p:cNvPr id="421895" name="Text Box 7"/>
          <p:cNvSpPr txBox="1">
            <a:spLocks noChangeArrowheads="1"/>
          </p:cNvSpPr>
          <p:nvPr/>
        </p:nvSpPr>
        <p:spPr bwMode="auto">
          <a:xfrm>
            <a:off x="3657600" y="4800600"/>
            <a:ext cx="430212" cy="579438"/>
          </a:xfrm>
          <a:prstGeom prst="rect">
            <a:avLst/>
          </a:prstGeom>
          <a:noFill/>
          <a:ln w="19050">
            <a:noFill/>
            <a:miter lim="800000"/>
            <a:headEnd type="none" w="sm" len="sm"/>
            <a:tailEnd type="none" w="med" len="lg"/>
          </a:ln>
          <a:effectLst/>
        </p:spPr>
        <p:txBody>
          <a:bodyPr wrap="none">
            <a:spAutoFit/>
          </a:bodyPr>
          <a:lstStyle/>
          <a:p>
            <a:r>
              <a:rPr lang="en-US" sz="3200" b="1" dirty="0">
                <a:solidFill>
                  <a:srgbClr val="FF0033"/>
                </a:solidFill>
                <a:latin typeface="Symbol" pitchFamily="18" charset="2"/>
              </a:rPr>
              <a:t>ß</a:t>
            </a:r>
          </a:p>
        </p:txBody>
      </p:sp>
    </p:spTree>
    <p:extLst>
      <p:ext uri="{BB962C8B-B14F-4D97-AF65-F5344CB8AC3E}">
        <p14:creationId xmlns:p14="http://schemas.microsoft.com/office/powerpoint/2010/main" val="264455191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-</a:t>
            </a:r>
            <a:fld id="{D4939188-CE17-4025-AE95-F6C6898AC359}" type="slidenum">
              <a:rPr lang="en-US"/>
              <a:pPr/>
              <a:t>29</a:t>
            </a:fld>
            <a:r>
              <a:rPr lang="en-US"/>
              <a:t>-</a:t>
            </a:r>
          </a:p>
        </p:txBody>
      </p:sp>
      <p:sp>
        <p:nvSpPr>
          <p:cNvPr id="422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More Complications: Scalars</a:t>
            </a:r>
          </a:p>
        </p:txBody>
      </p:sp>
      <p:sp>
        <p:nvSpPr>
          <p:cNvPr id="422916" name="Text Box 4"/>
          <p:cNvSpPr txBox="1">
            <a:spLocks noChangeArrowheads="1"/>
          </p:cNvSpPr>
          <p:nvPr/>
        </p:nvSpPr>
        <p:spPr bwMode="auto">
          <a:xfrm>
            <a:off x="1219200" y="1447800"/>
            <a:ext cx="2667000" cy="1190625"/>
          </a:xfrm>
          <a:prstGeom prst="rect">
            <a:avLst/>
          </a:prstGeom>
          <a:noFill/>
          <a:ln w="19050">
            <a:noFill/>
            <a:miter lim="800000"/>
            <a:headEnd type="none" w="sm" len="sm"/>
            <a:tailEnd/>
          </a:ln>
          <a:effectLst/>
        </p:spPr>
        <p:txBody>
          <a:bodyPr>
            <a:spAutoFit/>
          </a:bodyPr>
          <a:lstStyle/>
          <a:p>
            <a:r>
              <a:rPr lang="en-US"/>
              <a:t>      do i = 1, N</a:t>
            </a:r>
          </a:p>
          <a:p>
            <a:r>
              <a:rPr lang="en-US">
                <a:solidFill>
                  <a:srgbClr val="FF0033"/>
                </a:solidFill>
              </a:rPr>
              <a:t>S</a:t>
            </a:r>
            <a:r>
              <a:rPr lang="en-US" baseline="-25000">
                <a:solidFill>
                  <a:srgbClr val="FF0033"/>
                </a:solidFill>
              </a:rPr>
              <a:t>1</a:t>
            </a:r>
            <a:r>
              <a:rPr lang="en-US">
                <a:solidFill>
                  <a:srgbClr val="FF0033"/>
                </a:solidFill>
              </a:rPr>
              <a:t>:</a:t>
            </a:r>
            <a:r>
              <a:rPr lang="en-US"/>
              <a:t>    </a:t>
            </a:r>
            <a:r>
              <a:rPr lang="en-US">
                <a:solidFill>
                  <a:srgbClr val="FF0033"/>
                </a:solidFill>
              </a:rPr>
              <a:t>x</a:t>
            </a:r>
            <a:r>
              <a:rPr lang="en-US"/>
              <a:t> = </a:t>
            </a:r>
            <a:r>
              <a:rPr lang="en-US">
                <a:solidFill>
                  <a:schemeClr val="tx2"/>
                </a:solidFill>
              </a:rPr>
              <a:t>a(i)</a:t>
            </a:r>
            <a:endParaRPr lang="en-US"/>
          </a:p>
          <a:p>
            <a:r>
              <a:rPr lang="en-US">
                <a:solidFill>
                  <a:srgbClr val="FF0033"/>
                </a:solidFill>
              </a:rPr>
              <a:t>S</a:t>
            </a:r>
            <a:r>
              <a:rPr lang="en-US" baseline="-25000">
                <a:solidFill>
                  <a:srgbClr val="FF0033"/>
                </a:solidFill>
              </a:rPr>
              <a:t>2</a:t>
            </a:r>
            <a:r>
              <a:rPr lang="en-US">
                <a:solidFill>
                  <a:srgbClr val="FF0033"/>
                </a:solidFill>
              </a:rPr>
              <a:t>:</a:t>
            </a:r>
            <a:r>
              <a:rPr lang="en-US"/>
              <a:t>    </a:t>
            </a:r>
            <a:r>
              <a:rPr lang="en-US">
                <a:solidFill>
                  <a:schemeClr val="tx2"/>
                </a:solidFill>
              </a:rPr>
              <a:t>b(i)</a:t>
            </a:r>
            <a:r>
              <a:rPr lang="en-US"/>
              <a:t> = </a:t>
            </a:r>
            <a:r>
              <a:rPr lang="en-US">
                <a:solidFill>
                  <a:srgbClr val="FF0033"/>
                </a:solidFill>
              </a:rPr>
              <a:t>x</a:t>
            </a:r>
            <a:endParaRPr lang="en-US"/>
          </a:p>
          <a:p>
            <a:r>
              <a:rPr lang="en-US"/>
              <a:t>      end do</a:t>
            </a:r>
          </a:p>
        </p:txBody>
      </p:sp>
      <p:sp>
        <p:nvSpPr>
          <p:cNvPr id="422918" name="Text Box 6"/>
          <p:cNvSpPr txBox="1">
            <a:spLocks noChangeArrowheads="1"/>
          </p:cNvSpPr>
          <p:nvPr/>
        </p:nvSpPr>
        <p:spPr bwMode="auto">
          <a:xfrm>
            <a:off x="5181600" y="1447800"/>
            <a:ext cx="2667000" cy="1190625"/>
          </a:xfrm>
          <a:prstGeom prst="rect">
            <a:avLst/>
          </a:prstGeom>
          <a:noFill/>
          <a:ln w="19050">
            <a:noFill/>
            <a:miter lim="800000"/>
            <a:headEnd type="none" w="sm" len="sm"/>
            <a:tailEnd/>
          </a:ln>
          <a:effectLst/>
        </p:spPr>
        <p:txBody>
          <a:bodyPr>
            <a:spAutoFit/>
          </a:bodyPr>
          <a:lstStyle/>
          <a:p>
            <a:r>
              <a:rPr lang="en-US"/>
              <a:t>      do i = 1, N</a:t>
            </a:r>
          </a:p>
          <a:p>
            <a:r>
              <a:rPr lang="en-US">
                <a:solidFill>
                  <a:srgbClr val="FF0033"/>
                </a:solidFill>
              </a:rPr>
              <a:t>S</a:t>
            </a:r>
            <a:r>
              <a:rPr lang="en-US" baseline="-25000">
                <a:solidFill>
                  <a:srgbClr val="FF0033"/>
                </a:solidFill>
              </a:rPr>
              <a:t>1</a:t>
            </a:r>
            <a:r>
              <a:rPr lang="en-US">
                <a:solidFill>
                  <a:srgbClr val="FF0033"/>
                </a:solidFill>
              </a:rPr>
              <a:t>:</a:t>
            </a:r>
            <a:r>
              <a:rPr lang="en-US"/>
              <a:t>    </a:t>
            </a:r>
            <a:r>
              <a:rPr lang="en-US">
                <a:solidFill>
                  <a:srgbClr val="FF0033"/>
                </a:solidFill>
              </a:rPr>
              <a:t>x(i)</a:t>
            </a:r>
            <a:r>
              <a:rPr lang="en-US"/>
              <a:t> = </a:t>
            </a:r>
            <a:r>
              <a:rPr lang="en-US">
                <a:solidFill>
                  <a:schemeClr val="tx2"/>
                </a:solidFill>
              </a:rPr>
              <a:t>a(i)</a:t>
            </a:r>
            <a:endParaRPr lang="en-US"/>
          </a:p>
          <a:p>
            <a:r>
              <a:rPr lang="en-US">
                <a:solidFill>
                  <a:srgbClr val="FF0033"/>
                </a:solidFill>
              </a:rPr>
              <a:t>S</a:t>
            </a:r>
            <a:r>
              <a:rPr lang="en-US" baseline="-25000">
                <a:solidFill>
                  <a:srgbClr val="FF0033"/>
                </a:solidFill>
              </a:rPr>
              <a:t>2</a:t>
            </a:r>
            <a:r>
              <a:rPr lang="en-US">
                <a:solidFill>
                  <a:srgbClr val="FF0033"/>
                </a:solidFill>
              </a:rPr>
              <a:t>:</a:t>
            </a:r>
            <a:r>
              <a:rPr lang="en-US"/>
              <a:t>    </a:t>
            </a:r>
            <a:r>
              <a:rPr lang="en-US">
                <a:solidFill>
                  <a:schemeClr val="tx2"/>
                </a:solidFill>
              </a:rPr>
              <a:t>b(i)</a:t>
            </a:r>
            <a:r>
              <a:rPr lang="en-US"/>
              <a:t> = </a:t>
            </a:r>
            <a:r>
              <a:rPr lang="en-US">
                <a:solidFill>
                  <a:srgbClr val="FF0033"/>
                </a:solidFill>
              </a:rPr>
              <a:t>x(i)</a:t>
            </a:r>
            <a:endParaRPr lang="en-US"/>
          </a:p>
          <a:p>
            <a:r>
              <a:rPr lang="en-US"/>
              <a:t>      end do</a:t>
            </a:r>
          </a:p>
        </p:txBody>
      </p:sp>
      <p:sp>
        <p:nvSpPr>
          <p:cNvPr id="422919" name="Text Box 7"/>
          <p:cNvSpPr txBox="1">
            <a:spLocks noChangeArrowheads="1"/>
          </p:cNvSpPr>
          <p:nvPr/>
        </p:nvSpPr>
        <p:spPr bwMode="auto">
          <a:xfrm>
            <a:off x="1219200" y="3048000"/>
            <a:ext cx="2667000" cy="1465263"/>
          </a:xfrm>
          <a:prstGeom prst="rect">
            <a:avLst/>
          </a:prstGeom>
          <a:noFill/>
          <a:ln w="19050">
            <a:noFill/>
            <a:miter lim="800000"/>
            <a:headEnd type="none" w="sm" len="sm"/>
            <a:tailEnd/>
          </a:ln>
          <a:effectLst/>
        </p:spPr>
        <p:txBody>
          <a:bodyPr>
            <a:spAutoFit/>
          </a:bodyPr>
          <a:lstStyle/>
          <a:p>
            <a:r>
              <a:rPr lang="en-US"/>
              <a:t>      j = N-1</a:t>
            </a:r>
          </a:p>
          <a:p>
            <a:r>
              <a:rPr lang="en-US"/>
              <a:t>     do i = 1, N</a:t>
            </a:r>
          </a:p>
          <a:p>
            <a:r>
              <a:rPr lang="en-US">
                <a:solidFill>
                  <a:srgbClr val="FF0033"/>
                </a:solidFill>
              </a:rPr>
              <a:t>S</a:t>
            </a:r>
            <a:r>
              <a:rPr lang="en-US" baseline="-25000">
                <a:solidFill>
                  <a:srgbClr val="FF0033"/>
                </a:solidFill>
              </a:rPr>
              <a:t>1</a:t>
            </a:r>
            <a:r>
              <a:rPr lang="en-US">
                <a:solidFill>
                  <a:srgbClr val="FF0033"/>
                </a:solidFill>
              </a:rPr>
              <a:t>:</a:t>
            </a:r>
            <a:r>
              <a:rPr lang="en-US"/>
              <a:t>    </a:t>
            </a:r>
            <a:r>
              <a:rPr lang="en-US">
                <a:solidFill>
                  <a:srgbClr val="FF0033"/>
                </a:solidFill>
              </a:rPr>
              <a:t>a(i)</a:t>
            </a:r>
            <a:r>
              <a:rPr lang="en-US"/>
              <a:t> = </a:t>
            </a:r>
            <a:r>
              <a:rPr lang="en-US">
                <a:solidFill>
                  <a:srgbClr val="FF0033"/>
                </a:solidFill>
              </a:rPr>
              <a:t>a(j)</a:t>
            </a:r>
          </a:p>
          <a:p>
            <a:r>
              <a:rPr lang="en-US">
                <a:solidFill>
                  <a:srgbClr val="FF0033"/>
                </a:solidFill>
              </a:rPr>
              <a:t>S</a:t>
            </a:r>
            <a:r>
              <a:rPr lang="en-US" baseline="-25000">
                <a:solidFill>
                  <a:srgbClr val="FF0033"/>
                </a:solidFill>
              </a:rPr>
              <a:t>2</a:t>
            </a:r>
            <a:r>
              <a:rPr lang="en-US">
                <a:solidFill>
                  <a:srgbClr val="FF0033"/>
                </a:solidFill>
              </a:rPr>
              <a:t>:</a:t>
            </a:r>
            <a:r>
              <a:rPr lang="en-US"/>
              <a:t>    </a:t>
            </a:r>
            <a:r>
              <a:rPr lang="en-US">
                <a:solidFill>
                  <a:schemeClr val="tx2"/>
                </a:solidFill>
              </a:rPr>
              <a:t>j = j - 1</a:t>
            </a:r>
            <a:endParaRPr lang="en-US"/>
          </a:p>
          <a:p>
            <a:r>
              <a:rPr lang="en-US"/>
              <a:t>      end do</a:t>
            </a:r>
          </a:p>
        </p:txBody>
      </p:sp>
      <p:sp>
        <p:nvSpPr>
          <p:cNvPr id="422920" name="Text Box 8"/>
          <p:cNvSpPr txBox="1">
            <a:spLocks noChangeArrowheads="1"/>
          </p:cNvSpPr>
          <p:nvPr/>
        </p:nvSpPr>
        <p:spPr bwMode="auto">
          <a:xfrm>
            <a:off x="5181600" y="3048000"/>
            <a:ext cx="2667000" cy="1465263"/>
          </a:xfrm>
          <a:prstGeom prst="rect">
            <a:avLst/>
          </a:prstGeom>
          <a:noFill/>
          <a:ln w="19050">
            <a:noFill/>
            <a:miter lim="800000"/>
            <a:headEnd type="none" w="sm" len="sm"/>
            <a:tailEnd/>
          </a:ln>
          <a:effectLst/>
        </p:spPr>
        <p:txBody>
          <a:bodyPr>
            <a:spAutoFit/>
          </a:bodyPr>
          <a:lstStyle/>
          <a:p>
            <a:r>
              <a:rPr lang="en-US"/>
              <a:t>       </a:t>
            </a:r>
          </a:p>
          <a:p>
            <a:r>
              <a:rPr lang="en-US"/>
              <a:t>     do i = 1, N</a:t>
            </a:r>
          </a:p>
          <a:p>
            <a:r>
              <a:rPr lang="en-US">
                <a:solidFill>
                  <a:srgbClr val="FF0033"/>
                </a:solidFill>
              </a:rPr>
              <a:t>S</a:t>
            </a:r>
            <a:r>
              <a:rPr lang="en-US" baseline="-25000">
                <a:solidFill>
                  <a:srgbClr val="FF0033"/>
                </a:solidFill>
              </a:rPr>
              <a:t>1</a:t>
            </a:r>
            <a:r>
              <a:rPr lang="en-US">
                <a:solidFill>
                  <a:srgbClr val="FF0033"/>
                </a:solidFill>
              </a:rPr>
              <a:t>:</a:t>
            </a:r>
            <a:r>
              <a:rPr lang="en-US"/>
              <a:t>    </a:t>
            </a:r>
            <a:r>
              <a:rPr lang="en-US">
                <a:solidFill>
                  <a:srgbClr val="FF0033"/>
                </a:solidFill>
              </a:rPr>
              <a:t>a(i)</a:t>
            </a:r>
            <a:r>
              <a:rPr lang="en-US"/>
              <a:t> = </a:t>
            </a:r>
            <a:r>
              <a:rPr lang="en-US">
                <a:solidFill>
                  <a:srgbClr val="FF0033"/>
                </a:solidFill>
              </a:rPr>
              <a:t>a(N-i)</a:t>
            </a:r>
          </a:p>
          <a:p>
            <a:r>
              <a:rPr lang="en-US">
                <a:solidFill>
                  <a:srgbClr val="FF0033"/>
                </a:solidFill>
              </a:rPr>
              <a:t> </a:t>
            </a:r>
            <a:endParaRPr lang="en-US"/>
          </a:p>
          <a:p>
            <a:r>
              <a:rPr lang="en-US"/>
              <a:t>      end do</a:t>
            </a:r>
          </a:p>
        </p:txBody>
      </p:sp>
      <p:sp>
        <p:nvSpPr>
          <p:cNvPr id="422921" name="Text Box 9"/>
          <p:cNvSpPr txBox="1">
            <a:spLocks noChangeArrowheads="1"/>
          </p:cNvSpPr>
          <p:nvPr/>
        </p:nvSpPr>
        <p:spPr bwMode="auto">
          <a:xfrm>
            <a:off x="1219200" y="4935538"/>
            <a:ext cx="2667000" cy="1190625"/>
          </a:xfrm>
          <a:prstGeom prst="rect">
            <a:avLst/>
          </a:prstGeom>
          <a:noFill/>
          <a:ln w="19050">
            <a:noFill/>
            <a:miter lim="800000"/>
            <a:headEnd type="none" w="sm" len="sm"/>
            <a:tailEnd/>
          </a:ln>
          <a:effectLst/>
        </p:spPr>
        <p:txBody>
          <a:bodyPr>
            <a:spAutoFit/>
          </a:bodyPr>
          <a:lstStyle/>
          <a:p>
            <a:r>
              <a:rPr lang="en-US"/>
              <a:t>      sum = 0</a:t>
            </a:r>
          </a:p>
          <a:p>
            <a:r>
              <a:rPr lang="en-US"/>
              <a:t>     do i = 1, N</a:t>
            </a:r>
          </a:p>
          <a:p>
            <a:r>
              <a:rPr lang="en-US">
                <a:solidFill>
                  <a:srgbClr val="FF0033"/>
                </a:solidFill>
              </a:rPr>
              <a:t>S</a:t>
            </a:r>
            <a:r>
              <a:rPr lang="en-US" baseline="-25000">
                <a:solidFill>
                  <a:srgbClr val="FF0033"/>
                </a:solidFill>
              </a:rPr>
              <a:t>1</a:t>
            </a:r>
            <a:r>
              <a:rPr lang="en-US">
                <a:solidFill>
                  <a:srgbClr val="FF0033"/>
                </a:solidFill>
              </a:rPr>
              <a:t>:</a:t>
            </a:r>
            <a:r>
              <a:rPr lang="en-US"/>
              <a:t>    </a:t>
            </a:r>
            <a:r>
              <a:rPr lang="en-US">
                <a:solidFill>
                  <a:srgbClr val="FF0033"/>
                </a:solidFill>
              </a:rPr>
              <a:t>sum</a:t>
            </a:r>
            <a:r>
              <a:rPr lang="en-US"/>
              <a:t> = </a:t>
            </a:r>
            <a:r>
              <a:rPr lang="en-US">
                <a:solidFill>
                  <a:srgbClr val="FF0033"/>
                </a:solidFill>
              </a:rPr>
              <a:t>sum </a:t>
            </a:r>
            <a:r>
              <a:rPr lang="en-US"/>
              <a:t>+ a(i)</a:t>
            </a:r>
            <a:endParaRPr lang="en-US">
              <a:solidFill>
                <a:srgbClr val="FF0033"/>
              </a:solidFill>
            </a:endParaRPr>
          </a:p>
          <a:p>
            <a:r>
              <a:rPr lang="en-US"/>
              <a:t>     end do</a:t>
            </a:r>
          </a:p>
        </p:txBody>
      </p:sp>
      <p:sp>
        <p:nvSpPr>
          <p:cNvPr id="422922" name="Text Box 10"/>
          <p:cNvSpPr txBox="1">
            <a:spLocks noChangeArrowheads="1"/>
          </p:cNvSpPr>
          <p:nvPr/>
        </p:nvSpPr>
        <p:spPr bwMode="auto">
          <a:xfrm>
            <a:off x="5181600" y="4953000"/>
            <a:ext cx="2971800" cy="1190625"/>
          </a:xfrm>
          <a:prstGeom prst="rect">
            <a:avLst/>
          </a:prstGeom>
          <a:noFill/>
          <a:ln w="19050">
            <a:noFill/>
            <a:miter lim="800000"/>
            <a:headEnd type="none" w="sm" len="sm"/>
            <a:tailEnd/>
          </a:ln>
          <a:effectLst/>
        </p:spPr>
        <p:txBody>
          <a:bodyPr>
            <a:spAutoFit/>
          </a:bodyPr>
          <a:lstStyle/>
          <a:p>
            <a:r>
              <a:rPr lang="en-US"/>
              <a:t>     do i = 1, N</a:t>
            </a:r>
          </a:p>
          <a:p>
            <a:r>
              <a:rPr lang="en-US">
                <a:solidFill>
                  <a:srgbClr val="FF0033"/>
                </a:solidFill>
              </a:rPr>
              <a:t>S</a:t>
            </a:r>
            <a:r>
              <a:rPr lang="en-US" baseline="-25000">
                <a:solidFill>
                  <a:srgbClr val="FF0033"/>
                </a:solidFill>
              </a:rPr>
              <a:t>1</a:t>
            </a:r>
            <a:r>
              <a:rPr lang="en-US">
                <a:solidFill>
                  <a:srgbClr val="FF0033"/>
                </a:solidFill>
              </a:rPr>
              <a:t>:</a:t>
            </a:r>
            <a:r>
              <a:rPr lang="en-US"/>
              <a:t>    </a:t>
            </a:r>
            <a:r>
              <a:rPr lang="en-US">
                <a:solidFill>
                  <a:srgbClr val="FF0033"/>
                </a:solidFill>
              </a:rPr>
              <a:t>sum(i)</a:t>
            </a:r>
            <a:r>
              <a:rPr lang="en-US"/>
              <a:t> = a(i)</a:t>
            </a:r>
            <a:endParaRPr lang="en-US">
              <a:solidFill>
                <a:srgbClr val="FF0033"/>
              </a:solidFill>
            </a:endParaRPr>
          </a:p>
          <a:p>
            <a:r>
              <a:rPr lang="en-US"/>
              <a:t>     end do</a:t>
            </a:r>
          </a:p>
          <a:p>
            <a:r>
              <a:rPr lang="en-US"/>
              <a:t>     sum +=  sum(i)   i = 1, N</a:t>
            </a:r>
          </a:p>
        </p:txBody>
      </p:sp>
      <p:sp>
        <p:nvSpPr>
          <p:cNvPr id="422923" name="Text Box 11"/>
          <p:cNvSpPr txBox="1">
            <a:spLocks noChangeArrowheads="1"/>
          </p:cNvSpPr>
          <p:nvPr/>
        </p:nvSpPr>
        <p:spPr bwMode="auto">
          <a:xfrm>
            <a:off x="3986213" y="1676400"/>
            <a:ext cx="585787" cy="579438"/>
          </a:xfrm>
          <a:prstGeom prst="rect">
            <a:avLst/>
          </a:prstGeom>
          <a:noFill/>
          <a:ln w="19050">
            <a:noFill/>
            <a:miter lim="800000"/>
            <a:headEnd type="none" w="sm" len="sm"/>
            <a:tailEnd type="none" w="med" len="lg"/>
          </a:ln>
          <a:effectLst/>
        </p:spPr>
        <p:txBody>
          <a:bodyPr wrap="none">
            <a:spAutoFit/>
          </a:bodyPr>
          <a:lstStyle/>
          <a:p>
            <a:r>
              <a:rPr lang="en-US" sz="3200" b="1">
                <a:solidFill>
                  <a:srgbClr val="FF0033"/>
                </a:solidFill>
                <a:latin typeface="Symbol" pitchFamily="18" charset="2"/>
              </a:rPr>
              <a:t>Þ</a:t>
            </a:r>
            <a:endParaRPr lang="en-US" sz="2400">
              <a:latin typeface="Symbol" pitchFamily="18" charset="2"/>
            </a:endParaRPr>
          </a:p>
        </p:txBody>
      </p:sp>
      <p:sp>
        <p:nvSpPr>
          <p:cNvPr id="422924" name="Text Box 12"/>
          <p:cNvSpPr txBox="1">
            <a:spLocks noChangeArrowheads="1"/>
          </p:cNvSpPr>
          <p:nvPr/>
        </p:nvSpPr>
        <p:spPr bwMode="auto">
          <a:xfrm>
            <a:off x="3986213" y="3429000"/>
            <a:ext cx="585787" cy="579438"/>
          </a:xfrm>
          <a:prstGeom prst="rect">
            <a:avLst/>
          </a:prstGeom>
          <a:noFill/>
          <a:ln w="19050">
            <a:noFill/>
            <a:miter lim="800000"/>
            <a:headEnd type="none" w="sm" len="sm"/>
            <a:tailEnd type="none" w="med" len="lg"/>
          </a:ln>
          <a:effectLst/>
        </p:spPr>
        <p:txBody>
          <a:bodyPr wrap="none">
            <a:spAutoFit/>
          </a:bodyPr>
          <a:lstStyle/>
          <a:p>
            <a:r>
              <a:rPr lang="en-US" sz="3200" b="1">
                <a:solidFill>
                  <a:srgbClr val="FF0033"/>
                </a:solidFill>
                <a:latin typeface="Symbol" pitchFamily="18" charset="2"/>
              </a:rPr>
              <a:t>Þ</a:t>
            </a:r>
            <a:endParaRPr lang="en-US" sz="2400">
              <a:latin typeface="Symbol" pitchFamily="18" charset="2"/>
            </a:endParaRPr>
          </a:p>
        </p:txBody>
      </p:sp>
      <p:sp>
        <p:nvSpPr>
          <p:cNvPr id="422925" name="Text Box 13"/>
          <p:cNvSpPr txBox="1">
            <a:spLocks noChangeArrowheads="1"/>
          </p:cNvSpPr>
          <p:nvPr/>
        </p:nvSpPr>
        <p:spPr bwMode="auto">
          <a:xfrm>
            <a:off x="3986213" y="5181600"/>
            <a:ext cx="585787" cy="579438"/>
          </a:xfrm>
          <a:prstGeom prst="rect">
            <a:avLst/>
          </a:prstGeom>
          <a:noFill/>
          <a:ln w="19050">
            <a:noFill/>
            <a:miter lim="800000"/>
            <a:headEnd type="none" w="sm" len="sm"/>
            <a:tailEnd type="none" w="med" len="lg"/>
          </a:ln>
          <a:effectLst/>
        </p:spPr>
        <p:txBody>
          <a:bodyPr wrap="none">
            <a:spAutoFit/>
          </a:bodyPr>
          <a:lstStyle/>
          <a:p>
            <a:r>
              <a:rPr lang="en-US" sz="3200" b="1">
                <a:solidFill>
                  <a:srgbClr val="FF0033"/>
                </a:solidFill>
                <a:latin typeface="Symbol" pitchFamily="18" charset="2"/>
              </a:rPr>
              <a:t>Þ</a:t>
            </a:r>
            <a:endParaRPr lang="en-US" sz="2400">
              <a:latin typeface="Symbol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1968976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-</a:t>
            </a:r>
            <a:fld id="{AF6C1BEB-E9FD-48B2-939D-3A67B9FAA231}" type="slidenum">
              <a:rPr lang="en-US"/>
              <a:pPr/>
              <a:t>3</a:t>
            </a:fld>
            <a:r>
              <a:rPr lang="en-US"/>
              <a:t>-</a:t>
            </a:r>
          </a:p>
        </p:txBody>
      </p:sp>
      <p:sp>
        <p:nvSpPr>
          <p:cNvPr id="387074" name="Rectangle 2"/>
          <p:cNvSpPr>
            <a:spLocks noChangeArrowheads="1"/>
          </p:cNvSpPr>
          <p:nvPr/>
        </p:nvSpPr>
        <p:spPr bwMode="auto">
          <a:xfrm>
            <a:off x="685800" y="3886200"/>
            <a:ext cx="77724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>
              <a:spcBef>
                <a:spcPct val="6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Wingdings" pitchFamily="2" charset="2"/>
              <a:buChar char="l"/>
            </a:pPr>
            <a:r>
              <a:rPr lang="en-US" sz="2000">
                <a:solidFill>
                  <a:srgbClr val="FF0033"/>
                </a:solidFill>
              </a:rPr>
              <a:t>Flow (true) dependence</a:t>
            </a:r>
            <a:r>
              <a:rPr lang="en-US" sz="2000"/>
              <a:t>: a statement S</a:t>
            </a:r>
            <a:r>
              <a:rPr lang="en-US" sz="2000" baseline="-25000"/>
              <a:t>i</a:t>
            </a:r>
            <a:r>
              <a:rPr lang="en-US" sz="2000"/>
              <a:t> precedes a statement S</a:t>
            </a:r>
            <a:r>
              <a:rPr lang="en-US" sz="2000" baseline="-25000"/>
              <a:t>j</a:t>
            </a:r>
            <a:r>
              <a:rPr lang="en-US" sz="2000"/>
              <a:t> in execution and S</a:t>
            </a:r>
            <a:r>
              <a:rPr lang="en-US" sz="2000" baseline="-25000"/>
              <a:t>i</a:t>
            </a:r>
            <a:r>
              <a:rPr lang="en-US" sz="2000"/>
              <a:t> computes a data value that S</a:t>
            </a:r>
            <a:r>
              <a:rPr lang="en-US" sz="2000" baseline="-25000"/>
              <a:t>j</a:t>
            </a:r>
            <a:r>
              <a:rPr lang="en-US" sz="2000"/>
              <a:t> uses.</a:t>
            </a:r>
          </a:p>
          <a:p>
            <a:pPr marL="342900" indent="-342900">
              <a:spcBef>
                <a:spcPct val="6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Wingdings" pitchFamily="2" charset="2"/>
              <a:buChar char="l"/>
            </a:pPr>
            <a:r>
              <a:rPr lang="en-US" sz="2000"/>
              <a:t>Implies that S</a:t>
            </a:r>
            <a:r>
              <a:rPr lang="en-US" sz="2000" baseline="-25000"/>
              <a:t>i</a:t>
            </a:r>
            <a:r>
              <a:rPr lang="en-US" sz="2000"/>
              <a:t> must execute before S</a:t>
            </a:r>
            <a:r>
              <a:rPr lang="en-US" sz="2000" baseline="-25000"/>
              <a:t>j</a:t>
            </a:r>
            <a:r>
              <a:rPr lang="en-US" sz="2000"/>
              <a:t>.</a:t>
            </a:r>
          </a:p>
        </p:txBody>
      </p:sp>
      <p:graphicFrame>
        <p:nvGraphicFramePr>
          <p:cNvPr id="387075" name="Object 3"/>
          <p:cNvGraphicFramePr>
            <a:graphicFrameLocks noChangeAspect="1"/>
          </p:cNvGraphicFramePr>
          <p:nvPr/>
        </p:nvGraphicFramePr>
        <p:xfrm>
          <a:off x="2749550" y="5588000"/>
          <a:ext cx="3962400" cy="354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Equation" r:id="rId4" imgW="3962160" imgH="355320" progId="Equation.3">
                  <p:embed/>
                </p:oleObj>
              </mc:Choice>
              <mc:Fallback>
                <p:oleObj name="Equation" r:id="rId4" imgW="3962160" imgH="355320" progId="Equation.3">
                  <p:embed/>
                  <p:pic>
                    <p:nvPicPr>
                      <p:cNvPr id="387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49550" y="5588000"/>
                        <a:ext cx="3962400" cy="3540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87078" name="Rectangle 6"/>
          <p:cNvSpPr>
            <a:spLocks noChangeArrowheads="1"/>
          </p:cNvSpPr>
          <p:nvPr/>
        </p:nvSpPr>
        <p:spPr bwMode="auto">
          <a:xfrm>
            <a:off x="685800" y="3276600"/>
            <a:ext cx="7772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>
              <a:spcBef>
                <a:spcPct val="6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Wingdings" pitchFamily="2" charset="2"/>
              <a:buNone/>
            </a:pPr>
            <a:r>
              <a:rPr lang="en-US" sz="2000"/>
              <a:t>We define four types of data dependence.</a:t>
            </a:r>
          </a:p>
        </p:txBody>
      </p:sp>
      <p:sp>
        <p:nvSpPr>
          <p:cNvPr id="10" name="Rectangle 2"/>
          <p:cNvSpPr txBox="1">
            <a:spLocks noChangeArrowheads="1"/>
          </p:cNvSpPr>
          <p:nvPr/>
        </p:nvSpPr>
        <p:spPr>
          <a:xfrm>
            <a:off x="685800" y="304800"/>
            <a:ext cx="7772400" cy="62082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sng" strike="noStrike" kern="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Data Dependence</a:t>
            </a:r>
          </a:p>
        </p:txBody>
      </p:sp>
      <p:graphicFrame>
        <p:nvGraphicFramePr>
          <p:cNvPr id="387079" name="Object 7"/>
          <p:cNvGraphicFramePr>
            <a:graphicFrameLocks noChangeAspect="1"/>
          </p:cNvGraphicFramePr>
          <p:nvPr/>
        </p:nvGraphicFramePr>
        <p:xfrm>
          <a:off x="3638550" y="1479550"/>
          <a:ext cx="2006600" cy="1358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" name="Equation" r:id="rId6" imgW="2006280" imgH="1358640" progId="Equation.3">
                  <p:embed/>
                </p:oleObj>
              </mc:Choice>
              <mc:Fallback>
                <p:oleObj name="Equation" r:id="rId6" imgW="2006280" imgH="1358640" progId="Equation.3">
                  <p:embed/>
                  <p:pic>
                    <p:nvPicPr>
                      <p:cNvPr id="387079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38550" y="1479550"/>
                        <a:ext cx="2006600" cy="1358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8223822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70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70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7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7074" grpId="0" build="p" autoUpdateAnimBg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-</a:t>
            </a:r>
            <a:fld id="{9DCE3523-EC0C-4BC3-8339-BF05E8B74CAE}" type="slidenum">
              <a:rPr lang="en-US"/>
              <a:pPr/>
              <a:t>30</a:t>
            </a:fld>
            <a:r>
              <a:rPr lang="en-US"/>
              <a:t>-</a:t>
            </a:r>
          </a:p>
        </p:txBody>
      </p:sp>
      <p:sp>
        <p:nvSpPr>
          <p:cNvPr id="423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Serious Complications</a:t>
            </a:r>
          </a:p>
        </p:txBody>
      </p:sp>
      <p:sp>
        <p:nvSpPr>
          <p:cNvPr id="423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/>
              <a:t>Aliases.</a:t>
            </a:r>
          </a:p>
          <a:p>
            <a:pPr lvl="1"/>
            <a:r>
              <a:rPr lang="en-US" dirty="0"/>
              <a:t>Equivalence Statements in Fortran:</a:t>
            </a:r>
            <a:br>
              <a:rPr lang="en-US" dirty="0"/>
            </a:br>
            <a:br>
              <a:rPr lang="en-US" dirty="0"/>
            </a:br>
            <a:r>
              <a:rPr lang="en-US" dirty="0"/>
              <a:t>      real a(10,10), b(10)</a:t>
            </a:r>
            <a:br>
              <a:rPr lang="en-US" dirty="0"/>
            </a:br>
            <a:br>
              <a:rPr lang="en-US" dirty="0"/>
            </a:br>
            <a:r>
              <a:rPr lang="en-US" dirty="0"/>
              <a:t>makes b the same as the first column of a.</a:t>
            </a:r>
            <a:br>
              <a:rPr lang="en-US" dirty="0"/>
            </a:br>
            <a:br>
              <a:rPr lang="en-US" dirty="0"/>
            </a:br>
            <a:endParaRPr lang="en-US" dirty="0"/>
          </a:p>
          <a:p>
            <a:pPr lvl="1"/>
            <a:r>
              <a:rPr lang="en-US" dirty="0"/>
              <a:t>Common blocks: Fortran’s way of having shared/global variables.</a:t>
            </a:r>
            <a:br>
              <a:rPr lang="en-US" dirty="0"/>
            </a:br>
            <a:br>
              <a:rPr lang="en-US" dirty="0"/>
            </a:br>
            <a:r>
              <a:rPr lang="en-US" dirty="0"/>
              <a:t>common /shared/</a:t>
            </a:r>
            <a:r>
              <a:rPr lang="en-US" dirty="0" err="1"/>
              <a:t>a,b,c</a:t>
            </a:r>
            <a:br>
              <a:rPr lang="en-US" dirty="0"/>
            </a:br>
            <a:r>
              <a:rPr lang="en-US" dirty="0"/>
              <a:t>              :</a:t>
            </a:r>
            <a:br>
              <a:rPr lang="en-US" dirty="0"/>
            </a:br>
            <a:r>
              <a:rPr lang="en-US" dirty="0"/>
              <a:t>              :   </a:t>
            </a:r>
            <a:br>
              <a:rPr lang="en-US" dirty="0"/>
            </a:br>
            <a:br>
              <a:rPr lang="en-US" dirty="0"/>
            </a:br>
            <a:r>
              <a:rPr lang="en-US" dirty="0"/>
              <a:t>subroutine </a:t>
            </a:r>
            <a:r>
              <a:rPr lang="en-US" dirty="0" err="1"/>
              <a:t>foo</a:t>
            </a:r>
            <a:r>
              <a:rPr lang="en-US" dirty="0"/>
              <a:t> (…)</a:t>
            </a:r>
            <a:br>
              <a:rPr lang="en-US" dirty="0"/>
            </a:br>
            <a:r>
              <a:rPr lang="en-US" dirty="0"/>
              <a:t>common /shared/</a:t>
            </a:r>
            <a:r>
              <a:rPr lang="en-US" dirty="0" err="1"/>
              <a:t>a,b,c</a:t>
            </a:r>
            <a:br>
              <a:rPr lang="en-US" dirty="0"/>
            </a:br>
            <a:br>
              <a:rPr lang="en-US" dirty="0"/>
            </a:br>
            <a:r>
              <a:rPr lang="en-US" dirty="0">
                <a:solidFill>
                  <a:srgbClr val="FF0033"/>
                </a:solidFill>
              </a:rPr>
              <a:t>common /shared/</a:t>
            </a:r>
            <a:r>
              <a:rPr lang="en-US" dirty="0" err="1">
                <a:solidFill>
                  <a:srgbClr val="FF0033"/>
                </a:solidFill>
              </a:rPr>
              <a:t>x,y,z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44719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3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23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-</a:t>
            </a:r>
            <a:fld id="{B74F4990-810A-4146-9DA0-8EBCA47961C7}" type="slidenum">
              <a:rPr lang="en-US"/>
              <a:pPr/>
              <a:t>31</a:t>
            </a:fld>
            <a:r>
              <a:rPr lang="en-US"/>
              <a:t>-</a:t>
            </a:r>
          </a:p>
        </p:txBody>
      </p:sp>
      <p:sp>
        <p:nvSpPr>
          <p:cNvPr id="407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Loop Parallelization</a:t>
            </a:r>
          </a:p>
        </p:txBody>
      </p:sp>
      <p:sp>
        <p:nvSpPr>
          <p:cNvPr id="407557" name="Text Box 5"/>
          <p:cNvSpPr txBox="1">
            <a:spLocks noChangeArrowheads="1"/>
          </p:cNvSpPr>
          <p:nvPr/>
        </p:nvSpPr>
        <p:spPr bwMode="auto">
          <a:xfrm>
            <a:off x="3267075" y="2727325"/>
            <a:ext cx="2405146" cy="3416320"/>
          </a:xfrm>
          <a:prstGeom prst="rect">
            <a:avLst/>
          </a:prstGeom>
          <a:noFill/>
          <a:ln w="19050">
            <a:noFill/>
            <a:miter lim="800000"/>
            <a:headEnd type="none" w="sm" len="sm"/>
            <a:tailEnd type="none" w="med" len="lg"/>
          </a:ln>
          <a:effectLst/>
        </p:spPr>
        <p:txBody>
          <a:bodyPr wrap="none">
            <a:spAutoFit/>
          </a:bodyPr>
          <a:lstStyle/>
          <a:p>
            <a:pPr>
              <a:tabLst>
                <a:tab pos="1370013" algn="l"/>
              </a:tabLst>
            </a:pPr>
            <a:r>
              <a:rPr lang="en-US" dirty="0"/>
              <a:t>do </a:t>
            </a:r>
            <a:r>
              <a:rPr lang="en-US" dirty="0" err="1"/>
              <a:t>i</a:t>
            </a:r>
            <a:r>
              <a:rPr lang="en-US" dirty="0"/>
              <a:t> = 2, n-1</a:t>
            </a:r>
          </a:p>
          <a:p>
            <a:pPr>
              <a:tabLst>
                <a:tab pos="1370013" algn="l"/>
              </a:tabLst>
            </a:pPr>
            <a:r>
              <a:rPr lang="en-US" dirty="0"/>
              <a:t>    do j = 2, m-1</a:t>
            </a:r>
          </a:p>
          <a:p>
            <a:pPr>
              <a:tabLst>
                <a:tab pos="1370013" algn="l"/>
              </a:tabLst>
            </a:pPr>
            <a:r>
              <a:rPr lang="en-US" dirty="0"/>
              <a:t>        a(</a:t>
            </a:r>
            <a:r>
              <a:rPr lang="en-US" dirty="0" err="1"/>
              <a:t>i</a:t>
            </a:r>
            <a:r>
              <a:rPr lang="en-US" dirty="0"/>
              <a:t>, j)	= …</a:t>
            </a:r>
          </a:p>
          <a:p>
            <a:pPr>
              <a:tabLst>
                <a:tab pos="1370013" algn="l"/>
              </a:tabLst>
            </a:pPr>
            <a:r>
              <a:rPr lang="en-US" dirty="0"/>
              <a:t>         ...        	= a(</a:t>
            </a:r>
            <a:r>
              <a:rPr lang="en-US" dirty="0" err="1"/>
              <a:t>i</a:t>
            </a:r>
            <a:r>
              <a:rPr lang="en-US" dirty="0"/>
              <a:t>, j)</a:t>
            </a:r>
          </a:p>
          <a:p>
            <a:pPr>
              <a:tabLst>
                <a:tab pos="1370013" algn="l"/>
              </a:tabLst>
            </a:pPr>
            <a:endParaRPr lang="en-US" dirty="0"/>
          </a:p>
          <a:p>
            <a:pPr>
              <a:tabLst>
                <a:tab pos="1370013" algn="l"/>
              </a:tabLst>
            </a:pPr>
            <a:r>
              <a:rPr lang="en-US" dirty="0"/>
              <a:t>        b(</a:t>
            </a:r>
            <a:r>
              <a:rPr lang="en-US" dirty="0" err="1"/>
              <a:t>i</a:t>
            </a:r>
            <a:r>
              <a:rPr lang="en-US" dirty="0"/>
              <a:t>, j)	= …</a:t>
            </a:r>
          </a:p>
          <a:p>
            <a:pPr>
              <a:tabLst>
                <a:tab pos="1370013" algn="l"/>
              </a:tabLst>
            </a:pPr>
            <a:r>
              <a:rPr lang="en-US" dirty="0"/>
              <a:t>         …	= b(</a:t>
            </a:r>
            <a:r>
              <a:rPr lang="en-US" dirty="0" err="1"/>
              <a:t>i</a:t>
            </a:r>
            <a:r>
              <a:rPr lang="en-US" dirty="0"/>
              <a:t>, j-1)</a:t>
            </a:r>
          </a:p>
          <a:p>
            <a:pPr>
              <a:tabLst>
                <a:tab pos="1370013" algn="l"/>
              </a:tabLst>
            </a:pPr>
            <a:endParaRPr lang="en-US" dirty="0"/>
          </a:p>
          <a:p>
            <a:pPr>
              <a:tabLst>
                <a:tab pos="1370013" algn="l"/>
              </a:tabLst>
            </a:pPr>
            <a:r>
              <a:rPr lang="en-US" dirty="0"/>
              <a:t>        c(</a:t>
            </a:r>
            <a:r>
              <a:rPr lang="en-US" dirty="0" err="1"/>
              <a:t>i</a:t>
            </a:r>
            <a:r>
              <a:rPr lang="en-US" dirty="0"/>
              <a:t>, j)	= …</a:t>
            </a:r>
          </a:p>
          <a:p>
            <a:pPr>
              <a:tabLst>
                <a:tab pos="1370013" algn="l"/>
              </a:tabLst>
            </a:pPr>
            <a:r>
              <a:rPr lang="en-US" dirty="0"/>
              <a:t>         …	= c(i-1, j)</a:t>
            </a:r>
          </a:p>
          <a:p>
            <a:pPr>
              <a:tabLst>
                <a:tab pos="1370013" algn="l"/>
              </a:tabLst>
            </a:pPr>
            <a:r>
              <a:rPr lang="en-US" dirty="0"/>
              <a:t>    end do</a:t>
            </a:r>
          </a:p>
          <a:p>
            <a:pPr>
              <a:tabLst>
                <a:tab pos="1370013" algn="l"/>
              </a:tabLst>
            </a:pPr>
            <a:r>
              <a:rPr lang="en-US" dirty="0"/>
              <a:t>end do</a:t>
            </a:r>
          </a:p>
        </p:txBody>
      </p:sp>
      <p:sp>
        <p:nvSpPr>
          <p:cNvPr id="407559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457200" y="1417638"/>
            <a:ext cx="8229600" cy="4708525"/>
          </a:xfrm>
          <a:noFill/>
          <a:ln/>
        </p:spPr>
        <p:txBody>
          <a:bodyPr>
            <a:normAutofit/>
          </a:bodyPr>
          <a:lstStyle/>
          <a:p>
            <a:r>
              <a:rPr lang="en-US" sz="2400" dirty="0"/>
              <a:t>A dependence is said to be </a:t>
            </a:r>
            <a:r>
              <a:rPr lang="en-US" sz="2400" dirty="0">
                <a:solidFill>
                  <a:srgbClr val="FF0033"/>
                </a:solidFill>
              </a:rPr>
              <a:t>carried</a:t>
            </a:r>
            <a:r>
              <a:rPr lang="en-US" sz="2400" dirty="0"/>
              <a:t> by a loop if the loop is the outmost loop whose removal eliminates the dependence. If a dependence is not carried by the loop, it is </a:t>
            </a:r>
            <a:r>
              <a:rPr lang="en-US" sz="2400" dirty="0">
                <a:solidFill>
                  <a:srgbClr val="FF0033"/>
                </a:solidFill>
              </a:rPr>
              <a:t>loop-independent</a:t>
            </a:r>
            <a:r>
              <a:rPr lang="en-US" sz="2400" dirty="0"/>
              <a:t>.</a:t>
            </a:r>
            <a:br>
              <a:rPr lang="en-US" sz="2400" dirty="0"/>
            </a:b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95923875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-</a:t>
            </a:r>
            <a:fld id="{B48BAD9C-AF22-4718-8557-71B1A3EBB640}" type="slidenum">
              <a:rPr lang="en-US"/>
              <a:pPr/>
              <a:t>32</a:t>
            </a:fld>
            <a:r>
              <a:rPr lang="en-US"/>
              <a:t>-</a:t>
            </a:r>
          </a:p>
        </p:txBody>
      </p:sp>
      <p:sp>
        <p:nvSpPr>
          <p:cNvPr id="410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Loop Parallelization</a:t>
            </a:r>
          </a:p>
        </p:txBody>
      </p:sp>
      <p:sp>
        <p:nvSpPr>
          <p:cNvPr id="410628" name="Text Box 4"/>
          <p:cNvSpPr txBox="1">
            <a:spLocks noChangeArrowheads="1"/>
          </p:cNvSpPr>
          <p:nvPr/>
        </p:nvSpPr>
        <p:spPr bwMode="auto">
          <a:xfrm>
            <a:off x="3522263" y="2743200"/>
            <a:ext cx="2405146" cy="3416320"/>
          </a:xfrm>
          <a:prstGeom prst="rect">
            <a:avLst/>
          </a:prstGeom>
          <a:noFill/>
          <a:ln w="19050">
            <a:noFill/>
            <a:miter lim="800000"/>
            <a:headEnd type="none" w="sm" len="sm"/>
            <a:tailEnd type="none" w="med" len="lg"/>
          </a:ln>
          <a:effectLst/>
        </p:spPr>
        <p:txBody>
          <a:bodyPr wrap="none">
            <a:spAutoFit/>
          </a:bodyPr>
          <a:lstStyle/>
          <a:p>
            <a:pPr>
              <a:tabLst>
                <a:tab pos="1370013" algn="l"/>
              </a:tabLst>
            </a:pPr>
            <a:r>
              <a:rPr lang="en-US" dirty="0"/>
              <a:t>do </a:t>
            </a:r>
            <a:r>
              <a:rPr lang="en-US" dirty="0" err="1"/>
              <a:t>i</a:t>
            </a:r>
            <a:r>
              <a:rPr lang="en-US" dirty="0"/>
              <a:t> = 2, n-1</a:t>
            </a:r>
          </a:p>
          <a:p>
            <a:pPr>
              <a:tabLst>
                <a:tab pos="1370013" algn="l"/>
              </a:tabLst>
            </a:pPr>
            <a:r>
              <a:rPr lang="en-US" dirty="0"/>
              <a:t>    do j = 2, m-1</a:t>
            </a:r>
          </a:p>
          <a:p>
            <a:pPr>
              <a:tabLst>
                <a:tab pos="1370013" algn="l"/>
              </a:tabLst>
            </a:pPr>
            <a:r>
              <a:rPr lang="en-US" dirty="0"/>
              <a:t>        </a:t>
            </a:r>
            <a:r>
              <a:rPr lang="en-US" dirty="0">
                <a:solidFill>
                  <a:srgbClr val="FF0033"/>
                </a:solidFill>
              </a:rPr>
              <a:t>a(</a:t>
            </a:r>
            <a:r>
              <a:rPr lang="en-US" dirty="0" err="1">
                <a:solidFill>
                  <a:srgbClr val="FF0033"/>
                </a:solidFill>
              </a:rPr>
              <a:t>i</a:t>
            </a:r>
            <a:r>
              <a:rPr lang="en-US" dirty="0">
                <a:solidFill>
                  <a:srgbClr val="FF0033"/>
                </a:solidFill>
              </a:rPr>
              <a:t>, j)	= …</a:t>
            </a:r>
          </a:p>
          <a:p>
            <a:pPr>
              <a:tabLst>
                <a:tab pos="1370013" algn="l"/>
              </a:tabLst>
            </a:pPr>
            <a:r>
              <a:rPr lang="en-US" dirty="0">
                <a:solidFill>
                  <a:srgbClr val="FF0033"/>
                </a:solidFill>
              </a:rPr>
              <a:t>         ...        	= a(</a:t>
            </a:r>
            <a:r>
              <a:rPr lang="en-US" dirty="0" err="1">
                <a:solidFill>
                  <a:srgbClr val="FF0033"/>
                </a:solidFill>
              </a:rPr>
              <a:t>i</a:t>
            </a:r>
            <a:r>
              <a:rPr lang="en-US" dirty="0">
                <a:solidFill>
                  <a:srgbClr val="FF0033"/>
                </a:solidFill>
              </a:rPr>
              <a:t>, j)</a:t>
            </a:r>
            <a:endParaRPr lang="en-US" dirty="0"/>
          </a:p>
          <a:p>
            <a:pPr>
              <a:tabLst>
                <a:tab pos="1370013" algn="l"/>
              </a:tabLst>
            </a:pPr>
            <a:endParaRPr lang="en-US" dirty="0"/>
          </a:p>
          <a:p>
            <a:pPr>
              <a:tabLst>
                <a:tab pos="1370013" algn="l"/>
              </a:tabLst>
            </a:pPr>
            <a:r>
              <a:rPr lang="en-US" dirty="0"/>
              <a:t>        b(</a:t>
            </a:r>
            <a:r>
              <a:rPr lang="en-US" dirty="0" err="1"/>
              <a:t>i</a:t>
            </a:r>
            <a:r>
              <a:rPr lang="en-US" dirty="0"/>
              <a:t>, j)	= …</a:t>
            </a:r>
          </a:p>
          <a:p>
            <a:pPr>
              <a:tabLst>
                <a:tab pos="1370013" algn="l"/>
              </a:tabLst>
            </a:pPr>
            <a:r>
              <a:rPr lang="en-US" dirty="0"/>
              <a:t>         …	= b(</a:t>
            </a:r>
            <a:r>
              <a:rPr lang="en-US" dirty="0" err="1"/>
              <a:t>i</a:t>
            </a:r>
            <a:r>
              <a:rPr lang="en-US" dirty="0"/>
              <a:t>, j-1)</a:t>
            </a:r>
          </a:p>
          <a:p>
            <a:pPr>
              <a:tabLst>
                <a:tab pos="1370013" algn="l"/>
              </a:tabLst>
            </a:pPr>
            <a:endParaRPr lang="en-US" dirty="0"/>
          </a:p>
          <a:p>
            <a:pPr>
              <a:tabLst>
                <a:tab pos="1370013" algn="l"/>
              </a:tabLst>
            </a:pPr>
            <a:r>
              <a:rPr lang="en-US" dirty="0"/>
              <a:t>        c(</a:t>
            </a:r>
            <a:r>
              <a:rPr lang="en-US" dirty="0" err="1"/>
              <a:t>i</a:t>
            </a:r>
            <a:r>
              <a:rPr lang="en-US" dirty="0"/>
              <a:t>, j)	= …</a:t>
            </a:r>
          </a:p>
          <a:p>
            <a:pPr>
              <a:tabLst>
                <a:tab pos="1370013" algn="l"/>
              </a:tabLst>
            </a:pPr>
            <a:r>
              <a:rPr lang="en-US" dirty="0"/>
              <a:t>         …	= c(i-1, j)</a:t>
            </a:r>
          </a:p>
          <a:p>
            <a:pPr>
              <a:tabLst>
                <a:tab pos="1370013" algn="l"/>
              </a:tabLst>
            </a:pPr>
            <a:r>
              <a:rPr lang="en-US" dirty="0"/>
              <a:t>    end do</a:t>
            </a:r>
          </a:p>
          <a:p>
            <a:pPr>
              <a:tabLst>
                <a:tab pos="1370013" algn="l"/>
              </a:tabLst>
            </a:pPr>
            <a:r>
              <a:rPr lang="en-US" dirty="0"/>
              <a:t>end do</a:t>
            </a:r>
          </a:p>
        </p:txBody>
      </p:sp>
      <p:graphicFrame>
        <p:nvGraphicFramePr>
          <p:cNvPr id="463872" name="Object 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74623011"/>
              </p:ext>
            </p:extLst>
          </p:nvPr>
        </p:nvGraphicFramePr>
        <p:xfrm>
          <a:off x="3107331" y="3352800"/>
          <a:ext cx="419100" cy="392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58" name="Equation" r:id="rId4" imgW="419040" imgH="393480" progId="Equation.3">
                  <p:embed/>
                </p:oleObj>
              </mc:Choice>
              <mc:Fallback>
                <p:oleObj name="Equation" r:id="rId4" imgW="419040" imgH="393480" progId="Equation.3">
                  <p:embed/>
                  <p:pic>
                    <p:nvPicPr>
                      <p:cNvPr id="463872" name="Object 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07331" y="3352800"/>
                        <a:ext cx="419100" cy="3921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0633" name="Rectangle 9"/>
          <p:cNvSpPr>
            <a:spLocks noGrp="1" noChangeArrowheads="1"/>
          </p:cNvSpPr>
          <p:nvPr>
            <p:ph type="body" idx="1"/>
          </p:nvPr>
        </p:nvSpPr>
        <p:spPr>
          <a:xfrm>
            <a:off x="457200" y="1417638"/>
            <a:ext cx="8229600" cy="4708525"/>
          </a:xfrm>
          <a:noFill/>
          <a:ln/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/>
              <a:t>A dependence is said to be </a:t>
            </a:r>
            <a:r>
              <a:rPr lang="en-US" sz="2400" dirty="0">
                <a:solidFill>
                  <a:srgbClr val="FF0033"/>
                </a:solidFill>
              </a:rPr>
              <a:t>carried</a:t>
            </a:r>
            <a:r>
              <a:rPr lang="en-US" sz="2400" dirty="0"/>
              <a:t> by a loop if the loop is the outmost loop whose removal eliminates the dependence. If a dependence is not carried by the loop, it is </a:t>
            </a:r>
            <a:r>
              <a:rPr lang="en-US" sz="2400" dirty="0">
                <a:solidFill>
                  <a:srgbClr val="FF0033"/>
                </a:solidFill>
              </a:rPr>
              <a:t>loop-independent</a:t>
            </a:r>
            <a:r>
              <a:rPr lang="en-US" sz="2400" dirty="0"/>
              <a:t>.</a:t>
            </a:r>
            <a:br>
              <a:rPr lang="en-US" sz="2400" dirty="0"/>
            </a:b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33907181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-</a:t>
            </a:r>
            <a:fld id="{F3AB1386-8DA9-402E-9FD8-E696C94A8112}" type="slidenum">
              <a:rPr lang="en-US"/>
              <a:pPr/>
              <a:t>33</a:t>
            </a:fld>
            <a:r>
              <a:rPr lang="en-US"/>
              <a:t>-</a:t>
            </a:r>
          </a:p>
        </p:txBody>
      </p:sp>
      <p:sp>
        <p:nvSpPr>
          <p:cNvPr id="411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Loop Parallelization</a:t>
            </a:r>
          </a:p>
        </p:txBody>
      </p:sp>
      <p:sp>
        <p:nvSpPr>
          <p:cNvPr id="411652" name="Text Box 4"/>
          <p:cNvSpPr txBox="1">
            <a:spLocks noChangeArrowheads="1"/>
          </p:cNvSpPr>
          <p:nvPr/>
        </p:nvSpPr>
        <p:spPr bwMode="auto">
          <a:xfrm>
            <a:off x="3267075" y="2651125"/>
            <a:ext cx="2405146" cy="3416320"/>
          </a:xfrm>
          <a:prstGeom prst="rect">
            <a:avLst/>
          </a:prstGeom>
          <a:noFill/>
          <a:ln w="19050">
            <a:noFill/>
            <a:miter lim="800000"/>
            <a:headEnd type="none" w="sm" len="sm"/>
            <a:tailEnd type="none" w="med" len="lg"/>
          </a:ln>
          <a:effectLst/>
        </p:spPr>
        <p:txBody>
          <a:bodyPr wrap="none">
            <a:spAutoFit/>
          </a:bodyPr>
          <a:lstStyle/>
          <a:p>
            <a:pPr>
              <a:tabLst>
                <a:tab pos="1370013" algn="l"/>
              </a:tabLst>
            </a:pPr>
            <a:r>
              <a:rPr lang="en-US" dirty="0"/>
              <a:t>do </a:t>
            </a:r>
            <a:r>
              <a:rPr lang="en-US" dirty="0" err="1"/>
              <a:t>i</a:t>
            </a:r>
            <a:r>
              <a:rPr lang="en-US" dirty="0"/>
              <a:t> = 2, n-1</a:t>
            </a:r>
          </a:p>
          <a:p>
            <a:pPr>
              <a:tabLst>
                <a:tab pos="1370013" algn="l"/>
              </a:tabLst>
            </a:pPr>
            <a:r>
              <a:rPr lang="en-US" dirty="0"/>
              <a:t>    do j = 2, m-1</a:t>
            </a:r>
          </a:p>
          <a:p>
            <a:pPr>
              <a:tabLst>
                <a:tab pos="1370013" algn="l"/>
              </a:tabLst>
            </a:pPr>
            <a:r>
              <a:rPr lang="en-US" dirty="0"/>
              <a:t>        a(</a:t>
            </a:r>
            <a:r>
              <a:rPr lang="en-US" dirty="0" err="1"/>
              <a:t>i</a:t>
            </a:r>
            <a:r>
              <a:rPr lang="en-US" dirty="0"/>
              <a:t>, j)	= …</a:t>
            </a:r>
          </a:p>
          <a:p>
            <a:pPr>
              <a:tabLst>
                <a:tab pos="1370013" algn="l"/>
              </a:tabLst>
            </a:pPr>
            <a:r>
              <a:rPr lang="en-US" dirty="0"/>
              <a:t>         ...        	= a(</a:t>
            </a:r>
            <a:r>
              <a:rPr lang="en-US" dirty="0" err="1"/>
              <a:t>i</a:t>
            </a:r>
            <a:r>
              <a:rPr lang="en-US" dirty="0"/>
              <a:t>, j)</a:t>
            </a:r>
          </a:p>
          <a:p>
            <a:pPr>
              <a:tabLst>
                <a:tab pos="1370013" algn="l"/>
              </a:tabLst>
            </a:pPr>
            <a:endParaRPr lang="en-US" dirty="0"/>
          </a:p>
          <a:p>
            <a:pPr>
              <a:tabLst>
                <a:tab pos="1370013" algn="l"/>
              </a:tabLst>
            </a:pPr>
            <a:r>
              <a:rPr lang="en-US" dirty="0"/>
              <a:t>        </a:t>
            </a:r>
            <a:r>
              <a:rPr lang="en-US" dirty="0">
                <a:solidFill>
                  <a:srgbClr val="FF0033"/>
                </a:solidFill>
              </a:rPr>
              <a:t>b(</a:t>
            </a:r>
            <a:r>
              <a:rPr lang="en-US" dirty="0" err="1">
                <a:solidFill>
                  <a:srgbClr val="FF0033"/>
                </a:solidFill>
              </a:rPr>
              <a:t>i</a:t>
            </a:r>
            <a:r>
              <a:rPr lang="en-US" dirty="0">
                <a:solidFill>
                  <a:srgbClr val="FF0033"/>
                </a:solidFill>
              </a:rPr>
              <a:t>, j)	= …</a:t>
            </a:r>
          </a:p>
          <a:p>
            <a:pPr>
              <a:tabLst>
                <a:tab pos="1370013" algn="l"/>
              </a:tabLst>
            </a:pPr>
            <a:r>
              <a:rPr lang="en-US" dirty="0">
                <a:solidFill>
                  <a:srgbClr val="FF0033"/>
                </a:solidFill>
              </a:rPr>
              <a:t>         …	= b(</a:t>
            </a:r>
            <a:r>
              <a:rPr lang="en-US" dirty="0" err="1">
                <a:solidFill>
                  <a:srgbClr val="FF0033"/>
                </a:solidFill>
              </a:rPr>
              <a:t>i</a:t>
            </a:r>
            <a:r>
              <a:rPr lang="en-US" dirty="0">
                <a:solidFill>
                  <a:srgbClr val="FF0033"/>
                </a:solidFill>
              </a:rPr>
              <a:t>, j-1)</a:t>
            </a:r>
          </a:p>
          <a:p>
            <a:pPr>
              <a:tabLst>
                <a:tab pos="1370013" algn="l"/>
              </a:tabLst>
            </a:pPr>
            <a:endParaRPr lang="en-US" dirty="0"/>
          </a:p>
          <a:p>
            <a:pPr>
              <a:tabLst>
                <a:tab pos="1370013" algn="l"/>
              </a:tabLst>
            </a:pPr>
            <a:r>
              <a:rPr lang="en-US" dirty="0"/>
              <a:t>        c(</a:t>
            </a:r>
            <a:r>
              <a:rPr lang="en-US" dirty="0" err="1"/>
              <a:t>i</a:t>
            </a:r>
            <a:r>
              <a:rPr lang="en-US" dirty="0"/>
              <a:t>, j)	= …</a:t>
            </a:r>
          </a:p>
          <a:p>
            <a:pPr>
              <a:tabLst>
                <a:tab pos="1370013" algn="l"/>
              </a:tabLst>
            </a:pPr>
            <a:r>
              <a:rPr lang="en-US" dirty="0"/>
              <a:t>         …	= c(i-1, j)</a:t>
            </a:r>
          </a:p>
          <a:p>
            <a:pPr>
              <a:tabLst>
                <a:tab pos="1370013" algn="l"/>
              </a:tabLst>
            </a:pPr>
            <a:r>
              <a:rPr lang="en-US" dirty="0"/>
              <a:t>    end do</a:t>
            </a:r>
          </a:p>
          <a:p>
            <a:pPr>
              <a:tabLst>
                <a:tab pos="1370013" algn="l"/>
              </a:tabLst>
            </a:pPr>
            <a:r>
              <a:rPr lang="en-US" dirty="0"/>
              <a:t>end do</a:t>
            </a:r>
          </a:p>
        </p:txBody>
      </p:sp>
      <p:graphicFrame>
        <p:nvGraphicFramePr>
          <p:cNvPr id="464896" name="Object 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85233823"/>
              </p:ext>
            </p:extLst>
          </p:nvPr>
        </p:nvGraphicFramePr>
        <p:xfrm>
          <a:off x="2921793" y="4114800"/>
          <a:ext cx="404813" cy="392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82" name="Equation" r:id="rId4" imgW="406080" imgH="393480" progId="Equation.3">
                  <p:embed/>
                </p:oleObj>
              </mc:Choice>
              <mc:Fallback>
                <p:oleObj name="Equation" r:id="rId4" imgW="406080" imgH="393480" progId="Equation.3">
                  <p:embed/>
                  <p:pic>
                    <p:nvPicPr>
                      <p:cNvPr id="464896" name="Object 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21793" y="4114800"/>
                        <a:ext cx="404813" cy="3921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1655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305800" cy="4830763"/>
          </a:xfrm>
          <a:noFill/>
          <a:ln/>
        </p:spPr>
        <p:txBody>
          <a:bodyPr/>
          <a:lstStyle/>
          <a:p>
            <a:pPr marL="0" indent="0">
              <a:buNone/>
            </a:pPr>
            <a:r>
              <a:rPr lang="en-US" sz="2400" dirty="0"/>
              <a:t>A dependence is said to be </a:t>
            </a:r>
            <a:r>
              <a:rPr lang="en-US" sz="2400" dirty="0">
                <a:solidFill>
                  <a:srgbClr val="FF0033"/>
                </a:solidFill>
              </a:rPr>
              <a:t>carried</a:t>
            </a:r>
            <a:r>
              <a:rPr lang="en-US" sz="2400" dirty="0"/>
              <a:t> by a loop if the loop is the outmost loop whose removal eliminates the dependence. If a dependence is not carried by the loop, it is </a:t>
            </a:r>
            <a:r>
              <a:rPr lang="en-US" sz="2400" dirty="0">
                <a:solidFill>
                  <a:srgbClr val="FF0033"/>
                </a:solidFill>
              </a:rPr>
              <a:t>loop-independent</a:t>
            </a:r>
            <a:r>
              <a:rPr lang="en-US" sz="2400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302818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r>
              <a:rPr lang="en-US"/>
              <a:t>-</a:t>
            </a:r>
            <a:fld id="{B5FD27A7-EBDF-4398-A88D-8789D77A2E35}" type="slidenum">
              <a:rPr lang="en-US"/>
              <a:pPr/>
              <a:t>34</a:t>
            </a:fld>
            <a:r>
              <a:rPr lang="en-US"/>
              <a:t>-</a:t>
            </a:r>
          </a:p>
        </p:txBody>
      </p:sp>
      <p:sp>
        <p:nvSpPr>
          <p:cNvPr id="412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Loop Parallelization</a:t>
            </a:r>
          </a:p>
        </p:txBody>
      </p:sp>
      <p:sp>
        <p:nvSpPr>
          <p:cNvPr id="412676" name="Text Box 4"/>
          <p:cNvSpPr txBox="1">
            <a:spLocks noChangeArrowheads="1"/>
          </p:cNvSpPr>
          <p:nvPr/>
        </p:nvSpPr>
        <p:spPr bwMode="auto">
          <a:xfrm>
            <a:off x="3267075" y="2498725"/>
            <a:ext cx="2405146" cy="3416320"/>
          </a:xfrm>
          <a:prstGeom prst="rect">
            <a:avLst/>
          </a:prstGeom>
          <a:noFill/>
          <a:ln w="19050">
            <a:noFill/>
            <a:miter lim="800000"/>
            <a:headEnd type="none" w="sm" len="sm"/>
            <a:tailEnd type="none" w="med" len="lg"/>
          </a:ln>
          <a:effectLst/>
        </p:spPr>
        <p:txBody>
          <a:bodyPr wrap="none">
            <a:spAutoFit/>
          </a:bodyPr>
          <a:lstStyle/>
          <a:p>
            <a:pPr>
              <a:tabLst>
                <a:tab pos="1370013" algn="l"/>
              </a:tabLst>
            </a:pPr>
            <a:r>
              <a:rPr lang="en-US" dirty="0"/>
              <a:t>do </a:t>
            </a:r>
            <a:r>
              <a:rPr lang="en-US" dirty="0" err="1"/>
              <a:t>i</a:t>
            </a:r>
            <a:r>
              <a:rPr lang="en-US" dirty="0"/>
              <a:t> = 2, n-1</a:t>
            </a:r>
          </a:p>
          <a:p>
            <a:pPr>
              <a:tabLst>
                <a:tab pos="1370013" algn="l"/>
              </a:tabLst>
            </a:pPr>
            <a:r>
              <a:rPr lang="en-US" dirty="0"/>
              <a:t>    do j = 2, m-1</a:t>
            </a:r>
          </a:p>
          <a:p>
            <a:pPr>
              <a:tabLst>
                <a:tab pos="1370013" algn="l"/>
              </a:tabLst>
            </a:pPr>
            <a:r>
              <a:rPr lang="en-US" dirty="0"/>
              <a:t>        a(</a:t>
            </a:r>
            <a:r>
              <a:rPr lang="en-US" dirty="0" err="1"/>
              <a:t>i</a:t>
            </a:r>
            <a:r>
              <a:rPr lang="en-US" dirty="0"/>
              <a:t>, j)	= …</a:t>
            </a:r>
          </a:p>
          <a:p>
            <a:pPr>
              <a:tabLst>
                <a:tab pos="1370013" algn="l"/>
              </a:tabLst>
            </a:pPr>
            <a:r>
              <a:rPr lang="en-US" dirty="0"/>
              <a:t>         ...        	= a(</a:t>
            </a:r>
            <a:r>
              <a:rPr lang="en-US" dirty="0" err="1"/>
              <a:t>i</a:t>
            </a:r>
            <a:r>
              <a:rPr lang="en-US" dirty="0"/>
              <a:t>, j)</a:t>
            </a:r>
          </a:p>
          <a:p>
            <a:pPr>
              <a:tabLst>
                <a:tab pos="1370013" algn="l"/>
              </a:tabLst>
            </a:pPr>
            <a:endParaRPr lang="en-US" dirty="0"/>
          </a:p>
          <a:p>
            <a:pPr>
              <a:tabLst>
                <a:tab pos="1370013" algn="l"/>
              </a:tabLst>
            </a:pPr>
            <a:r>
              <a:rPr lang="en-US" dirty="0"/>
              <a:t>        b(</a:t>
            </a:r>
            <a:r>
              <a:rPr lang="en-US" dirty="0" err="1"/>
              <a:t>i</a:t>
            </a:r>
            <a:r>
              <a:rPr lang="en-US" dirty="0"/>
              <a:t>, j)	= …</a:t>
            </a:r>
          </a:p>
          <a:p>
            <a:pPr>
              <a:tabLst>
                <a:tab pos="1370013" algn="l"/>
              </a:tabLst>
            </a:pPr>
            <a:r>
              <a:rPr lang="en-US" dirty="0"/>
              <a:t>         …	= b(</a:t>
            </a:r>
            <a:r>
              <a:rPr lang="en-US" dirty="0" err="1"/>
              <a:t>i</a:t>
            </a:r>
            <a:r>
              <a:rPr lang="en-US" dirty="0"/>
              <a:t>, j-1)</a:t>
            </a:r>
          </a:p>
          <a:p>
            <a:pPr>
              <a:tabLst>
                <a:tab pos="1370013" algn="l"/>
              </a:tabLst>
            </a:pPr>
            <a:endParaRPr lang="en-US" dirty="0"/>
          </a:p>
          <a:p>
            <a:pPr>
              <a:tabLst>
                <a:tab pos="1370013" algn="l"/>
              </a:tabLst>
            </a:pPr>
            <a:r>
              <a:rPr lang="en-US" dirty="0"/>
              <a:t>        </a:t>
            </a:r>
            <a:r>
              <a:rPr lang="en-US" dirty="0">
                <a:solidFill>
                  <a:srgbClr val="FF0033"/>
                </a:solidFill>
              </a:rPr>
              <a:t>c(</a:t>
            </a:r>
            <a:r>
              <a:rPr lang="en-US" dirty="0" err="1">
                <a:solidFill>
                  <a:srgbClr val="FF0033"/>
                </a:solidFill>
              </a:rPr>
              <a:t>i</a:t>
            </a:r>
            <a:r>
              <a:rPr lang="en-US" dirty="0">
                <a:solidFill>
                  <a:srgbClr val="FF0033"/>
                </a:solidFill>
              </a:rPr>
              <a:t>, j)	= …</a:t>
            </a:r>
          </a:p>
          <a:p>
            <a:pPr>
              <a:tabLst>
                <a:tab pos="1370013" algn="l"/>
              </a:tabLst>
            </a:pPr>
            <a:r>
              <a:rPr lang="en-US" dirty="0">
                <a:solidFill>
                  <a:srgbClr val="FF0033"/>
                </a:solidFill>
              </a:rPr>
              <a:t>         …	= c(i-1, j)</a:t>
            </a:r>
          </a:p>
          <a:p>
            <a:pPr>
              <a:tabLst>
                <a:tab pos="1370013" algn="l"/>
              </a:tabLst>
            </a:pPr>
            <a:r>
              <a:rPr lang="en-US" dirty="0"/>
              <a:t>    end do</a:t>
            </a:r>
          </a:p>
          <a:p>
            <a:pPr>
              <a:tabLst>
                <a:tab pos="1370013" algn="l"/>
              </a:tabLst>
            </a:pPr>
            <a:r>
              <a:rPr lang="en-US" dirty="0"/>
              <a:t>end do</a:t>
            </a:r>
          </a:p>
        </p:txBody>
      </p:sp>
      <p:sp>
        <p:nvSpPr>
          <p:cNvPr id="412679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533400" y="1236662"/>
            <a:ext cx="8229600" cy="4525963"/>
          </a:xfrm>
          <a:noFill/>
          <a:ln/>
        </p:spPr>
        <p:txBody>
          <a:bodyPr/>
          <a:lstStyle/>
          <a:p>
            <a:pPr marL="0" indent="0">
              <a:buNone/>
            </a:pPr>
            <a:r>
              <a:rPr lang="en-US" sz="2400" dirty="0"/>
              <a:t>A dependence is said to be </a:t>
            </a:r>
            <a:r>
              <a:rPr lang="en-US" sz="2400" dirty="0">
                <a:solidFill>
                  <a:srgbClr val="FF0033"/>
                </a:solidFill>
              </a:rPr>
              <a:t>carried</a:t>
            </a:r>
            <a:r>
              <a:rPr lang="en-US" sz="2400" dirty="0"/>
              <a:t> by a loop if the loop is the outmost loop whose removal eliminates the dependence. If a dependence is not carried by the loop, it is </a:t>
            </a:r>
            <a:r>
              <a:rPr lang="en-US" sz="2400" dirty="0">
                <a:solidFill>
                  <a:srgbClr val="FF0033"/>
                </a:solidFill>
              </a:rPr>
              <a:t>loop-independent</a:t>
            </a:r>
            <a:r>
              <a:rPr lang="en-US" sz="2400" dirty="0"/>
              <a:t>.</a:t>
            </a:r>
            <a:br>
              <a:rPr lang="en-US" sz="2400" dirty="0"/>
            </a:br>
            <a:br>
              <a:rPr lang="en-US" dirty="0"/>
            </a:br>
            <a:br>
              <a:rPr lang="en-US" dirty="0"/>
            </a:br>
            <a:endParaRPr lang="en-US" dirty="0"/>
          </a:p>
        </p:txBody>
      </p:sp>
      <p:graphicFrame>
        <p:nvGraphicFramePr>
          <p:cNvPr id="412680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21432495"/>
              </p:ext>
            </p:extLst>
          </p:nvPr>
        </p:nvGraphicFramePr>
        <p:xfrm>
          <a:off x="2862262" y="4800600"/>
          <a:ext cx="404813" cy="392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06" name="Equation" r:id="rId4" imgW="406080" imgH="393480" progId="Equation.3">
                  <p:embed/>
                </p:oleObj>
              </mc:Choice>
              <mc:Fallback>
                <p:oleObj name="Equation" r:id="rId4" imgW="406080" imgH="393480" progId="Equation.3">
                  <p:embed/>
                  <p:pic>
                    <p:nvPicPr>
                      <p:cNvPr id="41268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62262" y="4800600"/>
                        <a:ext cx="404813" cy="3921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61456754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-</a:t>
            </a:r>
            <a:fld id="{DB7F7342-E29B-4B4E-9E64-F74535A3A232}" type="slidenum">
              <a:rPr lang="en-US"/>
              <a:pPr/>
              <a:t>35</a:t>
            </a:fld>
            <a:r>
              <a:rPr lang="en-US"/>
              <a:t>-</a:t>
            </a:r>
          </a:p>
        </p:txBody>
      </p:sp>
      <p:sp>
        <p:nvSpPr>
          <p:cNvPr id="413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Loop Parallelization</a:t>
            </a:r>
          </a:p>
        </p:txBody>
      </p:sp>
      <p:sp>
        <p:nvSpPr>
          <p:cNvPr id="413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4830763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/>
              <a:t>A dependence is said to be </a:t>
            </a:r>
            <a:r>
              <a:rPr lang="en-US" dirty="0">
                <a:solidFill>
                  <a:srgbClr val="FF0033"/>
                </a:solidFill>
              </a:rPr>
              <a:t>carried</a:t>
            </a:r>
            <a:r>
              <a:rPr lang="en-US" dirty="0"/>
              <a:t> by a loop if the loop is the outmost loop whose removal eliminates the dependence. If a dependence is not carried by the loop, it is </a:t>
            </a:r>
            <a:r>
              <a:rPr lang="en-US" dirty="0">
                <a:solidFill>
                  <a:srgbClr val="FF0033"/>
                </a:solidFill>
              </a:rPr>
              <a:t>loop-independent</a:t>
            </a:r>
            <a:r>
              <a:rPr lang="en-US" dirty="0"/>
              <a:t>.</a:t>
            </a: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endParaRPr lang="en-US" dirty="0"/>
          </a:p>
          <a:p>
            <a:pPr>
              <a:spcBef>
                <a:spcPts val="600"/>
              </a:spcBef>
              <a:spcAft>
                <a:spcPts val="0"/>
              </a:spcAft>
            </a:pPr>
            <a:endParaRPr lang="en-US" dirty="0"/>
          </a:p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en-US" dirty="0"/>
              <a:t>Outermost loop with a non “=“ direction carries dependence!</a:t>
            </a:r>
          </a:p>
        </p:txBody>
      </p:sp>
      <p:sp>
        <p:nvSpPr>
          <p:cNvPr id="413700" name="Text Box 4"/>
          <p:cNvSpPr txBox="1">
            <a:spLocks noChangeArrowheads="1"/>
          </p:cNvSpPr>
          <p:nvPr/>
        </p:nvSpPr>
        <p:spPr bwMode="auto">
          <a:xfrm>
            <a:off x="3267075" y="2165350"/>
            <a:ext cx="2405146" cy="3754874"/>
          </a:xfrm>
          <a:prstGeom prst="rect">
            <a:avLst/>
          </a:prstGeom>
          <a:noFill/>
          <a:ln w="19050">
            <a:noFill/>
            <a:miter lim="800000"/>
            <a:headEnd type="none" w="sm" len="sm"/>
            <a:tailEnd type="none" w="med" len="lg"/>
          </a:ln>
          <a:effectLst/>
        </p:spPr>
        <p:txBody>
          <a:bodyPr wrap="none">
            <a:spAutoFit/>
          </a:bodyPr>
          <a:lstStyle/>
          <a:p>
            <a:pPr>
              <a:tabLst>
                <a:tab pos="1370013" algn="l"/>
              </a:tabLst>
            </a:pPr>
            <a:r>
              <a:rPr lang="en-US" dirty="0"/>
              <a:t>do </a:t>
            </a:r>
            <a:r>
              <a:rPr lang="en-US" dirty="0" err="1"/>
              <a:t>i</a:t>
            </a:r>
            <a:r>
              <a:rPr lang="en-US" dirty="0"/>
              <a:t> = 2, n-1</a:t>
            </a:r>
          </a:p>
          <a:p>
            <a:pPr>
              <a:tabLst>
                <a:tab pos="1370013" algn="l"/>
              </a:tabLst>
            </a:pPr>
            <a:r>
              <a:rPr lang="en-US" dirty="0"/>
              <a:t>    do j = 2, m-1</a:t>
            </a:r>
          </a:p>
          <a:p>
            <a:pPr>
              <a:tabLst>
                <a:tab pos="1370013" algn="l"/>
              </a:tabLst>
            </a:pPr>
            <a:r>
              <a:rPr lang="en-US" dirty="0"/>
              <a:t>        a(</a:t>
            </a:r>
            <a:r>
              <a:rPr lang="en-US" dirty="0" err="1"/>
              <a:t>i</a:t>
            </a:r>
            <a:r>
              <a:rPr lang="en-US" dirty="0"/>
              <a:t>, j)	= …</a:t>
            </a:r>
          </a:p>
          <a:p>
            <a:pPr>
              <a:tabLst>
                <a:tab pos="1370013" algn="l"/>
              </a:tabLst>
            </a:pPr>
            <a:r>
              <a:rPr lang="en-US" dirty="0"/>
              <a:t>         ...        	= a(</a:t>
            </a:r>
            <a:r>
              <a:rPr lang="en-US" dirty="0" err="1"/>
              <a:t>i</a:t>
            </a:r>
            <a:r>
              <a:rPr lang="en-US" dirty="0"/>
              <a:t>, j)</a:t>
            </a:r>
          </a:p>
          <a:p>
            <a:pPr>
              <a:tabLst>
                <a:tab pos="1370013" algn="l"/>
              </a:tabLst>
            </a:pPr>
            <a:endParaRPr lang="en-US" dirty="0"/>
          </a:p>
          <a:p>
            <a:pPr>
              <a:tabLst>
                <a:tab pos="1370013" algn="l"/>
              </a:tabLst>
            </a:pPr>
            <a:r>
              <a:rPr lang="en-US" dirty="0"/>
              <a:t>        b(</a:t>
            </a:r>
            <a:r>
              <a:rPr lang="en-US" dirty="0" err="1"/>
              <a:t>i</a:t>
            </a:r>
            <a:r>
              <a:rPr lang="en-US" dirty="0"/>
              <a:t>, j)	= …</a:t>
            </a:r>
          </a:p>
          <a:p>
            <a:pPr>
              <a:tabLst>
                <a:tab pos="1370013" algn="l"/>
              </a:tabLst>
            </a:pPr>
            <a:r>
              <a:rPr lang="en-US" dirty="0"/>
              <a:t>         …	= b(</a:t>
            </a:r>
            <a:r>
              <a:rPr lang="en-US" dirty="0" err="1"/>
              <a:t>i</a:t>
            </a:r>
            <a:r>
              <a:rPr lang="en-US" dirty="0"/>
              <a:t>, j-1)</a:t>
            </a:r>
          </a:p>
          <a:p>
            <a:pPr>
              <a:tabLst>
                <a:tab pos="1370013" algn="l"/>
              </a:tabLst>
            </a:pPr>
            <a:endParaRPr lang="en-US" dirty="0"/>
          </a:p>
          <a:p>
            <a:pPr>
              <a:tabLst>
                <a:tab pos="1370013" algn="l"/>
              </a:tabLst>
            </a:pPr>
            <a:r>
              <a:rPr lang="en-US" dirty="0"/>
              <a:t>        c(</a:t>
            </a:r>
            <a:r>
              <a:rPr lang="en-US" dirty="0" err="1"/>
              <a:t>i</a:t>
            </a:r>
            <a:r>
              <a:rPr lang="en-US" dirty="0"/>
              <a:t>, j)	= …</a:t>
            </a:r>
          </a:p>
          <a:p>
            <a:pPr>
              <a:tabLst>
                <a:tab pos="1370013" algn="l"/>
              </a:tabLst>
            </a:pPr>
            <a:r>
              <a:rPr lang="en-US" dirty="0"/>
              <a:t>         …	= c(i-1, j)</a:t>
            </a:r>
            <a:endParaRPr lang="en-US" dirty="0">
              <a:solidFill>
                <a:srgbClr val="FF0033"/>
              </a:solidFill>
            </a:endParaRPr>
          </a:p>
          <a:p>
            <a:pPr>
              <a:tabLst>
                <a:tab pos="1370013" algn="l"/>
              </a:tabLst>
            </a:pPr>
            <a:r>
              <a:rPr lang="en-US" dirty="0"/>
              <a:t>    end do</a:t>
            </a:r>
          </a:p>
          <a:p>
            <a:pPr>
              <a:tabLst>
                <a:tab pos="1370013" algn="l"/>
              </a:tabLst>
            </a:pPr>
            <a:r>
              <a:rPr lang="en-US" sz="2000" dirty="0"/>
              <a:t>end do</a:t>
            </a:r>
          </a:p>
          <a:p>
            <a:pPr>
              <a:tabLst>
                <a:tab pos="1370013" algn="l"/>
              </a:tabLst>
            </a:pPr>
            <a:endParaRPr lang="en-US" sz="2000" dirty="0"/>
          </a:p>
        </p:txBody>
      </p:sp>
      <p:graphicFrame>
        <p:nvGraphicFramePr>
          <p:cNvPr id="465920" name="Object 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7982713"/>
              </p:ext>
            </p:extLst>
          </p:nvPr>
        </p:nvGraphicFramePr>
        <p:xfrm>
          <a:off x="2609850" y="2793206"/>
          <a:ext cx="419100" cy="392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30" name="Equation" r:id="rId4" imgW="419040" imgH="393480" progId="Equation.3">
                  <p:embed/>
                </p:oleObj>
              </mc:Choice>
              <mc:Fallback>
                <p:oleObj name="Equation" r:id="rId4" imgW="419040" imgH="393480" progId="Equation.3">
                  <p:embed/>
                  <p:pic>
                    <p:nvPicPr>
                      <p:cNvPr id="465920" name="Object 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09850" y="2793206"/>
                        <a:ext cx="419100" cy="3921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65921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85485124"/>
              </p:ext>
            </p:extLst>
          </p:nvPr>
        </p:nvGraphicFramePr>
        <p:xfrm>
          <a:off x="2589491" y="3562838"/>
          <a:ext cx="404813" cy="392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31" name="Equation" r:id="rId6" imgW="406080" imgH="393480" progId="Equation.3">
                  <p:embed/>
                </p:oleObj>
              </mc:Choice>
              <mc:Fallback>
                <p:oleObj name="Equation" r:id="rId6" imgW="406080" imgH="393480" progId="Equation.3">
                  <p:embed/>
                  <p:pic>
                    <p:nvPicPr>
                      <p:cNvPr id="465921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89491" y="3562838"/>
                        <a:ext cx="404813" cy="3921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65922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02059014"/>
              </p:ext>
            </p:extLst>
          </p:nvPr>
        </p:nvGraphicFramePr>
        <p:xfrm>
          <a:off x="2624137" y="4365627"/>
          <a:ext cx="404813" cy="392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32" name="Equation" r:id="rId8" imgW="406080" imgH="393480" progId="Equation.3">
                  <p:embed/>
                </p:oleObj>
              </mc:Choice>
              <mc:Fallback>
                <p:oleObj name="Equation" r:id="rId8" imgW="406080" imgH="393480" progId="Equation.3">
                  <p:embed/>
                  <p:pic>
                    <p:nvPicPr>
                      <p:cNvPr id="465922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24137" y="4365627"/>
                        <a:ext cx="404813" cy="3921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316015479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-</a:t>
            </a:r>
            <a:fld id="{97D3A9F6-2CB7-4A81-9E92-7D48F8289A2D}" type="slidenum">
              <a:rPr lang="en-US"/>
              <a:pPr/>
              <a:t>36</a:t>
            </a:fld>
            <a:r>
              <a:rPr lang="en-US"/>
              <a:t>-</a:t>
            </a:r>
          </a:p>
        </p:txBody>
      </p:sp>
      <p:sp>
        <p:nvSpPr>
          <p:cNvPr id="401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Loop Parallelization</a:t>
            </a:r>
          </a:p>
        </p:txBody>
      </p:sp>
      <p:sp>
        <p:nvSpPr>
          <p:cNvPr id="401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96975" y="2684463"/>
            <a:ext cx="6689725" cy="1387475"/>
          </a:xfrm>
        </p:spPr>
        <p:txBody>
          <a:bodyPr/>
          <a:lstStyle/>
          <a:p>
            <a:pPr indent="-1588">
              <a:buFont typeface="Wingdings" pitchFamily="2" charset="2"/>
              <a:buNone/>
            </a:pPr>
            <a:r>
              <a:rPr lang="en-US" sz="2400">
                <a:solidFill>
                  <a:srgbClr val="FF0033"/>
                </a:solidFill>
              </a:rPr>
              <a:t>The iterations of a loop may be executed in parallel with one another if and only if no dependences are carried by the loop!</a:t>
            </a:r>
          </a:p>
        </p:txBody>
      </p:sp>
    </p:spTree>
    <p:extLst>
      <p:ext uri="{BB962C8B-B14F-4D97-AF65-F5344CB8AC3E}">
        <p14:creationId xmlns:p14="http://schemas.microsoft.com/office/powerpoint/2010/main" val="3499108214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-</a:t>
            </a:r>
            <a:fld id="{D099510E-D15D-4D83-AE05-ACA7AA900F5D}" type="slidenum">
              <a:rPr lang="en-US"/>
              <a:pPr/>
              <a:t>37</a:t>
            </a:fld>
            <a:r>
              <a:rPr lang="en-US"/>
              <a:t>-</a:t>
            </a:r>
          </a:p>
        </p:txBody>
      </p:sp>
      <p:sp>
        <p:nvSpPr>
          <p:cNvPr id="415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Loop Parallelization - Example</a:t>
            </a:r>
          </a:p>
        </p:txBody>
      </p:sp>
      <p:sp>
        <p:nvSpPr>
          <p:cNvPr id="415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5105400"/>
            <a:ext cx="7772400" cy="1447800"/>
          </a:xfrm>
        </p:spPr>
        <p:txBody>
          <a:bodyPr>
            <a:normAutofit fontScale="77500" lnSpcReduction="20000"/>
          </a:bodyPr>
          <a:lstStyle/>
          <a:p>
            <a:r>
              <a:rPr lang="en-US"/>
              <a:t>Iterations of loop j must be executed sequentially, but the iterations of loop i may be executed in parallel.</a:t>
            </a:r>
          </a:p>
          <a:p>
            <a:r>
              <a:rPr lang="en-US"/>
              <a:t>Outer loop parallelism.</a:t>
            </a:r>
          </a:p>
        </p:txBody>
      </p:sp>
      <p:sp>
        <p:nvSpPr>
          <p:cNvPr id="415748" name="Text Box 4"/>
          <p:cNvSpPr txBox="1">
            <a:spLocks noChangeArrowheads="1"/>
          </p:cNvSpPr>
          <p:nvPr/>
        </p:nvSpPr>
        <p:spPr bwMode="auto">
          <a:xfrm>
            <a:off x="1447800" y="1752600"/>
            <a:ext cx="2640013" cy="1920875"/>
          </a:xfrm>
          <a:prstGeom prst="rect">
            <a:avLst/>
          </a:prstGeom>
          <a:noFill/>
          <a:ln w="19050">
            <a:noFill/>
            <a:miter lim="800000"/>
            <a:headEnd type="none" w="sm" len="sm"/>
            <a:tailEnd type="none" w="med" len="lg"/>
          </a:ln>
          <a:effectLst/>
        </p:spPr>
        <p:txBody>
          <a:bodyPr wrap="none">
            <a:spAutoFit/>
          </a:bodyPr>
          <a:lstStyle/>
          <a:p>
            <a:pPr>
              <a:tabLst>
                <a:tab pos="1370013" algn="l"/>
              </a:tabLst>
            </a:pPr>
            <a:r>
              <a:rPr lang="en-US" sz="2000"/>
              <a:t>do i = 2, n-1</a:t>
            </a:r>
          </a:p>
          <a:p>
            <a:pPr>
              <a:tabLst>
                <a:tab pos="1370013" algn="l"/>
              </a:tabLst>
            </a:pPr>
            <a:r>
              <a:rPr lang="en-US" sz="2000"/>
              <a:t>    do j = 2, m-1</a:t>
            </a:r>
          </a:p>
          <a:p>
            <a:pPr>
              <a:tabLst>
                <a:tab pos="1370013" algn="l"/>
              </a:tabLst>
            </a:pPr>
            <a:r>
              <a:rPr lang="en-US" sz="2000"/>
              <a:t>        b(i, j)	= …</a:t>
            </a:r>
          </a:p>
          <a:p>
            <a:pPr>
              <a:tabLst>
                <a:tab pos="1370013" algn="l"/>
              </a:tabLst>
            </a:pPr>
            <a:r>
              <a:rPr lang="en-US" sz="2000"/>
              <a:t>         …	= b(i, j-1)</a:t>
            </a:r>
          </a:p>
          <a:p>
            <a:pPr>
              <a:tabLst>
                <a:tab pos="1370013" algn="l"/>
              </a:tabLst>
            </a:pPr>
            <a:r>
              <a:rPr lang="en-US" sz="2000"/>
              <a:t>    end do</a:t>
            </a:r>
          </a:p>
          <a:p>
            <a:pPr>
              <a:tabLst>
                <a:tab pos="1370013" algn="l"/>
              </a:tabLst>
            </a:pPr>
            <a:r>
              <a:rPr lang="en-US" sz="2000"/>
              <a:t>end do</a:t>
            </a:r>
          </a:p>
        </p:txBody>
      </p:sp>
      <p:graphicFrame>
        <p:nvGraphicFramePr>
          <p:cNvPr id="466944" name="Object 0"/>
          <p:cNvGraphicFramePr>
            <a:graphicFrameLocks noChangeAspect="1"/>
          </p:cNvGraphicFramePr>
          <p:nvPr/>
        </p:nvGraphicFramePr>
        <p:xfrm>
          <a:off x="730250" y="2420938"/>
          <a:ext cx="404813" cy="392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54" name="Equation" r:id="rId4" imgW="406080" imgH="393480" progId="Equation.3">
                  <p:embed/>
                </p:oleObj>
              </mc:Choice>
              <mc:Fallback>
                <p:oleObj name="Equation" r:id="rId4" imgW="406080" imgH="393480" progId="Equation.3">
                  <p:embed/>
                  <p:pic>
                    <p:nvPicPr>
                      <p:cNvPr id="466944" name="Object 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0250" y="2420938"/>
                        <a:ext cx="404813" cy="3921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415787" name="Group 43"/>
          <p:cNvGrpSpPr>
            <a:grpSpLocks/>
          </p:cNvGrpSpPr>
          <p:nvPr/>
        </p:nvGrpSpPr>
        <p:grpSpPr bwMode="auto">
          <a:xfrm>
            <a:off x="1676400" y="1031875"/>
            <a:ext cx="6523038" cy="3297238"/>
            <a:chOff x="1056" y="650"/>
            <a:chExt cx="4109" cy="2077"/>
          </a:xfrm>
        </p:grpSpPr>
        <p:sp>
          <p:nvSpPr>
            <p:cNvPr id="415750" name="Oval 6"/>
            <p:cNvSpPr>
              <a:spLocks noChangeArrowheads="1"/>
            </p:cNvSpPr>
            <p:nvPr/>
          </p:nvSpPr>
          <p:spPr bwMode="auto">
            <a:xfrm>
              <a:off x="4083" y="966"/>
              <a:ext cx="135" cy="135"/>
            </a:xfrm>
            <a:prstGeom prst="ellipse">
              <a:avLst/>
            </a:prstGeom>
            <a:solidFill>
              <a:schemeClr val="tx1"/>
            </a:solidFill>
            <a:ln w="19050">
              <a:solidFill>
                <a:schemeClr val="tx1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15752" name="AutoShape 8" descr="50%"/>
            <p:cNvSpPr>
              <a:spLocks noChangeArrowheads="1"/>
            </p:cNvSpPr>
            <p:nvPr/>
          </p:nvSpPr>
          <p:spPr bwMode="auto">
            <a:xfrm>
              <a:off x="3216" y="1248"/>
              <a:ext cx="142" cy="915"/>
            </a:xfrm>
            <a:prstGeom prst="roundRect">
              <a:avLst>
                <a:gd name="adj" fmla="val 50000"/>
              </a:avLst>
            </a:prstGeom>
            <a:pattFill prst="pct50">
              <a:fgClr>
                <a:srgbClr val="D0087F"/>
              </a:fgClr>
              <a:bgClr>
                <a:srgbClr val="FFFFFF"/>
              </a:bgClr>
            </a:pattFill>
            <a:ln w="19050">
              <a:solidFill>
                <a:schemeClr val="tx1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15753" name="Oval 9"/>
            <p:cNvSpPr>
              <a:spLocks noChangeArrowheads="1"/>
            </p:cNvSpPr>
            <p:nvPr/>
          </p:nvSpPr>
          <p:spPr bwMode="auto">
            <a:xfrm>
              <a:off x="4083" y="2352"/>
              <a:ext cx="135" cy="135"/>
            </a:xfrm>
            <a:prstGeom prst="ellipse">
              <a:avLst/>
            </a:prstGeom>
            <a:solidFill>
              <a:schemeClr val="tx1"/>
            </a:solidFill>
            <a:ln w="19050">
              <a:solidFill>
                <a:schemeClr val="tx1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15754" name="AutoShape 10" descr="50%"/>
            <p:cNvSpPr>
              <a:spLocks noChangeArrowheads="1"/>
            </p:cNvSpPr>
            <p:nvPr/>
          </p:nvSpPr>
          <p:spPr bwMode="auto">
            <a:xfrm>
              <a:off x="3552" y="1248"/>
              <a:ext cx="142" cy="915"/>
            </a:xfrm>
            <a:prstGeom prst="roundRect">
              <a:avLst>
                <a:gd name="adj" fmla="val 50000"/>
              </a:avLst>
            </a:prstGeom>
            <a:pattFill prst="pct50">
              <a:fgClr>
                <a:srgbClr val="D0087F"/>
              </a:fgClr>
              <a:bgClr>
                <a:srgbClr val="FFFFFF"/>
              </a:bgClr>
            </a:pattFill>
            <a:ln w="19050">
              <a:solidFill>
                <a:schemeClr val="tx1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15755" name="AutoShape 11" descr="50%"/>
            <p:cNvSpPr>
              <a:spLocks noChangeArrowheads="1"/>
            </p:cNvSpPr>
            <p:nvPr/>
          </p:nvSpPr>
          <p:spPr bwMode="auto">
            <a:xfrm>
              <a:off x="4656" y="1248"/>
              <a:ext cx="142" cy="915"/>
            </a:xfrm>
            <a:prstGeom prst="roundRect">
              <a:avLst>
                <a:gd name="adj" fmla="val 50000"/>
              </a:avLst>
            </a:prstGeom>
            <a:pattFill prst="pct50">
              <a:fgClr>
                <a:srgbClr val="D0087F"/>
              </a:fgClr>
              <a:bgClr>
                <a:srgbClr val="FFFFFF"/>
              </a:bgClr>
            </a:pattFill>
            <a:ln w="19050">
              <a:solidFill>
                <a:schemeClr val="tx1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15756" name="AutoShape 12" descr="50%"/>
            <p:cNvSpPr>
              <a:spLocks noChangeArrowheads="1"/>
            </p:cNvSpPr>
            <p:nvPr/>
          </p:nvSpPr>
          <p:spPr bwMode="auto">
            <a:xfrm>
              <a:off x="4992" y="1248"/>
              <a:ext cx="142" cy="915"/>
            </a:xfrm>
            <a:prstGeom prst="roundRect">
              <a:avLst>
                <a:gd name="adj" fmla="val 50000"/>
              </a:avLst>
            </a:prstGeom>
            <a:pattFill prst="pct50">
              <a:fgClr>
                <a:srgbClr val="D0087F"/>
              </a:fgClr>
              <a:bgClr>
                <a:srgbClr val="FFFFFF"/>
              </a:bgClr>
            </a:pattFill>
            <a:ln w="19050">
              <a:solidFill>
                <a:schemeClr val="tx1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cxnSp>
          <p:nvCxnSpPr>
            <p:cNvPr id="415757" name="AutoShape 13"/>
            <p:cNvCxnSpPr>
              <a:cxnSpLocks noChangeShapeType="1"/>
              <a:stCxn id="415750" idx="2"/>
              <a:endCxn id="415752" idx="0"/>
            </p:cNvCxnSpPr>
            <p:nvPr/>
          </p:nvCxnSpPr>
          <p:spPr bwMode="auto">
            <a:xfrm rot="10800000" flipV="1">
              <a:off x="3287" y="1034"/>
              <a:ext cx="790" cy="208"/>
            </a:xfrm>
            <a:prstGeom prst="curvedConnector2">
              <a:avLst/>
            </a:prstGeom>
            <a:noFill/>
            <a:ln w="19050">
              <a:solidFill>
                <a:schemeClr val="tx1"/>
              </a:solidFill>
              <a:round/>
              <a:headEnd type="none" w="sm" len="sm"/>
              <a:tailEnd type="triangle" w="med" len="lg"/>
            </a:ln>
            <a:effectLst/>
          </p:spPr>
        </p:cxnSp>
        <p:cxnSp>
          <p:nvCxnSpPr>
            <p:cNvPr id="415758" name="AutoShape 14"/>
            <p:cNvCxnSpPr>
              <a:cxnSpLocks noChangeShapeType="1"/>
              <a:stCxn id="415750" idx="3"/>
              <a:endCxn id="415754" idx="0"/>
            </p:cNvCxnSpPr>
            <p:nvPr/>
          </p:nvCxnSpPr>
          <p:spPr bwMode="auto">
            <a:xfrm rot="5400000">
              <a:off x="3785" y="925"/>
              <a:ext cx="155" cy="480"/>
            </a:xfrm>
            <a:prstGeom prst="curvedConnector3">
              <a:avLst>
                <a:gd name="adj1" fmla="val 56130"/>
              </a:avLst>
            </a:prstGeom>
            <a:noFill/>
            <a:ln w="19050">
              <a:solidFill>
                <a:schemeClr val="tx1"/>
              </a:solidFill>
              <a:round/>
              <a:headEnd type="none" w="sm" len="sm"/>
              <a:tailEnd type="triangle" w="med" len="lg"/>
            </a:ln>
            <a:effectLst/>
          </p:spPr>
        </p:cxnSp>
        <p:cxnSp>
          <p:nvCxnSpPr>
            <p:cNvPr id="415759" name="AutoShape 15"/>
            <p:cNvCxnSpPr>
              <a:cxnSpLocks noChangeShapeType="1"/>
              <a:stCxn id="415750" idx="5"/>
              <a:endCxn id="415755" idx="0"/>
            </p:cNvCxnSpPr>
            <p:nvPr/>
          </p:nvCxnSpPr>
          <p:spPr bwMode="auto">
            <a:xfrm rot="16200000" flipH="1">
              <a:off x="4385" y="900"/>
              <a:ext cx="155" cy="529"/>
            </a:xfrm>
            <a:prstGeom prst="curvedConnector3">
              <a:avLst>
                <a:gd name="adj1" fmla="val 56130"/>
              </a:avLst>
            </a:prstGeom>
            <a:noFill/>
            <a:ln w="19050">
              <a:solidFill>
                <a:schemeClr val="tx1"/>
              </a:solidFill>
              <a:round/>
              <a:headEnd type="none" w="sm" len="sm"/>
              <a:tailEnd type="triangle" w="med" len="lg"/>
            </a:ln>
            <a:effectLst/>
          </p:spPr>
        </p:cxnSp>
        <p:cxnSp>
          <p:nvCxnSpPr>
            <p:cNvPr id="415760" name="AutoShape 16"/>
            <p:cNvCxnSpPr>
              <a:cxnSpLocks noChangeShapeType="1"/>
              <a:stCxn id="415750" idx="6"/>
              <a:endCxn id="415756" idx="0"/>
            </p:cNvCxnSpPr>
            <p:nvPr/>
          </p:nvCxnSpPr>
          <p:spPr bwMode="auto">
            <a:xfrm>
              <a:off x="4224" y="1034"/>
              <a:ext cx="839" cy="208"/>
            </a:xfrm>
            <a:prstGeom prst="curvedConnector2">
              <a:avLst/>
            </a:prstGeom>
            <a:noFill/>
            <a:ln w="19050">
              <a:solidFill>
                <a:schemeClr val="tx1"/>
              </a:solidFill>
              <a:round/>
              <a:headEnd type="none" w="sm" len="sm"/>
              <a:tailEnd type="triangle" w="med" len="lg"/>
            </a:ln>
            <a:effectLst/>
          </p:spPr>
        </p:cxnSp>
        <p:cxnSp>
          <p:nvCxnSpPr>
            <p:cNvPr id="415761" name="AutoShape 17"/>
            <p:cNvCxnSpPr>
              <a:cxnSpLocks noChangeShapeType="1"/>
              <a:stCxn id="415754" idx="2"/>
              <a:endCxn id="415753" idx="1"/>
            </p:cNvCxnSpPr>
            <p:nvPr/>
          </p:nvCxnSpPr>
          <p:spPr bwMode="auto">
            <a:xfrm rot="16200000" flipH="1">
              <a:off x="3764" y="2028"/>
              <a:ext cx="197" cy="480"/>
            </a:xfrm>
            <a:prstGeom prst="curvedConnector3">
              <a:avLst>
                <a:gd name="adj1" fmla="val 44671"/>
              </a:avLst>
            </a:prstGeom>
            <a:noFill/>
            <a:ln w="19050">
              <a:solidFill>
                <a:schemeClr val="tx1"/>
              </a:solidFill>
              <a:round/>
              <a:headEnd type="none" w="sm" len="sm"/>
              <a:tailEnd type="triangle" w="med" len="lg"/>
            </a:ln>
            <a:effectLst/>
          </p:spPr>
        </p:cxnSp>
        <p:cxnSp>
          <p:nvCxnSpPr>
            <p:cNvPr id="415762" name="AutoShape 18"/>
            <p:cNvCxnSpPr>
              <a:cxnSpLocks noChangeShapeType="1"/>
              <a:stCxn id="415752" idx="2"/>
              <a:endCxn id="415753" idx="2"/>
            </p:cNvCxnSpPr>
            <p:nvPr/>
          </p:nvCxnSpPr>
          <p:spPr bwMode="auto">
            <a:xfrm rot="16200000" flipH="1">
              <a:off x="3556" y="1900"/>
              <a:ext cx="251" cy="790"/>
            </a:xfrm>
            <a:prstGeom prst="curvedConnector2">
              <a:avLst/>
            </a:prstGeom>
            <a:noFill/>
            <a:ln w="19050">
              <a:solidFill>
                <a:schemeClr val="tx1"/>
              </a:solidFill>
              <a:round/>
              <a:headEnd type="none" w="sm" len="sm"/>
              <a:tailEnd type="triangle" w="med" len="lg"/>
            </a:ln>
            <a:effectLst/>
          </p:spPr>
        </p:cxnSp>
        <p:cxnSp>
          <p:nvCxnSpPr>
            <p:cNvPr id="415763" name="AutoShape 19"/>
            <p:cNvCxnSpPr>
              <a:cxnSpLocks noChangeShapeType="1"/>
              <a:stCxn id="415755" idx="2"/>
              <a:endCxn id="415753" idx="7"/>
            </p:cNvCxnSpPr>
            <p:nvPr/>
          </p:nvCxnSpPr>
          <p:spPr bwMode="auto">
            <a:xfrm rot="5400000">
              <a:off x="4364" y="2003"/>
              <a:ext cx="197" cy="529"/>
            </a:xfrm>
            <a:prstGeom prst="curvedConnector3">
              <a:avLst>
                <a:gd name="adj1" fmla="val 44671"/>
              </a:avLst>
            </a:prstGeom>
            <a:noFill/>
            <a:ln w="19050">
              <a:solidFill>
                <a:schemeClr val="tx1"/>
              </a:solidFill>
              <a:round/>
              <a:headEnd type="none" w="sm" len="sm"/>
              <a:tailEnd type="triangle" w="med" len="lg"/>
            </a:ln>
            <a:effectLst/>
          </p:spPr>
        </p:cxnSp>
        <p:cxnSp>
          <p:nvCxnSpPr>
            <p:cNvPr id="415764" name="AutoShape 20"/>
            <p:cNvCxnSpPr>
              <a:cxnSpLocks noChangeShapeType="1"/>
              <a:stCxn id="415756" idx="2"/>
              <a:endCxn id="415753" idx="6"/>
            </p:cNvCxnSpPr>
            <p:nvPr/>
          </p:nvCxnSpPr>
          <p:spPr bwMode="auto">
            <a:xfrm rot="5400000">
              <a:off x="4518" y="1875"/>
              <a:ext cx="251" cy="839"/>
            </a:xfrm>
            <a:prstGeom prst="curvedConnector2">
              <a:avLst/>
            </a:prstGeom>
            <a:noFill/>
            <a:ln w="19050">
              <a:solidFill>
                <a:schemeClr val="tx1"/>
              </a:solidFill>
              <a:round/>
              <a:headEnd type="none" w="sm" len="sm"/>
              <a:tailEnd type="triangle" w="med" len="lg"/>
            </a:ln>
            <a:effectLst/>
          </p:spPr>
        </p:cxnSp>
        <p:grpSp>
          <p:nvGrpSpPr>
            <p:cNvPr id="415768" name="Group 24"/>
            <p:cNvGrpSpPr>
              <a:grpSpLocks/>
            </p:cNvGrpSpPr>
            <p:nvPr/>
          </p:nvGrpSpPr>
          <p:grpSpPr bwMode="auto">
            <a:xfrm>
              <a:off x="4032" y="1728"/>
              <a:ext cx="238" cy="46"/>
              <a:chOff x="4032" y="1680"/>
              <a:chExt cx="238" cy="46"/>
            </a:xfrm>
          </p:grpSpPr>
          <p:sp>
            <p:nvSpPr>
              <p:cNvPr id="415765" name="Oval 21"/>
              <p:cNvSpPr>
                <a:spLocks noChangeAspect="1" noChangeArrowheads="1"/>
              </p:cNvSpPr>
              <p:nvPr/>
            </p:nvSpPr>
            <p:spPr bwMode="auto">
              <a:xfrm>
                <a:off x="4032" y="1680"/>
                <a:ext cx="46" cy="46"/>
              </a:xfrm>
              <a:prstGeom prst="ellipse">
                <a:avLst/>
              </a:prstGeom>
              <a:solidFill>
                <a:srgbClr val="D0087F"/>
              </a:solidFill>
              <a:ln w="19050">
                <a:solidFill>
                  <a:srgbClr val="D0087F"/>
                </a:solidFill>
                <a:round/>
                <a:headEnd type="none" w="sm" len="sm"/>
                <a:tailEnd type="none" w="med" len="lg"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15766" name="Oval 22"/>
              <p:cNvSpPr>
                <a:spLocks noChangeAspect="1" noChangeArrowheads="1"/>
              </p:cNvSpPr>
              <p:nvPr/>
            </p:nvSpPr>
            <p:spPr bwMode="auto">
              <a:xfrm>
                <a:off x="4128" y="1680"/>
                <a:ext cx="46" cy="46"/>
              </a:xfrm>
              <a:prstGeom prst="ellipse">
                <a:avLst/>
              </a:prstGeom>
              <a:solidFill>
                <a:srgbClr val="D0087F"/>
              </a:solidFill>
              <a:ln w="19050">
                <a:solidFill>
                  <a:srgbClr val="D0087F"/>
                </a:solidFill>
                <a:round/>
                <a:headEnd type="none" w="sm" len="sm"/>
                <a:tailEnd type="none" w="med" len="lg"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15767" name="Oval 23"/>
              <p:cNvSpPr>
                <a:spLocks noChangeAspect="1" noChangeArrowheads="1"/>
              </p:cNvSpPr>
              <p:nvPr/>
            </p:nvSpPr>
            <p:spPr bwMode="auto">
              <a:xfrm>
                <a:off x="4224" y="1680"/>
                <a:ext cx="46" cy="46"/>
              </a:xfrm>
              <a:prstGeom prst="ellipse">
                <a:avLst/>
              </a:prstGeom>
              <a:solidFill>
                <a:srgbClr val="D0087F"/>
              </a:solidFill>
              <a:ln w="19050">
                <a:solidFill>
                  <a:srgbClr val="D0087F"/>
                </a:solidFill>
                <a:round/>
                <a:headEnd type="none" w="sm" len="sm"/>
                <a:tailEnd type="none" w="med" len="lg"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</p:grpSp>
        <p:sp>
          <p:nvSpPr>
            <p:cNvPr id="415769" name="Line 25"/>
            <p:cNvSpPr>
              <a:spLocks noChangeShapeType="1"/>
            </p:cNvSpPr>
            <p:nvPr/>
          </p:nvSpPr>
          <p:spPr bwMode="auto">
            <a:xfrm>
              <a:off x="4151" y="768"/>
              <a:ext cx="0" cy="19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none" w="sm" len="sm"/>
              <a:tailEnd type="triangl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15770" name="Line 26"/>
            <p:cNvSpPr>
              <a:spLocks noChangeShapeType="1"/>
            </p:cNvSpPr>
            <p:nvPr/>
          </p:nvSpPr>
          <p:spPr bwMode="auto">
            <a:xfrm>
              <a:off x="4151" y="2496"/>
              <a:ext cx="0" cy="19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none" w="sm" len="sm"/>
              <a:tailEnd type="triangl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15771" name="Text Box 27"/>
            <p:cNvSpPr txBox="1">
              <a:spLocks noChangeArrowheads="1"/>
            </p:cNvSpPr>
            <p:nvPr/>
          </p:nvSpPr>
          <p:spPr bwMode="auto">
            <a:xfrm>
              <a:off x="4742" y="650"/>
              <a:ext cx="412" cy="231"/>
            </a:xfrm>
            <a:prstGeom prst="rect">
              <a:avLst/>
            </a:prstGeom>
            <a:noFill/>
            <a:ln w="19050">
              <a:noFill/>
              <a:miter lim="800000"/>
              <a:headEnd type="none" w="sm" len="sm"/>
              <a:tailEnd type="none" w="med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>
                  <a:solidFill>
                    <a:srgbClr val="FF0033"/>
                  </a:solidFill>
                </a:rPr>
                <a:t>fork</a:t>
              </a:r>
              <a:endParaRPr lang="en-US"/>
            </a:p>
          </p:txBody>
        </p:sp>
        <p:sp>
          <p:nvSpPr>
            <p:cNvPr id="415772" name="Text Box 28"/>
            <p:cNvSpPr txBox="1">
              <a:spLocks noChangeArrowheads="1"/>
            </p:cNvSpPr>
            <p:nvPr/>
          </p:nvSpPr>
          <p:spPr bwMode="auto">
            <a:xfrm>
              <a:off x="4800" y="2496"/>
              <a:ext cx="365" cy="231"/>
            </a:xfrm>
            <a:prstGeom prst="rect">
              <a:avLst/>
            </a:prstGeom>
            <a:noFill/>
            <a:ln w="19050">
              <a:noFill/>
              <a:miter lim="800000"/>
              <a:headEnd type="none" w="sm" len="sm"/>
              <a:tailEnd type="none" w="med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>
                  <a:solidFill>
                    <a:srgbClr val="FF0033"/>
                  </a:solidFill>
                </a:rPr>
                <a:t>join</a:t>
              </a:r>
              <a:endParaRPr lang="en-US"/>
            </a:p>
          </p:txBody>
        </p:sp>
        <p:cxnSp>
          <p:nvCxnSpPr>
            <p:cNvPr id="415773" name="AutoShape 29"/>
            <p:cNvCxnSpPr>
              <a:cxnSpLocks noChangeShapeType="1"/>
              <a:stCxn id="415771" idx="1"/>
              <a:endCxn id="415750" idx="7"/>
            </p:cNvCxnSpPr>
            <p:nvPr/>
          </p:nvCxnSpPr>
          <p:spPr bwMode="auto">
            <a:xfrm rot="10800000" flipV="1">
              <a:off x="4198" y="766"/>
              <a:ext cx="544" cy="214"/>
            </a:xfrm>
            <a:prstGeom prst="curvedConnector2">
              <a:avLst/>
            </a:prstGeom>
            <a:noFill/>
            <a:ln w="19050">
              <a:solidFill>
                <a:srgbClr val="FF0033"/>
              </a:solidFill>
              <a:round/>
              <a:headEnd type="none" w="sm" len="sm"/>
              <a:tailEnd type="triangle" w="med" len="lg"/>
            </a:ln>
            <a:effectLst/>
          </p:spPr>
        </p:cxnSp>
        <p:cxnSp>
          <p:nvCxnSpPr>
            <p:cNvPr id="415774" name="AutoShape 30"/>
            <p:cNvCxnSpPr>
              <a:cxnSpLocks noChangeShapeType="1"/>
              <a:stCxn id="415772" idx="1"/>
              <a:endCxn id="415753" idx="5"/>
            </p:cNvCxnSpPr>
            <p:nvPr/>
          </p:nvCxnSpPr>
          <p:spPr bwMode="auto">
            <a:xfrm rot="10800000">
              <a:off x="4198" y="2473"/>
              <a:ext cx="602" cy="139"/>
            </a:xfrm>
            <a:prstGeom prst="curvedConnector2">
              <a:avLst/>
            </a:prstGeom>
            <a:noFill/>
            <a:ln w="19050">
              <a:solidFill>
                <a:srgbClr val="FF0033"/>
              </a:solidFill>
              <a:round/>
              <a:headEnd type="none" w="sm" len="sm"/>
              <a:tailEnd type="triangle" w="med" len="lg"/>
            </a:ln>
            <a:effectLst/>
          </p:spPr>
        </p:cxnSp>
        <p:sp>
          <p:nvSpPr>
            <p:cNvPr id="415776" name="Rectangle 32"/>
            <p:cNvSpPr>
              <a:spLocks noChangeArrowheads="1"/>
            </p:cNvSpPr>
            <p:nvPr/>
          </p:nvSpPr>
          <p:spPr bwMode="auto">
            <a:xfrm>
              <a:off x="1056" y="1314"/>
              <a:ext cx="1584" cy="776"/>
            </a:xfrm>
            <a:prstGeom prst="rect">
              <a:avLst/>
            </a:prstGeom>
            <a:solidFill>
              <a:srgbClr val="FF00FF">
                <a:alpha val="50000"/>
              </a:srgbClr>
            </a:solidFill>
            <a:ln w="19050">
              <a:solidFill>
                <a:schemeClr val="tx1"/>
              </a:solidFill>
              <a:miter lim="800000"/>
              <a:headEnd type="none" w="sm" len="sm"/>
              <a:tailEnd type="none" w="med" len="lg"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415778" name="Oval 34"/>
            <p:cNvSpPr>
              <a:spLocks noChangeAspect="1" noChangeArrowheads="1"/>
            </p:cNvSpPr>
            <p:nvPr/>
          </p:nvSpPr>
          <p:spPr bwMode="auto">
            <a:xfrm>
              <a:off x="3264" y="1824"/>
              <a:ext cx="46" cy="46"/>
            </a:xfrm>
            <a:prstGeom prst="ellipse">
              <a:avLst/>
            </a:prstGeom>
            <a:solidFill>
              <a:schemeClr val="tx1"/>
            </a:solidFill>
            <a:ln w="19050">
              <a:solidFill>
                <a:schemeClr val="tx1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cxnSp>
          <p:nvCxnSpPr>
            <p:cNvPr id="415781" name="AutoShape 37"/>
            <p:cNvCxnSpPr>
              <a:cxnSpLocks noChangeShapeType="1"/>
              <a:stCxn id="415776" idx="3"/>
              <a:endCxn id="415778" idx="2"/>
            </p:cNvCxnSpPr>
            <p:nvPr/>
          </p:nvCxnSpPr>
          <p:spPr bwMode="auto">
            <a:xfrm>
              <a:off x="2646" y="1702"/>
              <a:ext cx="612" cy="145"/>
            </a:xfrm>
            <a:prstGeom prst="curvedConnector3">
              <a:avLst>
                <a:gd name="adj1" fmla="val 50000"/>
              </a:avLst>
            </a:prstGeom>
            <a:noFill/>
            <a:ln w="19050">
              <a:solidFill>
                <a:schemeClr val="tx1"/>
              </a:solidFill>
              <a:round/>
              <a:headEnd type="none" w="sm" len="sm"/>
              <a:tailEnd type="none" w="med" len="lg"/>
            </a:ln>
            <a:effectLst/>
          </p:spPr>
        </p:cxnSp>
        <p:sp>
          <p:nvSpPr>
            <p:cNvPr id="415783" name="Text Box 39"/>
            <p:cNvSpPr txBox="1">
              <a:spLocks noChangeArrowheads="1"/>
            </p:cNvSpPr>
            <p:nvPr/>
          </p:nvSpPr>
          <p:spPr bwMode="auto">
            <a:xfrm>
              <a:off x="3494" y="842"/>
              <a:ext cx="317" cy="231"/>
            </a:xfrm>
            <a:prstGeom prst="rect">
              <a:avLst/>
            </a:prstGeom>
            <a:noFill/>
            <a:ln w="19050">
              <a:noFill/>
              <a:miter lim="800000"/>
              <a:headEnd type="none" w="sm" len="sm"/>
              <a:tailEnd type="none" w="med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>
                  <a:solidFill>
                    <a:srgbClr val="0066FF"/>
                  </a:solidFill>
                </a:rPr>
                <a:t>i=2</a:t>
              </a:r>
            </a:p>
          </p:txBody>
        </p:sp>
        <p:sp>
          <p:nvSpPr>
            <p:cNvPr id="415784" name="Text Box 40"/>
            <p:cNvSpPr txBox="1">
              <a:spLocks noChangeArrowheads="1"/>
            </p:cNvSpPr>
            <p:nvPr/>
          </p:nvSpPr>
          <p:spPr bwMode="auto">
            <a:xfrm>
              <a:off x="3840" y="1152"/>
              <a:ext cx="317" cy="231"/>
            </a:xfrm>
            <a:prstGeom prst="rect">
              <a:avLst/>
            </a:prstGeom>
            <a:noFill/>
            <a:ln w="19050">
              <a:noFill/>
              <a:miter lim="800000"/>
              <a:headEnd type="none" w="sm" len="sm"/>
              <a:tailEnd type="none" w="med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>
                  <a:solidFill>
                    <a:srgbClr val="0066FF"/>
                  </a:solidFill>
                </a:rPr>
                <a:t>i=3</a:t>
              </a:r>
            </a:p>
          </p:txBody>
        </p:sp>
        <p:sp>
          <p:nvSpPr>
            <p:cNvPr id="415785" name="Text Box 41"/>
            <p:cNvSpPr txBox="1">
              <a:spLocks noChangeArrowheads="1"/>
            </p:cNvSpPr>
            <p:nvPr/>
          </p:nvSpPr>
          <p:spPr bwMode="auto">
            <a:xfrm>
              <a:off x="4176" y="1152"/>
              <a:ext cx="452" cy="231"/>
            </a:xfrm>
            <a:prstGeom prst="rect">
              <a:avLst/>
            </a:prstGeom>
            <a:noFill/>
            <a:ln w="19050">
              <a:noFill/>
              <a:miter lim="800000"/>
              <a:headEnd type="none" w="sm" len="sm"/>
              <a:tailEnd type="none" w="med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>
                  <a:solidFill>
                    <a:srgbClr val="0066FF"/>
                  </a:solidFill>
                </a:rPr>
                <a:t>i=n-2</a:t>
              </a:r>
            </a:p>
          </p:txBody>
        </p:sp>
        <p:sp>
          <p:nvSpPr>
            <p:cNvPr id="415786" name="Text Box 42"/>
            <p:cNvSpPr txBox="1">
              <a:spLocks noChangeArrowheads="1"/>
            </p:cNvSpPr>
            <p:nvPr/>
          </p:nvSpPr>
          <p:spPr bwMode="auto">
            <a:xfrm>
              <a:off x="4560" y="816"/>
              <a:ext cx="429" cy="231"/>
            </a:xfrm>
            <a:prstGeom prst="rect">
              <a:avLst/>
            </a:prstGeom>
            <a:noFill/>
            <a:ln w="19050">
              <a:noFill/>
              <a:miter lim="800000"/>
              <a:headEnd type="none" w="sm" len="sm"/>
              <a:tailEnd type="none" w="med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>
                  <a:solidFill>
                    <a:srgbClr val="0066FF"/>
                  </a:solidFill>
                </a:rPr>
                <a:t>i=n-1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6177298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69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5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5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57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5747" grpId="0" build="p" autoUpdateAnimBg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-</a:t>
            </a:r>
            <a:fld id="{324F3B7E-2479-43CA-8C0B-0129DA3C31D7}" type="slidenum">
              <a:rPr lang="en-US"/>
              <a:pPr/>
              <a:t>38</a:t>
            </a:fld>
            <a:r>
              <a:rPr lang="en-US"/>
              <a:t>-</a:t>
            </a:r>
          </a:p>
        </p:txBody>
      </p:sp>
      <p:sp>
        <p:nvSpPr>
          <p:cNvPr id="416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Loop Parallelization - Example</a:t>
            </a:r>
          </a:p>
        </p:txBody>
      </p:sp>
      <p:sp>
        <p:nvSpPr>
          <p:cNvPr id="416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5105400"/>
            <a:ext cx="7772400" cy="1447800"/>
          </a:xfrm>
        </p:spPr>
        <p:txBody>
          <a:bodyPr>
            <a:normAutofit fontScale="77500" lnSpcReduction="20000"/>
          </a:bodyPr>
          <a:lstStyle/>
          <a:p>
            <a:r>
              <a:rPr lang="en-US"/>
              <a:t>Iterations of loop i must be executed sequentially, but the iterations of loop j may be executed in parallel.</a:t>
            </a:r>
          </a:p>
          <a:p>
            <a:r>
              <a:rPr lang="en-US"/>
              <a:t>Inner loop parallelism.</a:t>
            </a:r>
          </a:p>
        </p:txBody>
      </p:sp>
      <p:sp>
        <p:nvSpPr>
          <p:cNvPr id="416772" name="Text Box 4"/>
          <p:cNvSpPr txBox="1">
            <a:spLocks noChangeArrowheads="1"/>
          </p:cNvSpPr>
          <p:nvPr/>
        </p:nvSpPr>
        <p:spPr bwMode="auto">
          <a:xfrm>
            <a:off x="1447800" y="2057400"/>
            <a:ext cx="2640013" cy="1920875"/>
          </a:xfrm>
          <a:prstGeom prst="rect">
            <a:avLst/>
          </a:prstGeom>
          <a:noFill/>
          <a:ln w="19050">
            <a:noFill/>
            <a:miter lim="800000"/>
            <a:headEnd type="none" w="sm" len="sm"/>
            <a:tailEnd type="none" w="med" len="lg"/>
          </a:ln>
          <a:effectLst/>
        </p:spPr>
        <p:txBody>
          <a:bodyPr wrap="none">
            <a:spAutoFit/>
          </a:bodyPr>
          <a:lstStyle/>
          <a:p>
            <a:pPr>
              <a:tabLst>
                <a:tab pos="1370013" algn="l"/>
              </a:tabLst>
            </a:pPr>
            <a:r>
              <a:rPr lang="en-US" sz="2000"/>
              <a:t>do i = 2, n-1</a:t>
            </a:r>
          </a:p>
          <a:p>
            <a:pPr>
              <a:tabLst>
                <a:tab pos="1370013" algn="l"/>
              </a:tabLst>
            </a:pPr>
            <a:r>
              <a:rPr lang="en-US" sz="2000"/>
              <a:t>    do j = 2, m-1</a:t>
            </a:r>
          </a:p>
          <a:p>
            <a:pPr>
              <a:tabLst>
                <a:tab pos="1370013" algn="l"/>
              </a:tabLst>
            </a:pPr>
            <a:r>
              <a:rPr lang="en-US" sz="2000"/>
              <a:t>        b(i, j)	= …</a:t>
            </a:r>
          </a:p>
          <a:p>
            <a:pPr>
              <a:tabLst>
                <a:tab pos="1370013" algn="l"/>
              </a:tabLst>
            </a:pPr>
            <a:r>
              <a:rPr lang="en-US" sz="2000"/>
              <a:t>         …	= b(i-1, j)</a:t>
            </a:r>
          </a:p>
          <a:p>
            <a:pPr>
              <a:tabLst>
                <a:tab pos="1370013" algn="l"/>
              </a:tabLst>
            </a:pPr>
            <a:r>
              <a:rPr lang="en-US" sz="2000"/>
              <a:t>    end do</a:t>
            </a:r>
          </a:p>
          <a:p>
            <a:pPr>
              <a:tabLst>
                <a:tab pos="1370013" algn="l"/>
              </a:tabLst>
            </a:pPr>
            <a:r>
              <a:rPr lang="en-US" sz="2000"/>
              <a:t>end do</a:t>
            </a:r>
          </a:p>
        </p:txBody>
      </p:sp>
      <p:graphicFrame>
        <p:nvGraphicFramePr>
          <p:cNvPr id="467968" name="Object 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78902494"/>
              </p:ext>
            </p:extLst>
          </p:nvPr>
        </p:nvGraphicFramePr>
        <p:xfrm>
          <a:off x="755650" y="2832100"/>
          <a:ext cx="404813" cy="392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78" name="Equation" r:id="rId4" imgW="406080" imgH="393480" progId="Equation.3">
                  <p:embed/>
                </p:oleObj>
              </mc:Choice>
              <mc:Fallback>
                <p:oleObj name="Equation" r:id="rId4" imgW="406080" imgH="393480" progId="Equation.3">
                  <p:embed/>
                  <p:pic>
                    <p:nvPicPr>
                      <p:cNvPr id="467968" name="Object 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5650" y="2832100"/>
                        <a:ext cx="404813" cy="3921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416812" name="Group 44"/>
          <p:cNvGrpSpPr>
            <a:grpSpLocks/>
          </p:cNvGrpSpPr>
          <p:nvPr/>
        </p:nvGrpSpPr>
        <p:grpSpPr bwMode="auto">
          <a:xfrm>
            <a:off x="1676400" y="1336675"/>
            <a:ext cx="7269163" cy="3311525"/>
            <a:chOff x="1056" y="650"/>
            <a:chExt cx="4579" cy="2086"/>
          </a:xfrm>
        </p:grpSpPr>
        <p:sp>
          <p:nvSpPr>
            <p:cNvPr id="416775" name="Oval 7"/>
            <p:cNvSpPr>
              <a:spLocks noChangeArrowheads="1"/>
            </p:cNvSpPr>
            <p:nvPr/>
          </p:nvSpPr>
          <p:spPr bwMode="auto">
            <a:xfrm>
              <a:off x="4083" y="966"/>
              <a:ext cx="135" cy="135"/>
            </a:xfrm>
            <a:prstGeom prst="ellipse">
              <a:avLst/>
            </a:prstGeom>
            <a:solidFill>
              <a:schemeClr val="tx1"/>
            </a:solidFill>
            <a:ln w="19050">
              <a:solidFill>
                <a:schemeClr val="tx1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16776" name="AutoShape 8" descr="50%"/>
            <p:cNvSpPr>
              <a:spLocks noChangeArrowheads="1"/>
            </p:cNvSpPr>
            <p:nvPr/>
          </p:nvSpPr>
          <p:spPr bwMode="auto">
            <a:xfrm>
              <a:off x="3216" y="1248"/>
              <a:ext cx="142" cy="915"/>
            </a:xfrm>
            <a:prstGeom prst="roundRect">
              <a:avLst>
                <a:gd name="adj" fmla="val 50000"/>
              </a:avLst>
            </a:prstGeom>
            <a:pattFill prst="pct50">
              <a:fgClr>
                <a:srgbClr val="D0087F"/>
              </a:fgClr>
              <a:bgClr>
                <a:srgbClr val="FFFFFF"/>
              </a:bgClr>
            </a:pattFill>
            <a:ln w="19050">
              <a:solidFill>
                <a:schemeClr val="tx1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16777" name="Oval 9"/>
            <p:cNvSpPr>
              <a:spLocks noChangeArrowheads="1"/>
            </p:cNvSpPr>
            <p:nvPr/>
          </p:nvSpPr>
          <p:spPr bwMode="auto">
            <a:xfrm>
              <a:off x="4083" y="2352"/>
              <a:ext cx="135" cy="135"/>
            </a:xfrm>
            <a:prstGeom prst="ellipse">
              <a:avLst/>
            </a:prstGeom>
            <a:solidFill>
              <a:schemeClr val="tx1"/>
            </a:solidFill>
            <a:ln w="19050">
              <a:solidFill>
                <a:schemeClr val="tx1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16778" name="AutoShape 10" descr="50%"/>
            <p:cNvSpPr>
              <a:spLocks noChangeArrowheads="1"/>
            </p:cNvSpPr>
            <p:nvPr/>
          </p:nvSpPr>
          <p:spPr bwMode="auto">
            <a:xfrm>
              <a:off x="3552" y="1248"/>
              <a:ext cx="142" cy="915"/>
            </a:xfrm>
            <a:prstGeom prst="roundRect">
              <a:avLst>
                <a:gd name="adj" fmla="val 50000"/>
              </a:avLst>
            </a:prstGeom>
            <a:pattFill prst="pct50">
              <a:fgClr>
                <a:srgbClr val="D0087F"/>
              </a:fgClr>
              <a:bgClr>
                <a:srgbClr val="FFFFFF"/>
              </a:bgClr>
            </a:pattFill>
            <a:ln w="19050">
              <a:solidFill>
                <a:schemeClr val="tx1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16779" name="AutoShape 11" descr="50%"/>
            <p:cNvSpPr>
              <a:spLocks noChangeArrowheads="1"/>
            </p:cNvSpPr>
            <p:nvPr/>
          </p:nvSpPr>
          <p:spPr bwMode="auto">
            <a:xfrm>
              <a:off x="4656" y="1248"/>
              <a:ext cx="142" cy="915"/>
            </a:xfrm>
            <a:prstGeom prst="roundRect">
              <a:avLst>
                <a:gd name="adj" fmla="val 50000"/>
              </a:avLst>
            </a:prstGeom>
            <a:pattFill prst="pct50">
              <a:fgClr>
                <a:srgbClr val="D0087F"/>
              </a:fgClr>
              <a:bgClr>
                <a:srgbClr val="FFFFFF"/>
              </a:bgClr>
            </a:pattFill>
            <a:ln w="19050">
              <a:solidFill>
                <a:schemeClr val="tx1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16780" name="AutoShape 12" descr="50%"/>
            <p:cNvSpPr>
              <a:spLocks noChangeArrowheads="1"/>
            </p:cNvSpPr>
            <p:nvPr/>
          </p:nvSpPr>
          <p:spPr bwMode="auto">
            <a:xfrm>
              <a:off x="4992" y="1248"/>
              <a:ext cx="142" cy="915"/>
            </a:xfrm>
            <a:prstGeom prst="roundRect">
              <a:avLst>
                <a:gd name="adj" fmla="val 50000"/>
              </a:avLst>
            </a:prstGeom>
            <a:pattFill prst="pct50">
              <a:fgClr>
                <a:srgbClr val="D0087F"/>
              </a:fgClr>
              <a:bgClr>
                <a:srgbClr val="FFFFFF"/>
              </a:bgClr>
            </a:pattFill>
            <a:ln w="19050">
              <a:solidFill>
                <a:schemeClr val="tx1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cxnSp>
          <p:nvCxnSpPr>
            <p:cNvPr id="416781" name="AutoShape 13"/>
            <p:cNvCxnSpPr>
              <a:cxnSpLocks noChangeShapeType="1"/>
              <a:stCxn id="416775" idx="2"/>
              <a:endCxn id="416776" idx="0"/>
            </p:cNvCxnSpPr>
            <p:nvPr/>
          </p:nvCxnSpPr>
          <p:spPr bwMode="auto">
            <a:xfrm rot="10800000" flipV="1">
              <a:off x="3287" y="1034"/>
              <a:ext cx="790" cy="208"/>
            </a:xfrm>
            <a:prstGeom prst="curvedConnector2">
              <a:avLst/>
            </a:prstGeom>
            <a:noFill/>
            <a:ln w="19050">
              <a:solidFill>
                <a:schemeClr val="tx1"/>
              </a:solidFill>
              <a:round/>
              <a:headEnd type="none" w="sm" len="sm"/>
              <a:tailEnd type="triangle" w="med" len="lg"/>
            </a:ln>
            <a:effectLst/>
          </p:spPr>
        </p:cxnSp>
        <p:cxnSp>
          <p:nvCxnSpPr>
            <p:cNvPr id="416782" name="AutoShape 14"/>
            <p:cNvCxnSpPr>
              <a:cxnSpLocks noChangeShapeType="1"/>
              <a:stCxn id="416775" idx="3"/>
              <a:endCxn id="416778" idx="0"/>
            </p:cNvCxnSpPr>
            <p:nvPr/>
          </p:nvCxnSpPr>
          <p:spPr bwMode="auto">
            <a:xfrm rot="5400000">
              <a:off x="3785" y="925"/>
              <a:ext cx="155" cy="480"/>
            </a:xfrm>
            <a:prstGeom prst="curvedConnector3">
              <a:avLst>
                <a:gd name="adj1" fmla="val 56130"/>
              </a:avLst>
            </a:prstGeom>
            <a:noFill/>
            <a:ln w="19050">
              <a:solidFill>
                <a:schemeClr val="tx1"/>
              </a:solidFill>
              <a:round/>
              <a:headEnd type="none" w="sm" len="sm"/>
              <a:tailEnd type="triangle" w="med" len="lg"/>
            </a:ln>
            <a:effectLst/>
          </p:spPr>
        </p:cxnSp>
        <p:cxnSp>
          <p:nvCxnSpPr>
            <p:cNvPr id="416783" name="AutoShape 15"/>
            <p:cNvCxnSpPr>
              <a:cxnSpLocks noChangeShapeType="1"/>
              <a:stCxn id="416775" idx="5"/>
              <a:endCxn id="416779" idx="0"/>
            </p:cNvCxnSpPr>
            <p:nvPr/>
          </p:nvCxnSpPr>
          <p:spPr bwMode="auto">
            <a:xfrm rot="16200000" flipH="1">
              <a:off x="4385" y="900"/>
              <a:ext cx="155" cy="529"/>
            </a:xfrm>
            <a:prstGeom prst="curvedConnector3">
              <a:avLst>
                <a:gd name="adj1" fmla="val 56130"/>
              </a:avLst>
            </a:prstGeom>
            <a:noFill/>
            <a:ln w="19050">
              <a:solidFill>
                <a:schemeClr val="tx1"/>
              </a:solidFill>
              <a:round/>
              <a:headEnd type="none" w="sm" len="sm"/>
              <a:tailEnd type="triangle" w="med" len="lg"/>
            </a:ln>
            <a:effectLst/>
          </p:spPr>
        </p:cxnSp>
        <p:cxnSp>
          <p:nvCxnSpPr>
            <p:cNvPr id="416784" name="AutoShape 16"/>
            <p:cNvCxnSpPr>
              <a:cxnSpLocks noChangeShapeType="1"/>
              <a:stCxn id="416775" idx="6"/>
              <a:endCxn id="416780" idx="0"/>
            </p:cNvCxnSpPr>
            <p:nvPr/>
          </p:nvCxnSpPr>
          <p:spPr bwMode="auto">
            <a:xfrm>
              <a:off x="4224" y="1034"/>
              <a:ext cx="839" cy="208"/>
            </a:xfrm>
            <a:prstGeom prst="curvedConnector2">
              <a:avLst/>
            </a:prstGeom>
            <a:noFill/>
            <a:ln w="19050">
              <a:solidFill>
                <a:schemeClr val="tx1"/>
              </a:solidFill>
              <a:round/>
              <a:headEnd type="none" w="sm" len="sm"/>
              <a:tailEnd type="triangle" w="med" len="lg"/>
            </a:ln>
            <a:effectLst/>
          </p:spPr>
        </p:cxnSp>
        <p:cxnSp>
          <p:nvCxnSpPr>
            <p:cNvPr id="416785" name="AutoShape 17"/>
            <p:cNvCxnSpPr>
              <a:cxnSpLocks noChangeShapeType="1"/>
              <a:stCxn id="416778" idx="2"/>
              <a:endCxn id="416777" idx="1"/>
            </p:cNvCxnSpPr>
            <p:nvPr/>
          </p:nvCxnSpPr>
          <p:spPr bwMode="auto">
            <a:xfrm rot="16200000" flipH="1">
              <a:off x="3764" y="2028"/>
              <a:ext cx="197" cy="480"/>
            </a:xfrm>
            <a:prstGeom prst="curvedConnector3">
              <a:avLst>
                <a:gd name="adj1" fmla="val 44671"/>
              </a:avLst>
            </a:prstGeom>
            <a:noFill/>
            <a:ln w="19050">
              <a:solidFill>
                <a:schemeClr val="tx1"/>
              </a:solidFill>
              <a:round/>
              <a:headEnd type="none" w="sm" len="sm"/>
              <a:tailEnd type="triangle" w="med" len="lg"/>
            </a:ln>
            <a:effectLst/>
          </p:spPr>
        </p:cxnSp>
        <p:cxnSp>
          <p:nvCxnSpPr>
            <p:cNvPr id="416786" name="AutoShape 18"/>
            <p:cNvCxnSpPr>
              <a:cxnSpLocks noChangeShapeType="1"/>
              <a:stCxn id="416776" idx="2"/>
              <a:endCxn id="416777" idx="2"/>
            </p:cNvCxnSpPr>
            <p:nvPr/>
          </p:nvCxnSpPr>
          <p:spPr bwMode="auto">
            <a:xfrm rot="16200000" flipH="1">
              <a:off x="3556" y="1900"/>
              <a:ext cx="251" cy="790"/>
            </a:xfrm>
            <a:prstGeom prst="curvedConnector2">
              <a:avLst/>
            </a:prstGeom>
            <a:noFill/>
            <a:ln w="19050">
              <a:solidFill>
                <a:schemeClr val="tx1"/>
              </a:solidFill>
              <a:round/>
              <a:headEnd type="none" w="sm" len="sm"/>
              <a:tailEnd type="triangle" w="med" len="lg"/>
            </a:ln>
            <a:effectLst/>
          </p:spPr>
        </p:cxnSp>
        <p:cxnSp>
          <p:nvCxnSpPr>
            <p:cNvPr id="416787" name="AutoShape 19"/>
            <p:cNvCxnSpPr>
              <a:cxnSpLocks noChangeShapeType="1"/>
              <a:stCxn id="416779" idx="2"/>
              <a:endCxn id="416777" idx="7"/>
            </p:cNvCxnSpPr>
            <p:nvPr/>
          </p:nvCxnSpPr>
          <p:spPr bwMode="auto">
            <a:xfrm rot="5400000">
              <a:off x="4364" y="2003"/>
              <a:ext cx="197" cy="529"/>
            </a:xfrm>
            <a:prstGeom prst="curvedConnector3">
              <a:avLst>
                <a:gd name="adj1" fmla="val 44671"/>
              </a:avLst>
            </a:prstGeom>
            <a:noFill/>
            <a:ln w="19050">
              <a:solidFill>
                <a:schemeClr val="tx1"/>
              </a:solidFill>
              <a:round/>
              <a:headEnd type="none" w="sm" len="sm"/>
              <a:tailEnd type="triangle" w="med" len="lg"/>
            </a:ln>
            <a:effectLst/>
          </p:spPr>
        </p:cxnSp>
        <p:cxnSp>
          <p:nvCxnSpPr>
            <p:cNvPr id="416788" name="AutoShape 20"/>
            <p:cNvCxnSpPr>
              <a:cxnSpLocks noChangeShapeType="1"/>
              <a:stCxn id="416780" idx="2"/>
              <a:endCxn id="416777" idx="6"/>
            </p:cNvCxnSpPr>
            <p:nvPr/>
          </p:nvCxnSpPr>
          <p:spPr bwMode="auto">
            <a:xfrm rot="5400000">
              <a:off x="4518" y="1875"/>
              <a:ext cx="251" cy="839"/>
            </a:xfrm>
            <a:prstGeom prst="curvedConnector2">
              <a:avLst/>
            </a:prstGeom>
            <a:noFill/>
            <a:ln w="19050">
              <a:solidFill>
                <a:schemeClr val="tx1"/>
              </a:solidFill>
              <a:round/>
              <a:headEnd type="none" w="sm" len="sm"/>
              <a:tailEnd type="triangle" w="med" len="lg"/>
            </a:ln>
            <a:effectLst/>
          </p:spPr>
        </p:cxnSp>
        <p:grpSp>
          <p:nvGrpSpPr>
            <p:cNvPr id="416789" name="Group 21"/>
            <p:cNvGrpSpPr>
              <a:grpSpLocks/>
            </p:cNvGrpSpPr>
            <p:nvPr/>
          </p:nvGrpSpPr>
          <p:grpSpPr bwMode="auto">
            <a:xfrm>
              <a:off x="4032" y="1728"/>
              <a:ext cx="238" cy="46"/>
              <a:chOff x="4032" y="1680"/>
              <a:chExt cx="238" cy="46"/>
            </a:xfrm>
          </p:grpSpPr>
          <p:sp>
            <p:nvSpPr>
              <p:cNvPr id="416790" name="Oval 22"/>
              <p:cNvSpPr>
                <a:spLocks noChangeAspect="1" noChangeArrowheads="1"/>
              </p:cNvSpPr>
              <p:nvPr/>
            </p:nvSpPr>
            <p:spPr bwMode="auto">
              <a:xfrm>
                <a:off x="4032" y="1680"/>
                <a:ext cx="46" cy="46"/>
              </a:xfrm>
              <a:prstGeom prst="ellipse">
                <a:avLst/>
              </a:prstGeom>
              <a:solidFill>
                <a:srgbClr val="D0087F"/>
              </a:solidFill>
              <a:ln w="19050">
                <a:solidFill>
                  <a:srgbClr val="D0087F"/>
                </a:solidFill>
                <a:round/>
                <a:headEnd type="none" w="sm" len="sm"/>
                <a:tailEnd type="none" w="med" len="lg"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16791" name="Oval 23"/>
              <p:cNvSpPr>
                <a:spLocks noChangeAspect="1" noChangeArrowheads="1"/>
              </p:cNvSpPr>
              <p:nvPr/>
            </p:nvSpPr>
            <p:spPr bwMode="auto">
              <a:xfrm>
                <a:off x="4128" y="1680"/>
                <a:ext cx="46" cy="46"/>
              </a:xfrm>
              <a:prstGeom prst="ellipse">
                <a:avLst/>
              </a:prstGeom>
              <a:solidFill>
                <a:srgbClr val="D0087F"/>
              </a:solidFill>
              <a:ln w="19050">
                <a:solidFill>
                  <a:srgbClr val="D0087F"/>
                </a:solidFill>
                <a:round/>
                <a:headEnd type="none" w="sm" len="sm"/>
                <a:tailEnd type="none" w="med" len="lg"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16792" name="Oval 24"/>
              <p:cNvSpPr>
                <a:spLocks noChangeAspect="1" noChangeArrowheads="1"/>
              </p:cNvSpPr>
              <p:nvPr/>
            </p:nvSpPr>
            <p:spPr bwMode="auto">
              <a:xfrm>
                <a:off x="4224" y="1680"/>
                <a:ext cx="46" cy="46"/>
              </a:xfrm>
              <a:prstGeom prst="ellipse">
                <a:avLst/>
              </a:prstGeom>
              <a:solidFill>
                <a:srgbClr val="D0087F"/>
              </a:solidFill>
              <a:ln w="19050">
                <a:solidFill>
                  <a:srgbClr val="D0087F"/>
                </a:solidFill>
                <a:round/>
                <a:headEnd type="none" w="sm" len="sm"/>
                <a:tailEnd type="none" w="med" len="lg"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</p:grpSp>
        <p:sp>
          <p:nvSpPr>
            <p:cNvPr id="416793" name="Line 25"/>
            <p:cNvSpPr>
              <a:spLocks noChangeShapeType="1"/>
            </p:cNvSpPr>
            <p:nvPr/>
          </p:nvSpPr>
          <p:spPr bwMode="auto">
            <a:xfrm>
              <a:off x="4151" y="768"/>
              <a:ext cx="0" cy="19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none" w="sm" len="sm"/>
              <a:tailEnd type="triangl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16794" name="Line 26"/>
            <p:cNvSpPr>
              <a:spLocks noChangeShapeType="1"/>
            </p:cNvSpPr>
            <p:nvPr/>
          </p:nvSpPr>
          <p:spPr bwMode="auto">
            <a:xfrm>
              <a:off x="4151" y="2496"/>
              <a:ext cx="0" cy="19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none" w="sm" len="sm"/>
              <a:tailEnd type="triangl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16795" name="Text Box 27"/>
            <p:cNvSpPr txBox="1">
              <a:spLocks noChangeArrowheads="1"/>
            </p:cNvSpPr>
            <p:nvPr/>
          </p:nvSpPr>
          <p:spPr bwMode="auto">
            <a:xfrm>
              <a:off x="4742" y="650"/>
              <a:ext cx="412" cy="231"/>
            </a:xfrm>
            <a:prstGeom prst="rect">
              <a:avLst/>
            </a:prstGeom>
            <a:noFill/>
            <a:ln w="19050">
              <a:noFill/>
              <a:miter lim="800000"/>
              <a:headEnd type="none" w="sm" len="sm"/>
              <a:tailEnd type="none" w="med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>
                  <a:solidFill>
                    <a:srgbClr val="FF0033"/>
                  </a:solidFill>
                </a:rPr>
                <a:t>fork</a:t>
              </a:r>
              <a:endParaRPr lang="en-US"/>
            </a:p>
          </p:txBody>
        </p:sp>
        <p:sp>
          <p:nvSpPr>
            <p:cNvPr id="416796" name="Text Box 28"/>
            <p:cNvSpPr txBox="1">
              <a:spLocks noChangeArrowheads="1"/>
            </p:cNvSpPr>
            <p:nvPr/>
          </p:nvSpPr>
          <p:spPr bwMode="auto">
            <a:xfrm>
              <a:off x="4800" y="2496"/>
              <a:ext cx="365" cy="231"/>
            </a:xfrm>
            <a:prstGeom prst="rect">
              <a:avLst/>
            </a:prstGeom>
            <a:noFill/>
            <a:ln w="19050">
              <a:noFill/>
              <a:miter lim="800000"/>
              <a:headEnd type="none" w="sm" len="sm"/>
              <a:tailEnd type="none" w="med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>
                  <a:solidFill>
                    <a:srgbClr val="FF0033"/>
                  </a:solidFill>
                </a:rPr>
                <a:t>join</a:t>
              </a:r>
              <a:endParaRPr lang="en-US"/>
            </a:p>
          </p:txBody>
        </p:sp>
        <p:cxnSp>
          <p:nvCxnSpPr>
            <p:cNvPr id="416797" name="AutoShape 29"/>
            <p:cNvCxnSpPr>
              <a:cxnSpLocks noChangeShapeType="1"/>
              <a:stCxn id="416795" idx="1"/>
              <a:endCxn id="416775" idx="7"/>
            </p:cNvCxnSpPr>
            <p:nvPr/>
          </p:nvCxnSpPr>
          <p:spPr bwMode="auto">
            <a:xfrm rot="10800000" flipV="1">
              <a:off x="4198" y="766"/>
              <a:ext cx="544" cy="214"/>
            </a:xfrm>
            <a:prstGeom prst="curvedConnector2">
              <a:avLst/>
            </a:prstGeom>
            <a:noFill/>
            <a:ln w="19050">
              <a:solidFill>
                <a:srgbClr val="FF0033"/>
              </a:solidFill>
              <a:round/>
              <a:headEnd type="none" w="sm" len="sm"/>
              <a:tailEnd type="triangle" w="med" len="lg"/>
            </a:ln>
            <a:effectLst/>
          </p:spPr>
        </p:cxnSp>
        <p:cxnSp>
          <p:nvCxnSpPr>
            <p:cNvPr id="416798" name="AutoShape 30"/>
            <p:cNvCxnSpPr>
              <a:cxnSpLocks noChangeShapeType="1"/>
              <a:stCxn id="416796" idx="1"/>
              <a:endCxn id="416777" idx="5"/>
            </p:cNvCxnSpPr>
            <p:nvPr/>
          </p:nvCxnSpPr>
          <p:spPr bwMode="auto">
            <a:xfrm rot="10800000">
              <a:off x="4198" y="2473"/>
              <a:ext cx="602" cy="139"/>
            </a:xfrm>
            <a:prstGeom prst="curvedConnector2">
              <a:avLst/>
            </a:prstGeom>
            <a:noFill/>
            <a:ln w="19050">
              <a:solidFill>
                <a:srgbClr val="FF0033"/>
              </a:solidFill>
              <a:round/>
              <a:headEnd type="none" w="sm" len="sm"/>
              <a:tailEnd type="triangle" w="med" len="lg"/>
            </a:ln>
            <a:effectLst/>
          </p:spPr>
        </p:cxnSp>
        <p:sp>
          <p:nvSpPr>
            <p:cNvPr id="416799" name="Rectangle 31"/>
            <p:cNvSpPr>
              <a:spLocks noChangeArrowheads="1"/>
            </p:cNvSpPr>
            <p:nvPr/>
          </p:nvSpPr>
          <p:spPr bwMode="auto">
            <a:xfrm>
              <a:off x="1056" y="1536"/>
              <a:ext cx="1584" cy="384"/>
            </a:xfrm>
            <a:prstGeom prst="rect">
              <a:avLst/>
            </a:prstGeom>
            <a:solidFill>
              <a:srgbClr val="FF00FF">
                <a:alpha val="50000"/>
              </a:srgbClr>
            </a:solidFill>
            <a:ln w="19050">
              <a:solidFill>
                <a:schemeClr val="tx1"/>
              </a:solidFill>
              <a:miter lim="800000"/>
              <a:headEnd type="none" w="sm" len="sm"/>
              <a:tailEnd type="none" w="med" len="lg"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416800" name="Oval 32"/>
            <p:cNvSpPr>
              <a:spLocks noChangeAspect="1" noChangeArrowheads="1"/>
            </p:cNvSpPr>
            <p:nvPr/>
          </p:nvSpPr>
          <p:spPr bwMode="auto">
            <a:xfrm>
              <a:off x="3264" y="1824"/>
              <a:ext cx="46" cy="46"/>
            </a:xfrm>
            <a:prstGeom prst="ellipse">
              <a:avLst/>
            </a:prstGeom>
            <a:solidFill>
              <a:schemeClr val="tx1"/>
            </a:solidFill>
            <a:ln w="19050">
              <a:solidFill>
                <a:schemeClr val="tx1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cxnSp>
          <p:nvCxnSpPr>
            <p:cNvPr id="416801" name="AutoShape 33"/>
            <p:cNvCxnSpPr>
              <a:cxnSpLocks noChangeShapeType="1"/>
              <a:stCxn id="416799" idx="3"/>
              <a:endCxn id="416800" idx="2"/>
            </p:cNvCxnSpPr>
            <p:nvPr/>
          </p:nvCxnSpPr>
          <p:spPr bwMode="auto">
            <a:xfrm>
              <a:off x="2646" y="1728"/>
              <a:ext cx="612" cy="119"/>
            </a:xfrm>
            <a:prstGeom prst="curvedConnector3">
              <a:avLst>
                <a:gd name="adj1" fmla="val 50000"/>
              </a:avLst>
            </a:prstGeom>
            <a:noFill/>
            <a:ln w="19050">
              <a:solidFill>
                <a:schemeClr val="tx1"/>
              </a:solidFill>
              <a:round/>
              <a:headEnd type="none" w="sm" len="sm"/>
              <a:tailEnd type="none" w="med" len="lg"/>
            </a:ln>
            <a:effectLst/>
          </p:spPr>
        </p:cxnSp>
        <p:sp>
          <p:nvSpPr>
            <p:cNvPr id="416802" name="Text Box 34"/>
            <p:cNvSpPr txBox="1">
              <a:spLocks noChangeArrowheads="1"/>
            </p:cNvSpPr>
            <p:nvPr/>
          </p:nvSpPr>
          <p:spPr bwMode="auto">
            <a:xfrm>
              <a:off x="3494" y="842"/>
              <a:ext cx="335" cy="231"/>
            </a:xfrm>
            <a:prstGeom prst="rect">
              <a:avLst/>
            </a:prstGeom>
            <a:noFill/>
            <a:ln w="19050">
              <a:noFill/>
              <a:miter lim="800000"/>
              <a:headEnd type="none" w="sm" len="sm"/>
              <a:tailEnd type="none" w="med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>
                  <a:solidFill>
                    <a:srgbClr val="0066FF"/>
                  </a:solidFill>
                </a:rPr>
                <a:t>j=2</a:t>
              </a:r>
            </a:p>
          </p:txBody>
        </p:sp>
        <p:sp>
          <p:nvSpPr>
            <p:cNvPr id="416803" name="Text Box 35"/>
            <p:cNvSpPr txBox="1">
              <a:spLocks noChangeArrowheads="1"/>
            </p:cNvSpPr>
            <p:nvPr/>
          </p:nvSpPr>
          <p:spPr bwMode="auto">
            <a:xfrm>
              <a:off x="3840" y="1152"/>
              <a:ext cx="335" cy="231"/>
            </a:xfrm>
            <a:prstGeom prst="rect">
              <a:avLst/>
            </a:prstGeom>
            <a:noFill/>
            <a:ln w="19050">
              <a:noFill/>
              <a:miter lim="800000"/>
              <a:headEnd type="none" w="sm" len="sm"/>
              <a:tailEnd type="none" w="med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>
                  <a:solidFill>
                    <a:srgbClr val="0066FF"/>
                  </a:solidFill>
                </a:rPr>
                <a:t>j=3</a:t>
              </a:r>
            </a:p>
          </p:txBody>
        </p:sp>
        <p:sp>
          <p:nvSpPr>
            <p:cNvPr id="416804" name="Text Box 36"/>
            <p:cNvSpPr txBox="1">
              <a:spLocks noChangeArrowheads="1"/>
            </p:cNvSpPr>
            <p:nvPr/>
          </p:nvSpPr>
          <p:spPr bwMode="auto">
            <a:xfrm>
              <a:off x="4176" y="1152"/>
              <a:ext cx="507" cy="231"/>
            </a:xfrm>
            <a:prstGeom prst="rect">
              <a:avLst/>
            </a:prstGeom>
            <a:noFill/>
            <a:ln w="19050">
              <a:noFill/>
              <a:miter lim="800000"/>
              <a:headEnd type="none" w="sm" len="sm"/>
              <a:tailEnd type="none" w="med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>
                  <a:solidFill>
                    <a:srgbClr val="0066FF"/>
                  </a:solidFill>
                </a:rPr>
                <a:t>j=m-2</a:t>
              </a:r>
            </a:p>
          </p:txBody>
        </p:sp>
        <p:sp>
          <p:nvSpPr>
            <p:cNvPr id="416805" name="Text Box 37"/>
            <p:cNvSpPr txBox="1">
              <a:spLocks noChangeArrowheads="1"/>
            </p:cNvSpPr>
            <p:nvPr/>
          </p:nvSpPr>
          <p:spPr bwMode="auto">
            <a:xfrm>
              <a:off x="4560" y="816"/>
              <a:ext cx="484" cy="231"/>
            </a:xfrm>
            <a:prstGeom prst="rect">
              <a:avLst/>
            </a:prstGeom>
            <a:noFill/>
            <a:ln w="19050">
              <a:noFill/>
              <a:miter lim="800000"/>
              <a:headEnd type="none" w="sm" len="sm"/>
              <a:tailEnd type="none" w="med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>
                  <a:solidFill>
                    <a:srgbClr val="0066FF"/>
                  </a:solidFill>
                </a:rPr>
                <a:t>j=m-1</a:t>
              </a:r>
            </a:p>
          </p:txBody>
        </p:sp>
        <p:sp>
          <p:nvSpPr>
            <p:cNvPr id="416806" name="Rectangle 38"/>
            <p:cNvSpPr>
              <a:spLocks noChangeArrowheads="1"/>
            </p:cNvSpPr>
            <p:nvPr/>
          </p:nvSpPr>
          <p:spPr bwMode="auto">
            <a:xfrm>
              <a:off x="4128" y="2688"/>
              <a:ext cx="48" cy="48"/>
            </a:xfrm>
            <a:prstGeom prst="rect">
              <a:avLst/>
            </a:prstGeom>
            <a:noFill/>
            <a:ln w="19050">
              <a:noFill/>
              <a:miter lim="800000"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16807" name="Rectangle 39"/>
            <p:cNvSpPr>
              <a:spLocks noChangeArrowheads="1"/>
            </p:cNvSpPr>
            <p:nvPr/>
          </p:nvSpPr>
          <p:spPr bwMode="auto">
            <a:xfrm>
              <a:off x="4128" y="720"/>
              <a:ext cx="48" cy="48"/>
            </a:xfrm>
            <a:prstGeom prst="rect">
              <a:avLst/>
            </a:prstGeom>
            <a:noFill/>
            <a:ln w="19050">
              <a:noFill/>
              <a:miter lim="800000"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cxnSp>
          <p:nvCxnSpPr>
            <p:cNvPr id="416808" name="AutoShape 40"/>
            <p:cNvCxnSpPr>
              <a:cxnSpLocks noChangeShapeType="1"/>
              <a:stCxn id="416806" idx="2"/>
              <a:endCxn id="416807" idx="0"/>
            </p:cNvCxnSpPr>
            <p:nvPr/>
          </p:nvCxnSpPr>
          <p:spPr bwMode="auto">
            <a:xfrm rot="5400000" flipH="1" flipV="1">
              <a:off x="3145" y="1727"/>
              <a:ext cx="2016" cy="1"/>
            </a:xfrm>
            <a:prstGeom prst="curvedConnector5">
              <a:avLst>
                <a:gd name="adj1" fmla="val -7144"/>
                <a:gd name="adj2" fmla="val 144299995"/>
                <a:gd name="adj3" fmla="val 107144"/>
              </a:avLst>
            </a:prstGeom>
            <a:noFill/>
            <a:ln w="19050">
              <a:solidFill>
                <a:schemeClr val="tx1"/>
              </a:solidFill>
              <a:round/>
              <a:headEnd type="none" w="sm" len="sm"/>
              <a:tailEnd type="triangle" w="med" len="lg"/>
            </a:ln>
            <a:effectLst/>
          </p:spPr>
        </p:cxnSp>
        <p:sp>
          <p:nvSpPr>
            <p:cNvPr id="416810" name="Text Box 42"/>
            <p:cNvSpPr txBox="1">
              <a:spLocks noChangeArrowheads="1"/>
            </p:cNvSpPr>
            <p:nvPr/>
          </p:nvSpPr>
          <p:spPr bwMode="auto">
            <a:xfrm>
              <a:off x="5232" y="1632"/>
              <a:ext cx="403" cy="231"/>
            </a:xfrm>
            <a:prstGeom prst="rect">
              <a:avLst/>
            </a:prstGeom>
            <a:noFill/>
            <a:ln w="19050">
              <a:noFill/>
              <a:miter lim="800000"/>
              <a:headEnd type="none" w="sm" len="sm"/>
              <a:tailEnd type="none" w="med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>
                  <a:solidFill>
                    <a:srgbClr val="0066FF"/>
                  </a:solidFill>
                </a:rPr>
                <a:t>i=i+1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7144620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79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6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6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68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6771" grpId="0" build="p" autoUpdateAnimBg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-</a:t>
            </a:r>
            <a:fld id="{151A6855-D4B7-4E12-88C3-49F9CECADB32}" type="slidenum">
              <a:rPr lang="en-US"/>
              <a:pPr/>
              <a:t>39</a:t>
            </a:fld>
            <a:r>
              <a:rPr lang="en-US"/>
              <a:t>-</a:t>
            </a:r>
          </a:p>
        </p:txBody>
      </p:sp>
      <p:sp>
        <p:nvSpPr>
          <p:cNvPr id="417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Loop Parallelization - Example</a:t>
            </a:r>
          </a:p>
        </p:txBody>
      </p:sp>
      <p:sp>
        <p:nvSpPr>
          <p:cNvPr id="417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5105400"/>
            <a:ext cx="7772400" cy="1447800"/>
          </a:xfrm>
        </p:spPr>
        <p:txBody>
          <a:bodyPr>
            <a:normAutofit fontScale="77500" lnSpcReduction="20000"/>
          </a:bodyPr>
          <a:lstStyle/>
          <a:p>
            <a:r>
              <a:rPr lang="en-US"/>
              <a:t>Iterations of loop i must be executed sequentially, but the iterations of loop j may be executed in parallel. </a:t>
            </a:r>
            <a:r>
              <a:rPr lang="en-US">
                <a:solidFill>
                  <a:srgbClr val="FF0033"/>
                </a:solidFill>
              </a:rPr>
              <a:t>Why?</a:t>
            </a:r>
            <a:endParaRPr lang="en-US"/>
          </a:p>
          <a:p>
            <a:r>
              <a:rPr lang="en-US"/>
              <a:t>Inner loop parallelism.</a:t>
            </a:r>
          </a:p>
        </p:txBody>
      </p:sp>
      <p:sp>
        <p:nvSpPr>
          <p:cNvPr id="417796" name="Text Box 4"/>
          <p:cNvSpPr txBox="1">
            <a:spLocks noChangeArrowheads="1"/>
          </p:cNvSpPr>
          <p:nvPr/>
        </p:nvSpPr>
        <p:spPr bwMode="auto">
          <a:xfrm>
            <a:off x="1447800" y="2057400"/>
            <a:ext cx="2752725" cy="1920875"/>
          </a:xfrm>
          <a:prstGeom prst="rect">
            <a:avLst/>
          </a:prstGeom>
          <a:noFill/>
          <a:ln w="19050">
            <a:noFill/>
            <a:miter lim="800000"/>
            <a:headEnd type="none" w="sm" len="sm"/>
            <a:tailEnd type="none" w="med" len="lg"/>
          </a:ln>
          <a:effectLst/>
        </p:spPr>
        <p:txBody>
          <a:bodyPr wrap="none">
            <a:spAutoFit/>
          </a:bodyPr>
          <a:lstStyle/>
          <a:p>
            <a:pPr>
              <a:tabLst>
                <a:tab pos="1262063" algn="l"/>
              </a:tabLst>
            </a:pPr>
            <a:r>
              <a:rPr lang="en-US" sz="2000"/>
              <a:t>do i = 2, n-1</a:t>
            </a:r>
          </a:p>
          <a:p>
            <a:pPr>
              <a:tabLst>
                <a:tab pos="1262063" algn="l"/>
              </a:tabLst>
            </a:pPr>
            <a:r>
              <a:rPr lang="en-US" sz="2000"/>
              <a:t>    do j = 2, m-1</a:t>
            </a:r>
          </a:p>
          <a:p>
            <a:pPr>
              <a:tabLst>
                <a:tab pos="1262063" algn="l"/>
              </a:tabLst>
            </a:pPr>
            <a:r>
              <a:rPr lang="en-US" sz="2000"/>
              <a:t>       b(i, j)	= …</a:t>
            </a:r>
          </a:p>
          <a:p>
            <a:pPr>
              <a:tabLst>
                <a:tab pos="1262063" algn="l"/>
              </a:tabLst>
            </a:pPr>
            <a:r>
              <a:rPr lang="en-US" sz="2000"/>
              <a:t>           …	= b(i-1, j-1)</a:t>
            </a:r>
          </a:p>
          <a:p>
            <a:pPr>
              <a:tabLst>
                <a:tab pos="1262063" algn="l"/>
              </a:tabLst>
            </a:pPr>
            <a:r>
              <a:rPr lang="en-US" sz="2000"/>
              <a:t>    end do</a:t>
            </a:r>
          </a:p>
          <a:p>
            <a:pPr>
              <a:tabLst>
                <a:tab pos="1262063" algn="l"/>
              </a:tabLst>
            </a:pPr>
            <a:r>
              <a:rPr lang="en-US" sz="2000"/>
              <a:t>end do</a:t>
            </a:r>
          </a:p>
        </p:txBody>
      </p:sp>
      <p:graphicFrame>
        <p:nvGraphicFramePr>
          <p:cNvPr id="468992" name="Object 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42888269"/>
              </p:ext>
            </p:extLst>
          </p:nvPr>
        </p:nvGraphicFramePr>
        <p:xfrm>
          <a:off x="755650" y="2832100"/>
          <a:ext cx="404813" cy="392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02" name="Equation" r:id="rId4" imgW="406080" imgH="393480" progId="Equation.3">
                  <p:embed/>
                </p:oleObj>
              </mc:Choice>
              <mc:Fallback>
                <p:oleObj name="Equation" r:id="rId4" imgW="406080" imgH="393480" progId="Equation.3">
                  <p:embed/>
                  <p:pic>
                    <p:nvPicPr>
                      <p:cNvPr id="468992" name="Object 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5650" y="2832100"/>
                        <a:ext cx="404813" cy="3921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417798" name="Group 6"/>
          <p:cNvGrpSpPr>
            <a:grpSpLocks/>
          </p:cNvGrpSpPr>
          <p:nvPr/>
        </p:nvGrpSpPr>
        <p:grpSpPr bwMode="auto">
          <a:xfrm>
            <a:off x="1676400" y="1336675"/>
            <a:ext cx="7269163" cy="3311525"/>
            <a:chOff x="1056" y="650"/>
            <a:chExt cx="4579" cy="2086"/>
          </a:xfrm>
        </p:grpSpPr>
        <p:sp>
          <p:nvSpPr>
            <p:cNvPr id="417799" name="Oval 7"/>
            <p:cNvSpPr>
              <a:spLocks noChangeArrowheads="1"/>
            </p:cNvSpPr>
            <p:nvPr/>
          </p:nvSpPr>
          <p:spPr bwMode="auto">
            <a:xfrm>
              <a:off x="4083" y="966"/>
              <a:ext cx="135" cy="135"/>
            </a:xfrm>
            <a:prstGeom prst="ellipse">
              <a:avLst/>
            </a:prstGeom>
            <a:solidFill>
              <a:schemeClr val="tx1"/>
            </a:solidFill>
            <a:ln w="19050">
              <a:solidFill>
                <a:schemeClr val="tx1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17800" name="AutoShape 8" descr="50%"/>
            <p:cNvSpPr>
              <a:spLocks noChangeArrowheads="1"/>
            </p:cNvSpPr>
            <p:nvPr/>
          </p:nvSpPr>
          <p:spPr bwMode="auto">
            <a:xfrm>
              <a:off x="3216" y="1248"/>
              <a:ext cx="142" cy="915"/>
            </a:xfrm>
            <a:prstGeom prst="roundRect">
              <a:avLst>
                <a:gd name="adj" fmla="val 50000"/>
              </a:avLst>
            </a:prstGeom>
            <a:pattFill prst="pct50">
              <a:fgClr>
                <a:srgbClr val="D0087F"/>
              </a:fgClr>
              <a:bgClr>
                <a:srgbClr val="FFFFFF"/>
              </a:bgClr>
            </a:pattFill>
            <a:ln w="19050">
              <a:solidFill>
                <a:schemeClr val="tx1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17801" name="Oval 9"/>
            <p:cNvSpPr>
              <a:spLocks noChangeArrowheads="1"/>
            </p:cNvSpPr>
            <p:nvPr/>
          </p:nvSpPr>
          <p:spPr bwMode="auto">
            <a:xfrm>
              <a:off x="4083" y="2352"/>
              <a:ext cx="135" cy="135"/>
            </a:xfrm>
            <a:prstGeom prst="ellipse">
              <a:avLst/>
            </a:prstGeom>
            <a:solidFill>
              <a:schemeClr val="tx1"/>
            </a:solidFill>
            <a:ln w="19050">
              <a:solidFill>
                <a:schemeClr val="tx1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17802" name="AutoShape 10" descr="50%"/>
            <p:cNvSpPr>
              <a:spLocks noChangeArrowheads="1"/>
            </p:cNvSpPr>
            <p:nvPr/>
          </p:nvSpPr>
          <p:spPr bwMode="auto">
            <a:xfrm>
              <a:off x="3552" y="1248"/>
              <a:ext cx="142" cy="915"/>
            </a:xfrm>
            <a:prstGeom prst="roundRect">
              <a:avLst>
                <a:gd name="adj" fmla="val 50000"/>
              </a:avLst>
            </a:prstGeom>
            <a:pattFill prst="pct50">
              <a:fgClr>
                <a:srgbClr val="D0087F"/>
              </a:fgClr>
              <a:bgClr>
                <a:srgbClr val="FFFFFF"/>
              </a:bgClr>
            </a:pattFill>
            <a:ln w="19050">
              <a:solidFill>
                <a:schemeClr val="tx1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17803" name="AutoShape 11" descr="50%"/>
            <p:cNvSpPr>
              <a:spLocks noChangeArrowheads="1"/>
            </p:cNvSpPr>
            <p:nvPr/>
          </p:nvSpPr>
          <p:spPr bwMode="auto">
            <a:xfrm>
              <a:off x="4656" y="1248"/>
              <a:ext cx="142" cy="915"/>
            </a:xfrm>
            <a:prstGeom prst="roundRect">
              <a:avLst>
                <a:gd name="adj" fmla="val 50000"/>
              </a:avLst>
            </a:prstGeom>
            <a:pattFill prst="pct50">
              <a:fgClr>
                <a:srgbClr val="D0087F"/>
              </a:fgClr>
              <a:bgClr>
                <a:srgbClr val="FFFFFF"/>
              </a:bgClr>
            </a:pattFill>
            <a:ln w="19050">
              <a:solidFill>
                <a:schemeClr val="tx1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17804" name="AutoShape 12" descr="50%"/>
            <p:cNvSpPr>
              <a:spLocks noChangeArrowheads="1"/>
            </p:cNvSpPr>
            <p:nvPr/>
          </p:nvSpPr>
          <p:spPr bwMode="auto">
            <a:xfrm>
              <a:off x="4992" y="1248"/>
              <a:ext cx="142" cy="915"/>
            </a:xfrm>
            <a:prstGeom prst="roundRect">
              <a:avLst>
                <a:gd name="adj" fmla="val 50000"/>
              </a:avLst>
            </a:prstGeom>
            <a:pattFill prst="pct50">
              <a:fgClr>
                <a:srgbClr val="D0087F"/>
              </a:fgClr>
              <a:bgClr>
                <a:srgbClr val="FFFFFF"/>
              </a:bgClr>
            </a:pattFill>
            <a:ln w="19050">
              <a:solidFill>
                <a:schemeClr val="tx1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cxnSp>
          <p:nvCxnSpPr>
            <p:cNvPr id="417805" name="AutoShape 13"/>
            <p:cNvCxnSpPr>
              <a:cxnSpLocks noChangeShapeType="1"/>
              <a:stCxn id="417799" idx="2"/>
              <a:endCxn id="417800" idx="0"/>
            </p:cNvCxnSpPr>
            <p:nvPr/>
          </p:nvCxnSpPr>
          <p:spPr bwMode="auto">
            <a:xfrm rot="10800000" flipV="1">
              <a:off x="3287" y="1034"/>
              <a:ext cx="790" cy="208"/>
            </a:xfrm>
            <a:prstGeom prst="curvedConnector2">
              <a:avLst/>
            </a:prstGeom>
            <a:noFill/>
            <a:ln w="19050">
              <a:solidFill>
                <a:schemeClr val="tx1"/>
              </a:solidFill>
              <a:round/>
              <a:headEnd type="none" w="sm" len="sm"/>
              <a:tailEnd type="triangle" w="med" len="lg"/>
            </a:ln>
            <a:effectLst/>
          </p:spPr>
        </p:cxnSp>
        <p:cxnSp>
          <p:nvCxnSpPr>
            <p:cNvPr id="417806" name="AutoShape 14"/>
            <p:cNvCxnSpPr>
              <a:cxnSpLocks noChangeShapeType="1"/>
              <a:stCxn id="417799" idx="3"/>
              <a:endCxn id="417802" idx="0"/>
            </p:cNvCxnSpPr>
            <p:nvPr/>
          </p:nvCxnSpPr>
          <p:spPr bwMode="auto">
            <a:xfrm rot="5400000">
              <a:off x="3785" y="925"/>
              <a:ext cx="155" cy="480"/>
            </a:xfrm>
            <a:prstGeom prst="curvedConnector3">
              <a:avLst>
                <a:gd name="adj1" fmla="val 56130"/>
              </a:avLst>
            </a:prstGeom>
            <a:noFill/>
            <a:ln w="19050">
              <a:solidFill>
                <a:schemeClr val="tx1"/>
              </a:solidFill>
              <a:round/>
              <a:headEnd type="none" w="sm" len="sm"/>
              <a:tailEnd type="triangle" w="med" len="lg"/>
            </a:ln>
            <a:effectLst/>
          </p:spPr>
        </p:cxnSp>
        <p:cxnSp>
          <p:nvCxnSpPr>
            <p:cNvPr id="417807" name="AutoShape 15"/>
            <p:cNvCxnSpPr>
              <a:cxnSpLocks noChangeShapeType="1"/>
              <a:stCxn id="417799" idx="5"/>
              <a:endCxn id="417803" idx="0"/>
            </p:cNvCxnSpPr>
            <p:nvPr/>
          </p:nvCxnSpPr>
          <p:spPr bwMode="auto">
            <a:xfrm rot="16200000" flipH="1">
              <a:off x="4385" y="900"/>
              <a:ext cx="155" cy="529"/>
            </a:xfrm>
            <a:prstGeom prst="curvedConnector3">
              <a:avLst>
                <a:gd name="adj1" fmla="val 56130"/>
              </a:avLst>
            </a:prstGeom>
            <a:noFill/>
            <a:ln w="19050">
              <a:solidFill>
                <a:schemeClr val="tx1"/>
              </a:solidFill>
              <a:round/>
              <a:headEnd type="none" w="sm" len="sm"/>
              <a:tailEnd type="triangle" w="med" len="lg"/>
            </a:ln>
            <a:effectLst/>
          </p:spPr>
        </p:cxnSp>
        <p:cxnSp>
          <p:nvCxnSpPr>
            <p:cNvPr id="417808" name="AutoShape 16"/>
            <p:cNvCxnSpPr>
              <a:cxnSpLocks noChangeShapeType="1"/>
              <a:stCxn id="417799" idx="6"/>
              <a:endCxn id="417804" idx="0"/>
            </p:cNvCxnSpPr>
            <p:nvPr/>
          </p:nvCxnSpPr>
          <p:spPr bwMode="auto">
            <a:xfrm>
              <a:off x="4224" y="1034"/>
              <a:ext cx="839" cy="208"/>
            </a:xfrm>
            <a:prstGeom prst="curvedConnector2">
              <a:avLst/>
            </a:prstGeom>
            <a:noFill/>
            <a:ln w="19050">
              <a:solidFill>
                <a:schemeClr val="tx1"/>
              </a:solidFill>
              <a:round/>
              <a:headEnd type="none" w="sm" len="sm"/>
              <a:tailEnd type="triangle" w="med" len="lg"/>
            </a:ln>
            <a:effectLst/>
          </p:spPr>
        </p:cxnSp>
        <p:cxnSp>
          <p:nvCxnSpPr>
            <p:cNvPr id="417809" name="AutoShape 17"/>
            <p:cNvCxnSpPr>
              <a:cxnSpLocks noChangeShapeType="1"/>
              <a:stCxn id="417802" idx="2"/>
              <a:endCxn id="417801" idx="1"/>
            </p:cNvCxnSpPr>
            <p:nvPr/>
          </p:nvCxnSpPr>
          <p:spPr bwMode="auto">
            <a:xfrm rot="16200000" flipH="1">
              <a:off x="3764" y="2028"/>
              <a:ext cx="197" cy="480"/>
            </a:xfrm>
            <a:prstGeom prst="curvedConnector3">
              <a:avLst>
                <a:gd name="adj1" fmla="val 44671"/>
              </a:avLst>
            </a:prstGeom>
            <a:noFill/>
            <a:ln w="19050">
              <a:solidFill>
                <a:schemeClr val="tx1"/>
              </a:solidFill>
              <a:round/>
              <a:headEnd type="none" w="sm" len="sm"/>
              <a:tailEnd type="triangle" w="med" len="lg"/>
            </a:ln>
            <a:effectLst/>
          </p:spPr>
        </p:cxnSp>
        <p:cxnSp>
          <p:nvCxnSpPr>
            <p:cNvPr id="417810" name="AutoShape 18"/>
            <p:cNvCxnSpPr>
              <a:cxnSpLocks noChangeShapeType="1"/>
              <a:stCxn id="417800" idx="2"/>
              <a:endCxn id="417801" idx="2"/>
            </p:cNvCxnSpPr>
            <p:nvPr/>
          </p:nvCxnSpPr>
          <p:spPr bwMode="auto">
            <a:xfrm rot="16200000" flipH="1">
              <a:off x="3556" y="1900"/>
              <a:ext cx="251" cy="790"/>
            </a:xfrm>
            <a:prstGeom prst="curvedConnector2">
              <a:avLst/>
            </a:prstGeom>
            <a:noFill/>
            <a:ln w="19050">
              <a:solidFill>
                <a:schemeClr val="tx1"/>
              </a:solidFill>
              <a:round/>
              <a:headEnd type="none" w="sm" len="sm"/>
              <a:tailEnd type="triangle" w="med" len="lg"/>
            </a:ln>
            <a:effectLst/>
          </p:spPr>
        </p:cxnSp>
        <p:cxnSp>
          <p:nvCxnSpPr>
            <p:cNvPr id="417811" name="AutoShape 19"/>
            <p:cNvCxnSpPr>
              <a:cxnSpLocks noChangeShapeType="1"/>
              <a:stCxn id="417803" idx="2"/>
              <a:endCxn id="417801" idx="7"/>
            </p:cNvCxnSpPr>
            <p:nvPr/>
          </p:nvCxnSpPr>
          <p:spPr bwMode="auto">
            <a:xfrm rot="5400000">
              <a:off x="4364" y="2003"/>
              <a:ext cx="197" cy="529"/>
            </a:xfrm>
            <a:prstGeom prst="curvedConnector3">
              <a:avLst>
                <a:gd name="adj1" fmla="val 44671"/>
              </a:avLst>
            </a:prstGeom>
            <a:noFill/>
            <a:ln w="19050">
              <a:solidFill>
                <a:schemeClr val="tx1"/>
              </a:solidFill>
              <a:round/>
              <a:headEnd type="none" w="sm" len="sm"/>
              <a:tailEnd type="triangle" w="med" len="lg"/>
            </a:ln>
            <a:effectLst/>
          </p:spPr>
        </p:cxnSp>
        <p:cxnSp>
          <p:nvCxnSpPr>
            <p:cNvPr id="417812" name="AutoShape 20"/>
            <p:cNvCxnSpPr>
              <a:cxnSpLocks noChangeShapeType="1"/>
              <a:stCxn id="417804" idx="2"/>
              <a:endCxn id="417801" idx="6"/>
            </p:cNvCxnSpPr>
            <p:nvPr/>
          </p:nvCxnSpPr>
          <p:spPr bwMode="auto">
            <a:xfrm rot="5400000">
              <a:off x="4518" y="1875"/>
              <a:ext cx="251" cy="839"/>
            </a:xfrm>
            <a:prstGeom prst="curvedConnector2">
              <a:avLst/>
            </a:prstGeom>
            <a:noFill/>
            <a:ln w="19050">
              <a:solidFill>
                <a:schemeClr val="tx1"/>
              </a:solidFill>
              <a:round/>
              <a:headEnd type="none" w="sm" len="sm"/>
              <a:tailEnd type="triangle" w="med" len="lg"/>
            </a:ln>
            <a:effectLst/>
          </p:spPr>
        </p:cxnSp>
        <p:grpSp>
          <p:nvGrpSpPr>
            <p:cNvPr id="417813" name="Group 21"/>
            <p:cNvGrpSpPr>
              <a:grpSpLocks/>
            </p:cNvGrpSpPr>
            <p:nvPr/>
          </p:nvGrpSpPr>
          <p:grpSpPr bwMode="auto">
            <a:xfrm>
              <a:off x="4032" y="1728"/>
              <a:ext cx="238" cy="46"/>
              <a:chOff x="4032" y="1680"/>
              <a:chExt cx="238" cy="46"/>
            </a:xfrm>
          </p:grpSpPr>
          <p:sp>
            <p:nvSpPr>
              <p:cNvPr id="417814" name="Oval 22"/>
              <p:cNvSpPr>
                <a:spLocks noChangeAspect="1" noChangeArrowheads="1"/>
              </p:cNvSpPr>
              <p:nvPr/>
            </p:nvSpPr>
            <p:spPr bwMode="auto">
              <a:xfrm>
                <a:off x="4032" y="1680"/>
                <a:ext cx="46" cy="46"/>
              </a:xfrm>
              <a:prstGeom prst="ellipse">
                <a:avLst/>
              </a:prstGeom>
              <a:solidFill>
                <a:srgbClr val="D0087F"/>
              </a:solidFill>
              <a:ln w="19050">
                <a:solidFill>
                  <a:srgbClr val="D0087F"/>
                </a:solidFill>
                <a:round/>
                <a:headEnd type="none" w="sm" len="sm"/>
                <a:tailEnd type="none" w="med" len="lg"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17815" name="Oval 23"/>
              <p:cNvSpPr>
                <a:spLocks noChangeAspect="1" noChangeArrowheads="1"/>
              </p:cNvSpPr>
              <p:nvPr/>
            </p:nvSpPr>
            <p:spPr bwMode="auto">
              <a:xfrm>
                <a:off x="4128" y="1680"/>
                <a:ext cx="46" cy="46"/>
              </a:xfrm>
              <a:prstGeom prst="ellipse">
                <a:avLst/>
              </a:prstGeom>
              <a:solidFill>
                <a:srgbClr val="D0087F"/>
              </a:solidFill>
              <a:ln w="19050">
                <a:solidFill>
                  <a:srgbClr val="D0087F"/>
                </a:solidFill>
                <a:round/>
                <a:headEnd type="none" w="sm" len="sm"/>
                <a:tailEnd type="none" w="med" len="lg"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17816" name="Oval 24"/>
              <p:cNvSpPr>
                <a:spLocks noChangeAspect="1" noChangeArrowheads="1"/>
              </p:cNvSpPr>
              <p:nvPr/>
            </p:nvSpPr>
            <p:spPr bwMode="auto">
              <a:xfrm>
                <a:off x="4224" y="1680"/>
                <a:ext cx="46" cy="46"/>
              </a:xfrm>
              <a:prstGeom prst="ellipse">
                <a:avLst/>
              </a:prstGeom>
              <a:solidFill>
                <a:srgbClr val="D0087F"/>
              </a:solidFill>
              <a:ln w="19050">
                <a:solidFill>
                  <a:srgbClr val="D0087F"/>
                </a:solidFill>
                <a:round/>
                <a:headEnd type="none" w="sm" len="sm"/>
                <a:tailEnd type="none" w="med" len="lg"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</p:grpSp>
        <p:sp>
          <p:nvSpPr>
            <p:cNvPr id="417817" name="Line 25"/>
            <p:cNvSpPr>
              <a:spLocks noChangeShapeType="1"/>
            </p:cNvSpPr>
            <p:nvPr/>
          </p:nvSpPr>
          <p:spPr bwMode="auto">
            <a:xfrm>
              <a:off x="4151" y="768"/>
              <a:ext cx="0" cy="19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none" w="sm" len="sm"/>
              <a:tailEnd type="triangl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17818" name="Line 26"/>
            <p:cNvSpPr>
              <a:spLocks noChangeShapeType="1"/>
            </p:cNvSpPr>
            <p:nvPr/>
          </p:nvSpPr>
          <p:spPr bwMode="auto">
            <a:xfrm>
              <a:off x="4151" y="2496"/>
              <a:ext cx="0" cy="19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none" w="sm" len="sm"/>
              <a:tailEnd type="triangl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17819" name="Text Box 27"/>
            <p:cNvSpPr txBox="1">
              <a:spLocks noChangeArrowheads="1"/>
            </p:cNvSpPr>
            <p:nvPr/>
          </p:nvSpPr>
          <p:spPr bwMode="auto">
            <a:xfrm>
              <a:off x="4742" y="650"/>
              <a:ext cx="412" cy="231"/>
            </a:xfrm>
            <a:prstGeom prst="rect">
              <a:avLst/>
            </a:prstGeom>
            <a:noFill/>
            <a:ln w="19050">
              <a:noFill/>
              <a:miter lim="800000"/>
              <a:headEnd type="none" w="sm" len="sm"/>
              <a:tailEnd type="none" w="med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>
                  <a:solidFill>
                    <a:srgbClr val="FF0033"/>
                  </a:solidFill>
                </a:rPr>
                <a:t>fork</a:t>
              </a:r>
              <a:endParaRPr lang="en-US"/>
            </a:p>
          </p:txBody>
        </p:sp>
        <p:sp>
          <p:nvSpPr>
            <p:cNvPr id="417820" name="Text Box 28"/>
            <p:cNvSpPr txBox="1">
              <a:spLocks noChangeArrowheads="1"/>
            </p:cNvSpPr>
            <p:nvPr/>
          </p:nvSpPr>
          <p:spPr bwMode="auto">
            <a:xfrm>
              <a:off x="4800" y="2496"/>
              <a:ext cx="365" cy="231"/>
            </a:xfrm>
            <a:prstGeom prst="rect">
              <a:avLst/>
            </a:prstGeom>
            <a:noFill/>
            <a:ln w="19050">
              <a:noFill/>
              <a:miter lim="800000"/>
              <a:headEnd type="none" w="sm" len="sm"/>
              <a:tailEnd type="none" w="med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>
                  <a:solidFill>
                    <a:srgbClr val="FF0033"/>
                  </a:solidFill>
                </a:rPr>
                <a:t>join</a:t>
              </a:r>
              <a:endParaRPr lang="en-US"/>
            </a:p>
          </p:txBody>
        </p:sp>
        <p:cxnSp>
          <p:nvCxnSpPr>
            <p:cNvPr id="417821" name="AutoShape 29"/>
            <p:cNvCxnSpPr>
              <a:cxnSpLocks noChangeShapeType="1"/>
              <a:stCxn id="417819" idx="1"/>
              <a:endCxn id="417799" idx="7"/>
            </p:cNvCxnSpPr>
            <p:nvPr/>
          </p:nvCxnSpPr>
          <p:spPr bwMode="auto">
            <a:xfrm rot="10800000" flipV="1">
              <a:off x="4198" y="766"/>
              <a:ext cx="544" cy="214"/>
            </a:xfrm>
            <a:prstGeom prst="curvedConnector2">
              <a:avLst/>
            </a:prstGeom>
            <a:noFill/>
            <a:ln w="19050">
              <a:solidFill>
                <a:srgbClr val="FF0033"/>
              </a:solidFill>
              <a:round/>
              <a:headEnd type="none" w="sm" len="sm"/>
              <a:tailEnd type="triangle" w="med" len="lg"/>
            </a:ln>
            <a:effectLst/>
          </p:spPr>
        </p:cxnSp>
        <p:cxnSp>
          <p:nvCxnSpPr>
            <p:cNvPr id="417822" name="AutoShape 30"/>
            <p:cNvCxnSpPr>
              <a:cxnSpLocks noChangeShapeType="1"/>
              <a:stCxn id="417820" idx="1"/>
              <a:endCxn id="417801" idx="5"/>
            </p:cNvCxnSpPr>
            <p:nvPr/>
          </p:nvCxnSpPr>
          <p:spPr bwMode="auto">
            <a:xfrm rot="10800000">
              <a:off x="4198" y="2473"/>
              <a:ext cx="602" cy="139"/>
            </a:xfrm>
            <a:prstGeom prst="curvedConnector2">
              <a:avLst/>
            </a:prstGeom>
            <a:noFill/>
            <a:ln w="19050">
              <a:solidFill>
                <a:srgbClr val="FF0033"/>
              </a:solidFill>
              <a:round/>
              <a:headEnd type="none" w="sm" len="sm"/>
              <a:tailEnd type="triangle" w="med" len="lg"/>
            </a:ln>
            <a:effectLst/>
          </p:spPr>
        </p:cxnSp>
        <p:sp>
          <p:nvSpPr>
            <p:cNvPr id="417823" name="Rectangle 31"/>
            <p:cNvSpPr>
              <a:spLocks noChangeArrowheads="1"/>
            </p:cNvSpPr>
            <p:nvPr/>
          </p:nvSpPr>
          <p:spPr bwMode="auto">
            <a:xfrm>
              <a:off x="1056" y="1536"/>
              <a:ext cx="1584" cy="384"/>
            </a:xfrm>
            <a:prstGeom prst="rect">
              <a:avLst/>
            </a:prstGeom>
            <a:solidFill>
              <a:srgbClr val="FF00FF">
                <a:alpha val="50000"/>
              </a:srgbClr>
            </a:solidFill>
            <a:ln w="19050">
              <a:solidFill>
                <a:schemeClr val="tx1"/>
              </a:solidFill>
              <a:miter lim="800000"/>
              <a:headEnd type="none" w="sm" len="sm"/>
              <a:tailEnd type="none" w="med" len="lg"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417824" name="Oval 32"/>
            <p:cNvSpPr>
              <a:spLocks noChangeAspect="1" noChangeArrowheads="1"/>
            </p:cNvSpPr>
            <p:nvPr/>
          </p:nvSpPr>
          <p:spPr bwMode="auto">
            <a:xfrm>
              <a:off x="3264" y="1824"/>
              <a:ext cx="46" cy="46"/>
            </a:xfrm>
            <a:prstGeom prst="ellipse">
              <a:avLst/>
            </a:prstGeom>
            <a:solidFill>
              <a:schemeClr val="tx1"/>
            </a:solidFill>
            <a:ln w="19050">
              <a:solidFill>
                <a:schemeClr val="tx1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cxnSp>
          <p:nvCxnSpPr>
            <p:cNvPr id="417825" name="AutoShape 33"/>
            <p:cNvCxnSpPr>
              <a:cxnSpLocks noChangeShapeType="1"/>
              <a:stCxn id="417823" idx="3"/>
              <a:endCxn id="417824" idx="2"/>
            </p:cNvCxnSpPr>
            <p:nvPr/>
          </p:nvCxnSpPr>
          <p:spPr bwMode="auto">
            <a:xfrm>
              <a:off x="2646" y="1728"/>
              <a:ext cx="612" cy="119"/>
            </a:xfrm>
            <a:prstGeom prst="curvedConnector3">
              <a:avLst>
                <a:gd name="adj1" fmla="val 50000"/>
              </a:avLst>
            </a:prstGeom>
            <a:noFill/>
            <a:ln w="19050">
              <a:solidFill>
                <a:schemeClr val="tx1"/>
              </a:solidFill>
              <a:round/>
              <a:headEnd type="none" w="sm" len="sm"/>
              <a:tailEnd type="none" w="med" len="lg"/>
            </a:ln>
            <a:effectLst/>
          </p:spPr>
        </p:cxnSp>
        <p:sp>
          <p:nvSpPr>
            <p:cNvPr id="417826" name="Text Box 34"/>
            <p:cNvSpPr txBox="1">
              <a:spLocks noChangeArrowheads="1"/>
            </p:cNvSpPr>
            <p:nvPr/>
          </p:nvSpPr>
          <p:spPr bwMode="auto">
            <a:xfrm>
              <a:off x="3494" y="842"/>
              <a:ext cx="335" cy="231"/>
            </a:xfrm>
            <a:prstGeom prst="rect">
              <a:avLst/>
            </a:prstGeom>
            <a:noFill/>
            <a:ln w="19050">
              <a:noFill/>
              <a:miter lim="800000"/>
              <a:headEnd type="none" w="sm" len="sm"/>
              <a:tailEnd type="none" w="med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>
                  <a:solidFill>
                    <a:srgbClr val="0066FF"/>
                  </a:solidFill>
                </a:rPr>
                <a:t>j=2</a:t>
              </a:r>
            </a:p>
          </p:txBody>
        </p:sp>
        <p:sp>
          <p:nvSpPr>
            <p:cNvPr id="417827" name="Text Box 35"/>
            <p:cNvSpPr txBox="1">
              <a:spLocks noChangeArrowheads="1"/>
            </p:cNvSpPr>
            <p:nvPr/>
          </p:nvSpPr>
          <p:spPr bwMode="auto">
            <a:xfrm>
              <a:off x="3840" y="1152"/>
              <a:ext cx="335" cy="231"/>
            </a:xfrm>
            <a:prstGeom prst="rect">
              <a:avLst/>
            </a:prstGeom>
            <a:noFill/>
            <a:ln w="19050">
              <a:noFill/>
              <a:miter lim="800000"/>
              <a:headEnd type="none" w="sm" len="sm"/>
              <a:tailEnd type="none" w="med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>
                  <a:solidFill>
                    <a:srgbClr val="0066FF"/>
                  </a:solidFill>
                </a:rPr>
                <a:t>j=3</a:t>
              </a:r>
            </a:p>
          </p:txBody>
        </p:sp>
        <p:sp>
          <p:nvSpPr>
            <p:cNvPr id="417828" name="Text Box 36"/>
            <p:cNvSpPr txBox="1">
              <a:spLocks noChangeArrowheads="1"/>
            </p:cNvSpPr>
            <p:nvPr/>
          </p:nvSpPr>
          <p:spPr bwMode="auto">
            <a:xfrm>
              <a:off x="4176" y="1152"/>
              <a:ext cx="507" cy="231"/>
            </a:xfrm>
            <a:prstGeom prst="rect">
              <a:avLst/>
            </a:prstGeom>
            <a:noFill/>
            <a:ln w="19050">
              <a:noFill/>
              <a:miter lim="800000"/>
              <a:headEnd type="none" w="sm" len="sm"/>
              <a:tailEnd type="none" w="med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>
                  <a:solidFill>
                    <a:srgbClr val="0066FF"/>
                  </a:solidFill>
                </a:rPr>
                <a:t>j=m-2</a:t>
              </a:r>
            </a:p>
          </p:txBody>
        </p:sp>
        <p:sp>
          <p:nvSpPr>
            <p:cNvPr id="417829" name="Text Box 37"/>
            <p:cNvSpPr txBox="1">
              <a:spLocks noChangeArrowheads="1"/>
            </p:cNvSpPr>
            <p:nvPr/>
          </p:nvSpPr>
          <p:spPr bwMode="auto">
            <a:xfrm>
              <a:off x="4560" y="816"/>
              <a:ext cx="484" cy="231"/>
            </a:xfrm>
            <a:prstGeom prst="rect">
              <a:avLst/>
            </a:prstGeom>
            <a:noFill/>
            <a:ln w="19050">
              <a:noFill/>
              <a:miter lim="800000"/>
              <a:headEnd type="none" w="sm" len="sm"/>
              <a:tailEnd type="none" w="med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>
                  <a:solidFill>
                    <a:srgbClr val="0066FF"/>
                  </a:solidFill>
                </a:rPr>
                <a:t>j=m-1</a:t>
              </a:r>
            </a:p>
          </p:txBody>
        </p:sp>
        <p:sp>
          <p:nvSpPr>
            <p:cNvPr id="417830" name="Rectangle 38"/>
            <p:cNvSpPr>
              <a:spLocks noChangeArrowheads="1"/>
            </p:cNvSpPr>
            <p:nvPr/>
          </p:nvSpPr>
          <p:spPr bwMode="auto">
            <a:xfrm>
              <a:off x="4128" y="2688"/>
              <a:ext cx="48" cy="48"/>
            </a:xfrm>
            <a:prstGeom prst="rect">
              <a:avLst/>
            </a:prstGeom>
            <a:noFill/>
            <a:ln w="19050">
              <a:noFill/>
              <a:miter lim="800000"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17831" name="Rectangle 39"/>
            <p:cNvSpPr>
              <a:spLocks noChangeArrowheads="1"/>
            </p:cNvSpPr>
            <p:nvPr/>
          </p:nvSpPr>
          <p:spPr bwMode="auto">
            <a:xfrm>
              <a:off x="4128" y="720"/>
              <a:ext cx="48" cy="48"/>
            </a:xfrm>
            <a:prstGeom prst="rect">
              <a:avLst/>
            </a:prstGeom>
            <a:noFill/>
            <a:ln w="19050">
              <a:noFill/>
              <a:miter lim="800000"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cxnSp>
          <p:nvCxnSpPr>
            <p:cNvPr id="417832" name="AutoShape 40"/>
            <p:cNvCxnSpPr>
              <a:cxnSpLocks noChangeShapeType="1"/>
              <a:stCxn id="417830" idx="2"/>
              <a:endCxn id="417831" idx="0"/>
            </p:cNvCxnSpPr>
            <p:nvPr/>
          </p:nvCxnSpPr>
          <p:spPr bwMode="auto">
            <a:xfrm rot="5400000" flipH="1" flipV="1">
              <a:off x="3145" y="1727"/>
              <a:ext cx="2016" cy="1"/>
            </a:xfrm>
            <a:prstGeom prst="curvedConnector5">
              <a:avLst>
                <a:gd name="adj1" fmla="val -7144"/>
                <a:gd name="adj2" fmla="val 144299995"/>
                <a:gd name="adj3" fmla="val 107144"/>
              </a:avLst>
            </a:prstGeom>
            <a:noFill/>
            <a:ln w="19050">
              <a:solidFill>
                <a:schemeClr val="tx1"/>
              </a:solidFill>
              <a:round/>
              <a:headEnd type="none" w="sm" len="sm"/>
              <a:tailEnd type="triangle" w="med" len="lg"/>
            </a:ln>
            <a:effectLst/>
          </p:spPr>
        </p:cxnSp>
        <p:sp>
          <p:nvSpPr>
            <p:cNvPr id="417833" name="Text Box 41"/>
            <p:cNvSpPr txBox="1">
              <a:spLocks noChangeArrowheads="1"/>
            </p:cNvSpPr>
            <p:nvPr/>
          </p:nvSpPr>
          <p:spPr bwMode="auto">
            <a:xfrm>
              <a:off x="5232" y="1632"/>
              <a:ext cx="403" cy="231"/>
            </a:xfrm>
            <a:prstGeom prst="rect">
              <a:avLst/>
            </a:prstGeom>
            <a:noFill/>
            <a:ln w="19050">
              <a:noFill/>
              <a:miter lim="800000"/>
              <a:headEnd type="none" w="sm" len="sm"/>
              <a:tailEnd type="none" w="med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>
                  <a:solidFill>
                    <a:srgbClr val="0066FF"/>
                  </a:solidFill>
                </a:rPr>
                <a:t>i=i+1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0682008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89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7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7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77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7795" grpId="0" build="p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-</a:t>
            </a:r>
            <a:fld id="{AC1E7729-53CD-4AB1-A146-989D78EC566D}" type="slidenum">
              <a:rPr lang="en-US"/>
              <a:pPr/>
              <a:t>4</a:t>
            </a:fld>
            <a:r>
              <a:rPr lang="en-US"/>
              <a:t>-</a:t>
            </a:r>
          </a:p>
        </p:txBody>
      </p:sp>
      <p:sp>
        <p:nvSpPr>
          <p:cNvPr id="388098" name="Rectangle 2"/>
          <p:cNvSpPr>
            <a:spLocks noChangeArrowheads="1"/>
          </p:cNvSpPr>
          <p:nvPr/>
        </p:nvSpPr>
        <p:spPr bwMode="auto">
          <a:xfrm>
            <a:off x="685800" y="3886200"/>
            <a:ext cx="77724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>
              <a:spcBef>
                <a:spcPct val="6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Wingdings" pitchFamily="2" charset="2"/>
              <a:buChar char="l"/>
            </a:pPr>
            <a:r>
              <a:rPr lang="en-US" sz="2000">
                <a:solidFill>
                  <a:srgbClr val="FF0033"/>
                </a:solidFill>
              </a:rPr>
              <a:t>Anti dependence</a:t>
            </a:r>
            <a:r>
              <a:rPr lang="en-US" sz="2000"/>
              <a:t>: a statement S</a:t>
            </a:r>
            <a:r>
              <a:rPr lang="en-US" sz="2000" baseline="-25000"/>
              <a:t>i</a:t>
            </a:r>
            <a:r>
              <a:rPr lang="en-US" sz="2000"/>
              <a:t> precedes a statement S</a:t>
            </a:r>
            <a:r>
              <a:rPr lang="en-US" sz="2000" baseline="-25000"/>
              <a:t>j</a:t>
            </a:r>
            <a:r>
              <a:rPr lang="en-US" sz="2000"/>
              <a:t> in execution and S</a:t>
            </a:r>
            <a:r>
              <a:rPr lang="en-US" sz="2000" baseline="-25000"/>
              <a:t>i</a:t>
            </a:r>
            <a:r>
              <a:rPr lang="en-US" sz="2000"/>
              <a:t> uses a data value that S</a:t>
            </a:r>
            <a:r>
              <a:rPr lang="en-US" sz="2000" baseline="-25000"/>
              <a:t>j</a:t>
            </a:r>
            <a:r>
              <a:rPr lang="en-US" sz="2000"/>
              <a:t> computes.</a:t>
            </a:r>
          </a:p>
          <a:p>
            <a:pPr marL="342900" indent="-342900">
              <a:spcBef>
                <a:spcPct val="6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Wingdings" pitchFamily="2" charset="2"/>
              <a:buChar char="l"/>
            </a:pPr>
            <a:r>
              <a:rPr lang="en-US" sz="2000"/>
              <a:t>It implies that S</a:t>
            </a:r>
            <a:r>
              <a:rPr lang="en-US" sz="2000" baseline="-25000"/>
              <a:t>i</a:t>
            </a:r>
            <a:r>
              <a:rPr lang="en-US" sz="2000"/>
              <a:t> must be executed before S</a:t>
            </a:r>
            <a:r>
              <a:rPr lang="en-US" sz="2000" baseline="-25000"/>
              <a:t>j</a:t>
            </a:r>
            <a:r>
              <a:rPr lang="en-US" sz="2000"/>
              <a:t>.</a:t>
            </a:r>
          </a:p>
        </p:txBody>
      </p:sp>
      <p:graphicFrame>
        <p:nvGraphicFramePr>
          <p:cNvPr id="388099" name="Object 3"/>
          <p:cNvGraphicFramePr>
            <a:graphicFrameLocks noChangeAspect="1"/>
          </p:cNvGraphicFramePr>
          <p:nvPr/>
        </p:nvGraphicFramePr>
        <p:xfrm>
          <a:off x="3536950" y="5588000"/>
          <a:ext cx="2387600" cy="354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" name="Equation" r:id="rId4" imgW="2387520" imgH="355320" progId="Equation.3">
                  <p:embed/>
                </p:oleObj>
              </mc:Choice>
              <mc:Fallback>
                <p:oleObj name="Equation" r:id="rId4" imgW="2387520" imgH="355320" progId="Equation.3">
                  <p:embed/>
                  <p:pic>
                    <p:nvPicPr>
                      <p:cNvPr id="388099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36950" y="5588000"/>
                        <a:ext cx="2387600" cy="3540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88101" name="Object 5"/>
          <p:cNvGraphicFramePr>
            <a:graphicFrameLocks noChangeAspect="1"/>
          </p:cNvGraphicFramePr>
          <p:nvPr/>
        </p:nvGraphicFramePr>
        <p:xfrm>
          <a:off x="3638550" y="1479550"/>
          <a:ext cx="2006600" cy="1358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1" name="Equation" r:id="rId6" imgW="2006280" imgH="1358640" progId="Equation.3">
                  <p:embed/>
                </p:oleObj>
              </mc:Choice>
              <mc:Fallback>
                <p:oleObj name="Equation" r:id="rId6" imgW="2006280" imgH="1358640" progId="Equation.3">
                  <p:embed/>
                  <p:pic>
                    <p:nvPicPr>
                      <p:cNvPr id="388101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38550" y="1479550"/>
                        <a:ext cx="2006600" cy="1358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88102" name="Rectangle 6"/>
          <p:cNvSpPr>
            <a:spLocks noChangeArrowheads="1"/>
          </p:cNvSpPr>
          <p:nvPr/>
        </p:nvSpPr>
        <p:spPr bwMode="auto">
          <a:xfrm>
            <a:off x="685800" y="3276600"/>
            <a:ext cx="7772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>
              <a:spcBef>
                <a:spcPct val="6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Wingdings" pitchFamily="2" charset="2"/>
              <a:buNone/>
            </a:pPr>
            <a:r>
              <a:rPr lang="en-US" sz="2000"/>
              <a:t>We define four types of data dependence.</a:t>
            </a:r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>
          <a:xfrm>
            <a:off x="685800" y="304800"/>
            <a:ext cx="7772400" cy="62082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sng" strike="noStrike" kern="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Data Dependence</a:t>
            </a:r>
          </a:p>
        </p:txBody>
      </p:sp>
    </p:spTree>
    <p:extLst>
      <p:ext uri="{BB962C8B-B14F-4D97-AF65-F5344CB8AC3E}">
        <p14:creationId xmlns:p14="http://schemas.microsoft.com/office/powerpoint/2010/main" val="3367164726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-</a:t>
            </a:r>
            <a:fld id="{3DF22235-7D17-49A9-B67F-4BA11CC36771}" type="slidenum">
              <a:rPr lang="en-US"/>
              <a:pPr/>
              <a:t>40</a:t>
            </a:fld>
            <a:r>
              <a:rPr lang="en-US"/>
              <a:t>-</a:t>
            </a:r>
          </a:p>
        </p:txBody>
      </p:sp>
      <p:sp>
        <p:nvSpPr>
          <p:cNvPr id="429059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Loop Interchange</a:t>
            </a:r>
          </a:p>
        </p:txBody>
      </p:sp>
      <p:sp>
        <p:nvSpPr>
          <p:cNvPr id="429060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685800" y="1344612"/>
            <a:ext cx="7772400" cy="760413"/>
          </a:xfrm>
        </p:spPr>
        <p:txBody>
          <a:bodyPr>
            <a:normAutofit fontScale="85000" lnSpcReduction="20000"/>
          </a:bodyPr>
          <a:lstStyle/>
          <a:p>
            <a:pPr marL="0" indent="0">
              <a:buFont typeface="Wingdings" pitchFamily="2" charset="2"/>
              <a:buNone/>
            </a:pPr>
            <a:r>
              <a:rPr lang="en-US" dirty="0">
                <a:solidFill>
                  <a:srgbClr val="FF0033"/>
                </a:solidFill>
              </a:rPr>
              <a:t>Loop interchange</a:t>
            </a:r>
            <a:r>
              <a:rPr lang="en-US" dirty="0"/>
              <a:t> changes the order of the loops to improve the spatial locality of a program.</a:t>
            </a:r>
          </a:p>
        </p:txBody>
      </p:sp>
      <p:sp>
        <p:nvSpPr>
          <p:cNvPr id="429061" name="Text Box 5"/>
          <p:cNvSpPr txBox="1">
            <a:spLocks noChangeArrowheads="1"/>
          </p:cNvSpPr>
          <p:nvPr/>
        </p:nvSpPr>
        <p:spPr bwMode="auto">
          <a:xfrm>
            <a:off x="2484438" y="2468563"/>
            <a:ext cx="1782762" cy="1465262"/>
          </a:xfrm>
          <a:prstGeom prst="rect">
            <a:avLst/>
          </a:prstGeom>
          <a:noFill/>
          <a:ln w="19050">
            <a:noFill/>
            <a:miter lim="800000"/>
            <a:headEnd type="none" w="sm" len="sm"/>
            <a:tailEnd type="none" w="med" len="lg"/>
          </a:ln>
          <a:effectLst/>
        </p:spPr>
        <p:txBody>
          <a:bodyPr wrap="none">
            <a:spAutoFit/>
          </a:bodyPr>
          <a:lstStyle/>
          <a:p>
            <a:r>
              <a:rPr lang="en-US"/>
              <a:t>do j = 1, n</a:t>
            </a:r>
          </a:p>
          <a:p>
            <a:r>
              <a:rPr lang="en-US"/>
              <a:t>   do i = 1, n</a:t>
            </a:r>
          </a:p>
          <a:p>
            <a:r>
              <a:rPr lang="en-US"/>
              <a:t>         ... a(i,j) ...</a:t>
            </a:r>
          </a:p>
          <a:p>
            <a:r>
              <a:rPr lang="en-US"/>
              <a:t>   end do</a:t>
            </a:r>
          </a:p>
          <a:p>
            <a:r>
              <a:rPr lang="en-US"/>
              <a:t>end do</a:t>
            </a:r>
          </a:p>
        </p:txBody>
      </p:sp>
      <p:sp>
        <p:nvSpPr>
          <p:cNvPr id="429063" name="Rectangle 7"/>
          <p:cNvSpPr>
            <a:spLocks noChangeArrowheads="1"/>
          </p:cNvSpPr>
          <p:nvPr/>
        </p:nvSpPr>
        <p:spPr bwMode="auto">
          <a:xfrm>
            <a:off x="2565400" y="5745163"/>
            <a:ext cx="838200" cy="427038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 type="none" w="sm" len="sm"/>
            <a:tailEnd type="none" w="med" len="lg"/>
          </a:ln>
          <a:effectLst/>
        </p:spPr>
        <p:txBody>
          <a:bodyPr wrap="none" anchor="ctr"/>
          <a:lstStyle/>
          <a:p>
            <a:pPr algn="ctr"/>
            <a:r>
              <a:rPr lang="en-US"/>
              <a:t>M</a:t>
            </a:r>
          </a:p>
        </p:txBody>
      </p:sp>
      <p:sp>
        <p:nvSpPr>
          <p:cNvPr id="429064" name="Rectangle 8"/>
          <p:cNvSpPr>
            <a:spLocks noChangeArrowheads="1"/>
          </p:cNvSpPr>
          <p:nvPr/>
        </p:nvSpPr>
        <p:spPr bwMode="auto">
          <a:xfrm>
            <a:off x="2717800" y="5211763"/>
            <a:ext cx="533400" cy="274638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 type="none" w="sm" len="sm"/>
            <a:tailEnd type="none" w="med" len="lg"/>
          </a:ln>
          <a:effectLst/>
        </p:spPr>
        <p:txBody>
          <a:bodyPr wrap="none" anchor="ctr"/>
          <a:lstStyle/>
          <a:p>
            <a:pPr algn="ctr"/>
            <a:r>
              <a:rPr lang="en-US"/>
              <a:t>C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429065" name="Rectangle 9"/>
          <p:cNvSpPr>
            <a:spLocks noChangeArrowheads="1"/>
          </p:cNvSpPr>
          <p:nvPr/>
        </p:nvSpPr>
        <p:spPr bwMode="auto">
          <a:xfrm>
            <a:off x="2717800" y="4572000"/>
            <a:ext cx="533400" cy="427038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 type="none" w="sm" len="sm"/>
            <a:tailEnd type="none" w="med" len="lg"/>
          </a:ln>
          <a:effectLst/>
        </p:spPr>
        <p:txBody>
          <a:bodyPr wrap="none" anchor="ctr"/>
          <a:lstStyle/>
          <a:p>
            <a:pPr algn="ctr"/>
            <a:r>
              <a:rPr lang="en-US" dirty="0"/>
              <a:t>P</a:t>
            </a:r>
            <a:endParaRPr lang="en-US" dirty="0">
              <a:latin typeface="Times New Roman" pitchFamily="18" charset="0"/>
            </a:endParaRPr>
          </a:p>
        </p:txBody>
      </p:sp>
      <p:sp>
        <p:nvSpPr>
          <p:cNvPr id="429066" name="Line 10"/>
          <p:cNvSpPr>
            <a:spLocks noChangeShapeType="1"/>
          </p:cNvSpPr>
          <p:nvPr/>
        </p:nvSpPr>
        <p:spPr bwMode="auto">
          <a:xfrm flipV="1">
            <a:off x="2984500" y="4999038"/>
            <a:ext cx="0" cy="2127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triangle" w="sm" len="sm"/>
            <a:tailEnd type="triangl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29067" name="Line 11"/>
          <p:cNvSpPr>
            <a:spLocks noChangeShapeType="1"/>
          </p:cNvSpPr>
          <p:nvPr/>
        </p:nvSpPr>
        <p:spPr bwMode="auto">
          <a:xfrm flipV="1">
            <a:off x="2984500" y="5486400"/>
            <a:ext cx="0" cy="258763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triangle" w="sm" len="sm"/>
            <a:tailEnd type="triangl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429068" name="Group 12"/>
          <p:cNvGrpSpPr>
            <a:grpSpLocks/>
          </p:cNvGrpSpPr>
          <p:nvPr/>
        </p:nvGrpSpPr>
        <p:grpSpPr bwMode="auto">
          <a:xfrm>
            <a:off x="5662613" y="4624388"/>
            <a:ext cx="1428750" cy="1600200"/>
            <a:chOff x="480" y="2016"/>
            <a:chExt cx="900" cy="1008"/>
          </a:xfrm>
        </p:grpSpPr>
        <p:sp>
          <p:nvSpPr>
            <p:cNvPr id="429069" name="Rectangle 13"/>
            <p:cNvSpPr>
              <a:spLocks noChangeArrowheads="1"/>
            </p:cNvSpPr>
            <p:nvPr/>
          </p:nvSpPr>
          <p:spPr bwMode="auto">
            <a:xfrm>
              <a:off x="480" y="2016"/>
              <a:ext cx="900" cy="1008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 type="none" w="sm" len="sm"/>
              <a:tailEnd type="none" w="med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429070" name="Group 14"/>
            <p:cNvGrpSpPr>
              <a:grpSpLocks noChangeAspect="1"/>
            </p:cNvGrpSpPr>
            <p:nvPr/>
          </p:nvGrpSpPr>
          <p:grpSpPr bwMode="auto">
            <a:xfrm>
              <a:off x="480" y="2016"/>
              <a:ext cx="225" cy="75"/>
              <a:chOff x="1968" y="2112"/>
              <a:chExt cx="432" cy="144"/>
            </a:xfrm>
          </p:grpSpPr>
          <p:sp>
            <p:nvSpPr>
              <p:cNvPr id="429071" name="Rectangle 15"/>
              <p:cNvSpPr>
                <a:spLocks noChangeAspect="1" noChangeArrowheads="1"/>
              </p:cNvSpPr>
              <p:nvPr/>
            </p:nvSpPr>
            <p:spPr bwMode="auto">
              <a:xfrm>
                <a:off x="1968" y="2112"/>
                <a:ext cx="432" cy="144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  <a:miter lim="800000"/>
                <a:headEnd type="none" w="sm" len="sm"/>
                <a:tailEnd type="none" w="med" len="lg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9072" name="Oval 16"/>
              <p:cNvSpPr>
                <a:spLocks noChangeAspect="1" noChangeArrowheads="1"/>
              </p:cNvSpPr>
              <p:nvPr/>
            </p:nvSpPr>
            <p:spPr bwMode="auto">
              <a:xfrm>
                <a:off x="2016" y="2160"/>
                <a:ext cx="48" cy="48"/>
              </a:xfrm>
              <a:prstGeom prst="ellipse">
                <a:avLst/>
              </a:prstGeom>
              <a:solidFill>
                <a:schemeClr val="tx1"/>
              </a:solidFill>
              <a:ln w="19050">
                <a:solidFill>
                  <a:schemeClr val="tx1"/>
                </a:solidFill>
                <a:round/>
                <a:headEnd type="none" w="sm" len="sm"/>
                <a:tailEnd type="none" w="med" len="lg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9073" name="Oval 17"/>
              <p:cNvSpPr>
                <a:spLocks noChangeAspect="1" noChangeArrowheads="1"/>
              </p:cNvSpPr>
              <p:nvPr/>
            </p:nvSpPr>
            <p:spPr bwMode="auto">
              <a:xfrm>
                <a:off x="2112" y="2160"/>
                <a:ext cx="48" cy="48"/>
              </a:xfrm>
              <a:prstGeom prst="ellipse">
                <a:avLst/>
              </a:prstGeom>
              <a:solidFill>
                <a:schemeClr val="tx1"/>
              </a:solidFill>
              <a:ln w="19050">
                <a:solidFill>
                  <a:schemeClr val="tx1"/>
                </a:solidFill>
                <a:round/>
                <a:headEnd type="none" w="sm" len="sm"/>
                <a:tailEnd type="none" w="med" len="lg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9074" name="Oval 18"/>
              <p:cNvSpPr>
                <a:spLocks noChangeAspect="1" noChangeArrowheads="1"/>
              </p:cNvSpPr>
              <p:nvPr/>
            </p:nvSpPr>
            <p:spPr bwMode="auto">
              <a:xfrm>
                <a:off x="2208" y="2160"/>
                <a:ext cx="48" cy="48"/>
              </a:xfrm>
              <a:prstGeom prst="ellipse">
                <a:avLst/>
              </a:prstGeom>
              <a:solidFill>
                <a:schemeClr val="tx1"/>
              </a:solidFill>
              <a:ln w="19050">
                <a:solidFill>
                  <a:schemeClr val="tx1"/>
                </a:solidFill>
                <a:round/>
                <a:headEnd type="none" w="sm" len="sm"/>
                <a:tailEnd type="none" w="med" len="lg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9075" name="Oval 19"/>
              <p:cNvSpPr>
                <a:spLocks noChangeAspect="1" noChangeArrowheads="1"/>
              </p:cNvSpPr>
              <p:nvPr/>
            </p:nvSpPr>
            <p:spPr bwMode="auto">
              <a:xfrm>
                <a:off x="2304" y="2160"/>
                <a:ext cx="48" cy="48"/>
              </a:xfrm>
              <a:prstGeom prst="ellipse">
                <a:avLst/>
              </a:prstGeom>
              <a:solidFill>
                <a:schemeClr val="tx1"/>
              </a:solidFill>
              <a:ln w="19050">
                <a:solidFill>
                  <a:schemeClr val="tx1"/>
                </a:solidFill>
                <a:round/>
                <a:headEnd type="none" w="sm" len="sm"/>
                <a:tailEnd type="none" w="med" len="lg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429076" name="Group 20"/>
            <p:cNvGrpSpPr>
              <a:grpSpLocks noChangeAspect="1"/>
            </p:cNvGrpSpPr>
            <p:nvPr/>
          </p:nvGrpSpPr>
          <p:grpSpPr bwMode="auto">
            <a:xfrm>
              <a:off x="705" y="2016"/>
              <a:ext cx="225" cy="75"/>
              <a:chOff x="1968" y="2112"/>
              <a:chExt cx="432" cy="144"/>
            </a:xfrm>
          </p:grpSpPr>
          <p:sp>
            <p:nvSpPr>
              <p:cNvPr id="429077" name="Rectangle 21"/>
              <p:cNvSpPr>
                <a:spLocks noChangeAspect="1" noChangeArrowheads="1"/>
              </p:cNvSpPr>
              <p:nvPr/>
            </p:nvSpPr>
            <p:spPr bwMode="auto">
              <a:xfrm>
                <a:off x="1968" y="2112"/>
                <a:ext cx="432" cy="144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  <a:miter lim="800000"/>
                <a:headEnd type="none" w="sm" len="sm"/>
                <a:tailEnd type="none" w="med" len="lg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9078" name="Oval 22"/>
              <p:cNvSpPr>
                <a:spLocks noChangeAspect="1" noChangeArrowheads="1"/>
              </p:cNvSpPr>
              <p:nvPr/>
            </p:nvSpPr>
            <p:spPr bwMode="auto">
              <a:xfrm>
                <a:off x="2016" y="2160"/>
                <a:ext cx="48" cy="48"/>
              </a:xfrm>
              <a:prstGeom prst="ellipse">
                <a:avLst/>
              </a:prstGeom>
              <a:solidFill>
                <a:schemeClr val="tx1"/>
              </a:solidFill>
              <a:ln w="19050">
                <a:solidFill>
                  <a:schemeClr val="tx1"/>
                </a:solidFill>
                <a:round/>
                <a:headEnd type="none" w="sm" len="sm"/>
                <a:tailEnd type="none" w="med" len="lg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9079" name="Oval 23"/>
              <p:cNvSpPr>
                <a:spLocks noChangeAspect="1" noChangeArrowheads="1"/>
              </p:cNvSpPr>
              <p:nvPr/>
            </p:nvSpPr>
            <p:spPr bwMode="auto">
              <a:xfrm>
                <a:off x="2112" y="2160"/>
                <a:ext cx="48" cy="48"/>
              </a:xfrm>
              <a:prstGeom prst="ellipse">
                <a:avLst/>
              </a:prstGeom>
              <a:solidFill>
                <a:schemeClr val="tx1"/>
              </a:solidFill>
              <a:ln w="19050">
                <a:solidFill>
                  <a:schemeClr val="tx1"/>
                </a:solidFill>
                <a:round/>
                <a:headEnd type="none" w="sm" len="sm"/>
                <a:tailEnd type="none" w="med" len="lg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9080" name="Oval 24"/>
              <p:cNvSpPr>
                <a:spLocks noChangeAspect="1" noChangeArrowheads="1"/>
              </p:cNvSpPr>
              <p:nvPr/>
            </p:nvSpPr>
            <p:spPr bwMode="auto">
              <a:xfrm>
                <a:off x="2208" y="2160"/>
                <a:ext cx="48" cy="48"/>
              </a:xfrm>
              <a:prstGeom prst="ellipse">
                <a:avLst/>
              </a:prstGeom>
              <a:solidFill>
                <a:schemeClr val="tx1"/>
              </a:solidFill>
              <a:ln w="19050">
                <a:solidFill>
                  <a:schemeClr val="tx1"/>
                </a:solidFill>
                <a:round/>
                <a:headEnd type="none" w="sm" len="sm"/>
                <a:tailEnd type="none" w="med" len="lg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9081" name="Oval 25"/>
              <p:cNvSpPr>
                <a:spLocks noChangeAspect="1" noChangeArrowheads="1"/>
              </p:cNvSpPr>
              <p:nvPr/>
            </p:nvSpPr>
            <p:spPr bwMode="auto">
              <a:xfrm>
                <a:off x="2304" y="2160"/>
                <a:ext cx="48" cy="48"/>
              </a:xfrm>
              <a:prstGeom prst="ellipse">
                <a:avLst/>
              </a:prstGeom>
              <a:solidFill>
                <a:schemeClr val="tx1"/>
              </a:solidFill>
              <a:ln w="19050">
                <a:solidFill>
                  <a:schemeClr val="tx1"/>
                </a:solidFill>
                <a:round/>
                <a:headEnd type="none" w="sm" len="sm"/>
                <a:tailEnd type="none" w="med" len="lg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429082" name="Group 26"/>
            <p:cNvGrpSpPr>
              <a:grpSpLocks noChangeAspect="1"/>
            </p:cNvGrpSpPr>
            <p:nvPr/>
          </p:nvGrpSpPr>
          <p:grpSpPr bwMode="auto">
            <a:xfrm>
              <a:off x="930" y="2016"/>
              <a:ext cx="225" cy="75"/>
              <a:chOff x="1968" y="2112"/>
              <a:chExt cx="432" cy="144"/>
            </a:xfrm>
          </p:grpSpPr>
          <p:sp>
            <p:nvSpPr>
              <p:cNvPr id="429083" name="Rectangle 27"/>
              <p:cNvSpPr>
                <a:spLocks noChangeAspect="1" noChangeArrowheads="1"/>
              </p:cNvSpPr>
              <p:nvPr/>
            </p:nvSpPr>
            <p:spPr bwMode="auto">
              <a:xfrm>
                <a:off x="1968" y="2112"/>
                <a:ext cx="432" cy="144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  <a:miter lim="800000"/>
                <a:headEnd type="none" w="sm" len="sm"/>
                <a:tailEnd type="none" w="med" len="lg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9084" name="Oval 28"/>
              <p:cNvSpPr>
                <a:spLocks noChangeAspect="1" noChangeArrowheads="1"/>
              </p:cNvSpPr>
              <p:nvPr/>
            </p:nvSpPr>
            <p:spPr bwMode="auto">
              <a:xfrm>
                <a:off x="2016" y="2160"/>
                <a:ext cx="48" cy="48"/>
              </a:xfrm>
              <a:prstGeom prst="ellipse">
                <a:avLst/>
              </a:prstGeom>
              <a:solidFill>
                <a:schemeClr val="tx1"/>
              </a:solidFill>
              <a:ln w="19050">
                <a:solidFill>
                  <a:schemeClr val="tx1"/>
                </a:solidFill>
                <a:round/>
                <a:headEnd type="none" w="sm" len="sm"/>
                <a:tailEnd type="none" w="med" len="lg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9085" name="Oval 29"/>
              <p:cNvSpPr>
                <a:spLocks noChangeAspect="1" noChangeArrowheads="1"/>
              </p:cNvSpPr>
              <p:nvPr/>
            </p:nvSpPr>
            <p:spPr bwMode="auto">
              <a:xfrm>
                <a:off x="2112" y="2160"/>
                <a:ext cx="48" cy="48"/>
              </a:xfrm>
              <a:prstGeom prst="ellipse">
                <a:avLst/>
              </a:prstGeom>
              <a:solidFill>
                <a:schemeClr val="tx1"/>
              </a:solidFill>
              <a:ln w="19050">
                <a:solidFill>
                  <a:schemeClr val="tx1"/>
                </a:solidFill>
                <a:round/>
                <a:headEnd type="none" w="sm" len="sm"/>
                <a:tailEnd type="none" w="med" len="lg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9086" name="Oval 30"/>
              <p:cNvSpPr>
                <a:spLocks noChangeAspect="1" noChangeArrowheads="1"/>
              </p:cNvSpPr>
              <p:nvPr/>
            </p:nvSpPr>
            <p:spPr bwMode="auto">
              <a:xfrm>
                <a:off x="2208" y="2160"/>
                <a:ext cx="48" cy="48"/>
              </a:xfrm>
              <a:prstGeom prst="ellipse">
                <a:avLst/>
              </a:prstGeom>
              <a:solidFill>
                <a:schemeClr val="tx1"/>
              </a:solidFill>
              <a:ln w="19050">
                <a:solidFill>
                  <a:schemeClr val="tx1"/>
                </a:solidFill>
                <a:round/>
                <a:headEnd type="none" w="sm" len="sm"/>
                <a:tailEnd type="none" w="med" len="lg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9087" name="Oval 31"/>
              <p:cNvSpPr>
                <a:spLocks noChangeAspect="1" noChangeArrowheads="1"/>
              </p:cNvSpPr>
              <p:nvPr/>
            </p:nvSpPr>
            <p:spPr bwMode="auto">
              <a:xfrm>
                <a:off x="2304" y="2160"/>
                <a:ext cx="48" cy="48"/>
              </a:xfrm>
              <a:prstGeom prst="ellipse">
                <a:avLst/>
              </a:prstGeom>
              <a:solidFill>
                <a:schemeClr val="tx1"/>
              </a:solidFill>
              <a:ln w="19050">
                <a:solidFill>
                  <a:schemeClr val="tx1"/>
                </a:solidFill>
                <a:round/>
                <a:headEnd type="none" w="sm" len="sm"/>
                <a:tailEnd type="none" w="med" len="lg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429088" name="Group 32"/>
            <p:cNvGrpSpPr>
              <a:grpSpLocks noChangeAspect="1"/>
            </p:cNvGrpSpPr>
            <p:nvPr/>
          </p:nvGrpSpPr>
          <p:grpSpPr bwMode="auto">
            <a:xfrm>
              <a:off x="1155" y="2016"/>
              <a:ext cx="225" cy="75"/>
              <a:chOff x="1968" y="2112"/>
              <a:chExt cx="432" cy="144"/>
            </a:xfrm>
          </p:grpSpPr>
          <p:sp>
            <p:nvSpPr>
              <p:cNvPr id="429089" name="Rectangle 33"/>
              <p:cNvSpPr>
                <a:spLocks noChangeAspect="1" noChangeArrowheads="1"/>
              </p:cNvSpPr>
              <p:nvPr/>
            </p:nvSpPr>
            <p:spPr bwMode="auto">
              <a:xfrm>
                <a:off x="1968" y="2112"/>
                <a:ext cx="432" cy="144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  <a:miter lim="800000"/>
                <a:headEnd type="none" w="sm" len="sm"/>
                <a:tailEnd type="none" w="med" len="lg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9090" name="Oval 34"/>
              <p:cNvSpPr>
                <a:spLocks noChangeAspect="1" noChangeArrowheads="1"/>
              </p:cNvSpPr>
              <p:nvPr/>
            </p:nvSpPr>
            <p:spPr bwMode="auto">
              <a:xfrm>
                <a:off x="2016" y="2160"/>
                <a:ext cx="48" cy="48"/>
              </a:xfrm>
              <a:prstGeom prst="ellipse">
                <a:avLst/>
              </a:prstGeom>
              <a:solidFill>
                <a:schemeClr val="tx1"/>
              </a:solidFill>
              <a:ln w="19050">
                <a:solidFill>
                  <a:schemeClr val="tx1"/>
                </a:solidFill>
                <a:round/>
                <a:headEnd type="none" w="sm" len="sm"/>
                <a:tailEnd type="none" w="med" len="lg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9091" name="Oval 35"/>
              <p:cNvSpPr>
                <a:spLocks noChangeAspect="1" noChangeArrowheads="1"/>
              </p:cNvSpPr>
              <p:nvPr/>
            </p:nvSpPr>
            <p:spPr bwMode="auto">
              <a:xfrm>
                <a:off x="2112" y="2160"/>
                <a:ext cx="48" cy="48"/>
              </a:xfrm>
              <a:prstGeom prst="ellipse">
                <a:avLst/>
              </a:prstGeom>
              <a:solidFill>
                <a:schemeClr val="tx1"/>
              </a:solidFill>
              <a:ln w="19050">
                <a:solidFill>
                  <a:schemeClr val="tx1"/>
                </a:solidFill>
                <a:round/>
                <a:headEnd type="none" w="sm" len="sm"/>
                <a:tailEnd type="none" w="med" len="lg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9092" name="Oval 36"/>
              <p:cNvSpPr>
                <a:spLocks noChangeAspect="1" noChangeArrowheads="1"/>
              </p:cNvSpPr>
              <p:nvPr/>
            </p:nvSpPr>
            <p:spPr bwMode="auto">
              <a:xfrm>
                <a:off x="2208" y="2160"/>
                <a:ext cx="48" cy="48"/>
              </a:xfrm>
              <a:prstGeom prst="ellipse">
                <a:avLst/>
              </a:prstGeom>
              <a:solidFill>
                <a:schemeClr val="tx1"/>
              </a:solidFill>
              <a:ln w="19050">
                <a:solidFill>
                  <a:schemeClr val="tx1"/>
                </a:solidFill>
                <a:round/>
                <a:headEnd type="none" w="sm" len="sm"/>
                <a:tailEnd type="none" w="med" len="lg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9093" name="Oval 37"/>
              <p:cNvSpPr>
                <a:spLocks noChangeAspect="1" noChangeArrowheads="1"/>
              </p:cNvSpPr>
              <p:nvPr/>
            </p:nvSpPr>
            <p:spPr bwMode="auto">
              <a:xfrm>
                <a:off x="2304" y="2160"/>
                <a:ext cx="48" cy="48"/>
              </a:xfrm>
              <a:prstGeom prst="ellipse">
                <a:avLst/>
              </a:prstGeom>
              <a:solidFill>
                <a:schemeClr val="tx1"/>
              </a:solidFill>
              <a:ln w="19050">
                <a:solidFill>
                  <a:schemeClr val="tx1"/>
                </a:solidFill>
                <a:round/>
                <a:headEnd type="none" w="sm" len="sm"/>
                <a:tailEnd type="none" w="med" len="lg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429094" name="Group 38"/>
            <p:cNvGrpSpPr>
              <a:grpSpLocks noChangeAspect="1"/>
            </p:cNvGrpSpPr>
            <p:nvPr/>
          </p:nvGrpSpPr>
          <p:grpSpPr bwMode="auto">
            <a:xfrm>
              <a:off x="480" y="2091"/>
              <a:ext cx="225" cy="75"/>
              <a:chOff x="1968" y="2112"/>
              <a:chExt cx="432" cy="144"/>
            </a:xfrm>
          </p:grpSpPr>
          <p:sp>
            <p:nvSpPr>
              <p:cNvPr id="429095" name="Rectangle 39"/>
              <p:cNvSpPr>
                <a:spLocks noChangeAspect="1" noChangeArrowheads="1"/>
              </p:cNvSpPr>
              <p:nvPr/>
            </p:nvSpPr>
            <p:spPr bwMode="auto">
              <a:xfrm>
                <a:off x="1968" y="2112"/>
                <a:ext cx="432" cy="144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  <a:miter lim="800000"/>
                <a:headEnd type="none" w="sm" len="sm"/>
                <a:tailEnd type="none" w="med" len="lg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9096" name="Oval 40"/>
              <p:cNvSpPr>
                <a:spLocks noChangeAspect="1" noChangeArrowheads="1"/>
              </p:cNvSpPr>
              <p:nvPr/>
            </p:nvSpPr>
            <p:spPr bwMode="auto">
              <a:xfrm>
                <a:off x="2016" y="2160"/>
                <a:ext cx="48" cy="48"/>
              </a:xfrm>
              <a:prstGeom prst="ellipse">
                <a:avLst/>
              </a:prstGeom>
              <a:solidFill>
                <a:schemeClr val="tx1"/>
              </a:solidFill>
              <a:ln w="19050">
                <a:solidFill>
                  <a:schemeClr val="tx1"/>
                </a:solidFill>
                <a:round/>
                <a:headEnd type="none" w="sm" len="sm"/>
                <a:tailEnd type="none" w="med" len="lg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9097" name="Oval 41"/>
              <p:cNvSpPr>
                <a:spLocks noChangeAspect="1" noChangeArrowheads="1"/>
              </p:cNvSpPr>
              <p:nvPr/>
            </p:nvSpPr>
            <p:spPr bwMode="auto">
              <a:xfrm>
                <a:off x="2112" y="2160"/>
                <a:ext cx="48" cy="48"/>
              </a:xfrm>
              <a:prstGeom prst="ellipse">
                <a:avLst/>
              </a:prstGeom>
              <a:solidFill>
                <a:schemeClr val="tx1"/>
              </a:solidFill>
              <a:ln w="19050">
                <a:solidFill>
                  <a:schemeClr val="tx1"/>
                </a:solidFill>
                <a:round/>
                <a:headEnd type="none" w="sm" len="sm"/>
                <a:tailEnd type="none" w="med" len="lg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9098" name="Oval 42"/>
              <p:cNvSpPr>
                <a:spLocks noChangeAspect="1" noChangeArrowheads="1"/>
              </p:cNvSpPr>
              <p:nvPr/>
            </p:nvSpPr>
            <p:spPr bwMode="auto">
              <a:xfrm>
                <a:off x="2208" y="2160"/>
                <a:ext cx="48" cy="48"/>
              </a:xfrm>
              <a:prstGeom prst="ellipse">
                <a:avLst/>
              </a:prstGeom>
              <a:solidFill>
                <a:schemeClr val="tx1"/>
              </a:solidFill>
              <a:ln w="19050">
                <a:solidFill>
                  <a:schemeClr val="tx1"/>
                </a:solidFill>
                <a:round/>
                <a:headEnd type="none" w="sm" len="sm"/>
                <a:tailEnd type="none" w="med" len="lg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9099" name="Oval 43"/>
              <p:cNvSpPr>
                <a:spLocks noChangeAspect="1" noChangeArrowheads="1"/>
              </p:cNvSpPr>
              <p:nvPr/>
            </p:nvSpPr>
            <p:spPr bwMode="auto">
              <a:xfrm>
                <a:off x="2304" y="2160"/>
                <a:ext cx="48" cy="48"/>
              </a:xfrm>
              <a:prstGeom prst="ellipse">
                <a:avLst/>
              </a:prstGeom>
              <a:solidFill>
                <a:schemeClr val="tx1"/>
              </a:solidFill>
              <a:ln w="19050">
                <a:solidFill>
                  <a:schemeClr val="tx1"/>
                </a:solidFill>
                <a:round/>
                <a:headEnd type="none" w="sm" len="sm"/>
                <a:tailEnd type="none" w="med" len="lg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429100" name="Group 44"/>
            <p:cNvGrpSpPr>
              <a:grpSpLocks noChangeAspect="1"/>
            </p:cNvGrpSpPr>
            <p:nvPr/>
          </p:nvGrpSpPr>
          <p:grpSpPr bwMode="auto">
            <a:xfrm>
              <a:off x="705" y="2091"/>
              <a:ext cx="225" cy="75"/>
              <a:chOff x="1968" y="2112"/>
              <a:chExt cx="432" cy="144"/>
            </a:xfrm>
          </p:grpSpPr>
          <p:sp>
            <p:nvSpPr>
              <p:cNvPr id="429101" name="Rectangle 45"/>
              <p:cNvSpPr>
                <a:spLocks noChangeAspect="1" noChangeArrowheads="1"/>
              </p:cNvSpPr>
              <p:nvPr/>
            </p:nvSpPr>
            <p:spPr bwMode="auto">
              <a:xfrm>
                <a:off x="1968" y="2112"/>
                <a:ext cx="432" cy="144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  <a:miter lim="800000"/>
                <a:headEnd type="none" w="sm" len="sm"/>
                <a:tailEnd type="none" w="med" len="lg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9102" name="Oval 46"/>
              <p:cNvSpPr>
                <a:spLocks noChangeAspect="1" noChangeArrowheads="1"/>
              </p:cNvSpPr>
              <p:nvPr/>
            </p:nvSpPr>
            <p:spPr bwMode="auto">
              <a:xfrm>
                <a:off x="2016" y="2160"/>
                <a:ext cx="48" cy="48"/>
              </a:xfrm>
              <a:prstGeom prst="ellipse">
                <a:avLst/>
              </a:prstGeom>
              <a:solidFill>
                <a:schemeClr val="tx1"/>
              </a:solidFill>
              <a:ln w="19050">
                <a:solidFill>
                  <a:schemeClr val="tx1"/>
                </a:solidFill>
                <a:round/>
                <a:headEnd type="none" w="sm" len="sm"/>
                <a:tailEnd type="none" w="med" len="lg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9103" name="Oval 47"/>
              <p:cNvSpPr>
                <a:spLocks noChangeAspect="1" noChangeArrowheads="1"/>
              </p:cNvSpPr>
              <p:nvPr/>
            </p:nvSpPr>
            <p:spPr bwMode="auto">
              <a:xfrm>
                <a:off x="2112" y="2160"/>
                <a:ext cx="48" cy="48"/>
              </a:xfrm>
              <a:prstGeom prst="ellipse">
                <a:avLst/>
              </a:prstGeom>
              <a:solidFill>
                <a:schemeClr val="tx1"/>
              </a:solidFill>
              <a:ln w="19050">
                <a:solidFill>
                  <a:schemeClr val="tx1"/>
                </a:solidFill>
                <a:round/>
                <a:headEnd type="none" w="sm" len="sm"/>
                <a:tailEnd type="none" w="med" len="lg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9104" name="Oval 48"/>
              <p:cNvSpPr>
                <a:spLocks noChangeAspect="1" noChangeArrowheads="1"/>
              </p:cNvSpPr>
              <p:nvPr/>
            </p:nvSpPr>
            <p:spPr bwMode="auto">
              <a:xfrm>
                <a:off x="2208" y="2160"/>
                <a:ext cx="48" cy="48"/>
              </a:xfrm>
              <a:prstGeom prst="ellipse">
                <a:avLst/>
              </a:prstGeom>
              <a:solidFill>
                <a:schemeClr val="tx1"/>
              </a:solidFill>
              <a:ln w="19050">
                <a:solidFill>
                  <a:schemeClr val="tx1"/>
                </a:solidFill>
                <a:round/>
                <a:headEnd type="none" w="sm" len="sm"/>
                <a:tailEnd type="none" w="med" len="lg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9105" name="Oval 49"/>
              <p:cNvSpPr>
                <a:spLocks noChangeAspect="1" noChangeArrowheads="1"/>
              </p:cNvSpPr>
              <p:nvPr/>
            </p:nvSpPr>
            <p:spPr bwMode="auto">
              <a:xfrm>
                <a:off x="2304" y="2160"/>
                <a:ext cx="48" cy="48"/>
              </a:xfrm>
              <a:prstGeom prst="ellipse">
                <a:avLst/>
              </a:prstGeom>
              <a:solidFill>
                <a:schemeClr val="tx1"/>
              </a:solidFill>
              <a:ln w="19050">
                <a:solidFill>
                  <a:schemeClr val="tx1"/>
                </a:solidFill>
                <a:round/>
                <a:headEnd type="none" w="sm" len="sm"/>
                <a:tailEnd type="none" w="med" len="lg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429106" name="Group 50"/>
            <p:cNvGrpSpPr>
              <a:grpSpLocks noChangeAspect="1"/>
            </p:cNvGrpSpPr>
            <p:nvPr/>
          </p:nvGrpSpPr>
          <p:grpSpPr bwMode="auto">
            <a:xfrm>
              <a:off x="930" y="2091"/>
              <a:ext cx="225" cy="75"/>
              <a:chOff x="1968" y="2112"/>
              <a:chExt cx="432" cy="144"/>
            </a:xfrm>
          </p:grpSpPr>
          <p:sp>
            <p:nvSpPr>
              <p:cNvPr id="429107" name="Rectangle 51"/>
              <p:cNvSpPr>
                <a:spLocks noChangeAspect="1" noChangeArrowheads="1"/>
              </p:cNvSpPr>
              <p:nvPr/>
            </p:nvSpPr>
            <p:spPr bwMode="auto">
              <a:xfrm>
                <a:off x="1968" y="2112"/>
                <a:ext cx="432" cy="144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  <a:miter lim="800000"/>
                <a:headEnd type="none" w="sm" len="sm"/>
                <a:tailEnd type="none" w="med" len="lg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9108" name="Oval 52"/>
              <p:cNvSpPr>
                <a:spLocks noChangeAspect="1" noChangeArrowheads="1"/>
              </p:cNvSpPr>
              <p:nvPr/>
            </p:nvSpPr>
            <p:spPr bwMode="auto">
              <a:xfrm>
                <a:off x="2016" y="2160"/>
                <a:ext cx="48" cy="48"/>
              </a:xfrm>
              <a:prstGeom prst="ellipse">
                <a:avLst/>
              </a:prstGeom>
              <a:solidFill>
                <a:schemeClr val="tx1"/>
              </a:solidFill>
              <a:ln w="19050">
                <a:solidFill>
                  <a:schemeClr val="tx1"/>
                </a:solidFill>
                <a:round/>
                <a:headEnd type="none" w="sm" len="sm"/>
                <a:tailEnd type="none" w="med" len="lg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9109" name="Oval 53"/>
              <p:cNvSpPr>
                <a:spLocks noChangeAspect="1" noChangeArrowheads="1"/>
              </p:cNvSpPr>
              <p:nvPr/>
            </p:nvSpPr>
            <p:spPr bwMode="auto">
              <a:xfrm>
                <a:off x="2112" y="2160"/>
                <a:ext cx="48" cy="48"/>
              </a:xfrm>
              <a:prstGeom prst="ellipse">
                <a:avLst/>
              </a:prstGeom>
              <a:solidFill>
                <a:schemeClr val="tx1"/>
              </a:solidFill>
              <a:ln w="19050">
                <a:solidFill>
                  <a:schemeClr val="tx1"/>
                </a:solidFill>
                <a:round/>
                <a:headEnd type="none" w="sm" len="sm"/>
                <a:tailEnd type="none" w="med" len="lg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9110" name="Oval 54"/>
              <p:cNvSpPr>
                <a:spLocks noChangeAspect="1" noChangeArrowheads="1"/>
              </p:cNvSpPr>
              <p:nvPr/>
            </p:nvSpPr>
            <p:spPr bwMode="auto">
              <a:xfrm>
                <a:off x="2208" y="2160"/>
                <a:ext cx="48" cy="48"/>
              </a:xfrm>
              <a:prstGeom prst="ellipse">
                <a:avLst/>
              </a:prstGeom>
              <a:solidFill>
                <a:schemeClr val="tx1"/>
              </a:solidFill>
              <a:ln w="19050">
                <a:solidFill>
                  <a:schemeClr val="tx1"/>
                </a:solidFill>
                <a:round/>
                <a:headEnd type="none" w="sm" len="sm"/>
                <a:tailEnd type="none" w="med" len="lg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9111" name="Oval 55"/>
              <p:cNvSpPr>
                <a:spLocks noChangeAspect="1" noChangeArrowheads="1"/>
              </p:cNvSpPr>
              <p:nvPr/>
            </p:nvSpPr>
            <p:spPr bwMode="auto">
              <a:xfrm>
                <a:off x="2304" y="2160"/>
                <a:ext cx="48" cy="48"/>
              </a:xfrm>
              <a:prstGeom prst="ellipse">
                <a:avLst/>
              </a:prstGeom>
              <a:solidFill>
                <a:schemeClr val="tx1"/>
              </a:solidFill>
              <a:ln w="19050">
                <a:solidFill>
                  <a:schemeClr val="tx1"/>
                </a:solidFill>
                <a:round/>
                <a:headEnd type="none" w="sm" len="sm"/>
                <a:tailEnd type="none" w="med" len="lg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429112" name="Group 56"/>
            <p:cNvGrpSpPr>
              <a:grpSpLocks noChangeAspect="1"/>
            </p:cNvGrpSpPr>
            <p:nvPr/>
          </p:nvGrpSpPr>
          <p:grpSpPr bwMode="auto">
            <a:xfrm>
              <a:off x="1155" y="2091"/>
              <a:ext cx="225" cy="75"/>
              <a:chOff x="1968" y="2112"/>
              <a:chExt cx="432" cy="144"/>
            </a:xfrm>
          </p:grpSpPr>
          <p:sp>
            <p:nvSpPr>
              <p:cNvPr id="429113" name="Rectangle 57"/>
              <p:cNvSpPr>
                <a:spLocks noChangeAspect="1" noChangeArrowheads="1"/>
              </p:cNvSpPr>
              <p:nvPr/>
            </p:nvSpPr>
            <p:spPr bwMode="auto">
              <a:xfrm>
                <a:off x="1968" y="2112"/>
                <a:ext cx="432" cy="144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  <a:miter lim="800000"/>
                <a:headEnd type="none" w="sm" len="sm"/>
                <a:tailEnd type="none" w="med" len="lg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9114" name="Oval 58"/>
              <p:cNvSpPr>
                <a:spLocks noChangeAspect="1" noChangeArrowheads="1"/>
              </p:cNvSpPr>
              <p:nvPr/>
            </p:nvSpPr>
            <p:spPr bwMode="auto">
              <a:xfrm>
                <a:off x="2016" y="2160"/>
                <a:ext cx="48" cy="48"/>
              </a:xfrm>
              <a:prstGeom prst="ellipse">
                <a:avLst/>
              </a:prstGeom>
              <a:solidFill>
                <a:schemeClr val="tx1"/>
              </a:solidFill>
              <a:ln w="19050">
                <a:solidFill>
                  <a:schemeClr val="tx1"/>
                </a:solidFill>
                <a:round/>
                <a:headEnd type="none" w="sm" len="sm"/>
                <a:tailEnd type="none" w="med" len="lg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9115" name="Oval 59"/>
              <p:cNvSpPr>
                <a:spLocks noChangeAspect="1" noChangeArrowheads="1"/>
              </p:cNvSpPr>
              <p:nvPr/>
            </p:nvSpPr>
            <p:spPr bwMode="auto">
              <a:xfrm>
                <a:off x="2112" y="2160"/>
                <a:ext cx="48" cy="48"/>
              </a:xfrm>
              <a:prstGeom prst="ellipse">
                <a:avLst/>
              </a:prstGeom>
              <a:solidFill>
                <a:schemeClr val="tx1"/>
              </a:solidFill>
              <a:ln w="19050">
                <a:solidFill>
                  <a:schemeClr val="tx1"/>
                </a:solidFill>
                <a:round/>
                <a:headEnd type="none" w="sm" len="sm"/>
                <a:tailEnd type="none" w="med" len="lg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9116" name="Oval 60"/>
              <p:cNvSpPr>
                <a:spLocks noChangeAspect="1" noChangeArrowheads="1"/>
              </p:cNvSpPr>
              <p:nvPr/>
            </p:nvSpPr>
            <p:spPr bwMode="auto">
              <a:xfrm>
                <a:off x="2208" y="2160"/>
                <a:ext cx="48" cy="48"/>
              </a:xfrm>
              <a:prstGeom prst="ellipse">
                <a:avLst/>
              </a:prstGeom>
              <a:solidFill>
                <a:schemeClr val="tx1"/>
              </a:solidFill>
              <a:ln w="19050">
                <a:solidFill>
                  <a:schemeClr val="tx1"/>
                </a:solidFill>
                <a:round/>
                <a:headEnd type="none" w="sm" len="sm"/>
                <a:tailEnd type="none" w="med" len="lg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9117" name="Oval 61"/>
              <p:cNvSpPr>
                <a:spLocks noChangeAspect="1" noChangeArrowheads="1"/>
              </p:cNvSpPr>
              <p:nvPr/>
            </p:nvSpPr>
            <p:spPr bwMode="auto">
              <a:xfrm>
                <a:off x="2304" y="2160"/>
                <a:ext cx="48" cy="48"/>
              </a:xfrm>
              <a:prstGeom prst="ellipse">
                <a:avLst/>
              </a:prstGeom>
              <a:solidFill>
                <a:schemeClr val="tx1"/>
              </a:solidFill>
              <a:ln w="19050">
                <a:solidFill>
                  <a:schemeClr val="tx1"/>
                </a:solidFill>
                <a:round/>
                <a:headEnd type="none" w="sm" len="sm"/>
                <a:tailEnd type="none" w="med" len="lg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429118" name="Group 62"/>
            <p:cNvGrpSpPr>
              <a:grpSpLocks noChangeAspect="1"/>
            </p:cNvGrpSpPr>
            <p:nvPr/>
          </p:nvGrpSpPr>
          <p:grpSpPr bwMode="auto">
            <a:xfrm>
              <a:off x="480" y="2949"/>
              <a:ext cx="225" cy="75"/>
              <a:chOff x="1968" y="2112"/>
              <a:chExt cx="432" cy="144"/>
            </a:xfrm>
          </p:grpSpPr>
          <p:sp>
            <p:nvSpPr>
              <p:cNvPr id="429119" name="Rectangle 63"/>
              <p:cNvSpPr>
                <a:spLocks noChangeAspect="1" noChangeArrowheads="1"/>
              </p:cNvSpPr>
              <p:nvPr/>
            </p:nvSpPr>
            <p:spPr bwMode="auto">
              <a:xfrm>
                <a:off x="1968" y="2112"/>
                <a:ext cx="432" cy="144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  <a:miter lim="800000"/>
                <a:headEnd type="none" w="sm" len="sm"/>
                <a:tailEnd type="none" w="med" len="lg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9120" name="Oval 64"/>
              <p:cNvSpPr>
                <a:spLocks noChangeAspect="1" noChangeArrowheads="1"/>
              </p:cNvSpPr>
              <p:nvPr/>
            </p:nvSpPr>
            <p:spPr bwMode="auto">
              <a:xfrm>
                <a:off x="2016" y="2160"/>
                <a:ext cx="48" cy="48"/>
              </a:xfrm>
              <a:prstGeom prst="ellipse">
                <a:avLst/>
              </a:prstGeom>
              <a:solidFill>
                <a:schemeClr val="tx1"/>
              </a:solidFill>
              <a:ln w="19050">
                <a:solidFill>
                  <a:schemeClr val="tx1"/>
                </a:solidFill>
                <a:round/>
                <a:headEnd type="none" w="sm" len="sm"/>
                <a:tailEnd type="none" w="med" len="lg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9121" name="Oval 65"/>
              <p:cNvSpPr>
                <a:spLocks noChangeAspect="1" noChangeArrowheads="1"/>
              </p:cNvSpPr>
              <p:nvPr/>
            </p:nvSpPr>
            <p:spPr bwMode="auto">
              <a:xfrm>
                <a:off x="2112" y="2160"/>
                <a:ext cx="48" cy="48"/>
              </a:xfrm>
              <a:prstGeom prst="ellipse">
                <a:avLst/>
              </a:prstGeom>
              <a:solidFill>
                <a:schemeClr val="tx1"/>
              </a:solidFill>
              <a:ln w="19050">
                <a:solidFill>
                  <a:schemeClr val="tx1"/>
                </a:solidFill>
                <a:round/>
                <a:headEnd type="none" w="sm" len="sm"/>
                <a:tailEnd type="none" w="med" len="lg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9122" name="Oval 66"/>
              <p:cNvSpPr>
                <a:spLocks noChangeAspect="1" noChangeArrowheads="1"/>
              </p:cNvSpPr>
              <p:nvPr/>
            </p:nvSpPr>
            <p:spPr bwMode="auto">
              <a:xfrm>
                <a:off x="2208" y="2160"/>
                <a:ext cx="48" cy="48"/>
              </a:xfrm>
              <a:prstGeom prst="ellipse">
                <a:avLst/>
              </a:prstGeom>
              <a:solidFill>
                <a:schemeClr val="tx1"/>
              </a:solidFill>
              <a:ln w="19050">
                <a:solidFill>
                  <a:schemeClr val="tx1"/>
                </a:solidFill>
                <a:round/>
                <a:headEnd type="none" w="sm" len="sm"/>
                <a:tailEnd type="none" w="med" len="lg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9123" name="Oval 67"/>
              <p:cNvSpPr>
                <a:spLocks noChangeAspect="1" noChangeArrowheads="1"/>
              </p:cNvSpPr>
              <p:nvPr/>
            </p:nvSpPr>
            <p:spPr bwMode="auto">
              <a:xfrm>
                <a:off x="2304" y="2160"/>
                <a:ext cx="48" cy="48"/>
              </a:xfrm>
              <a:prstGeom prst="ellipse">
                <a:avLst/>
              </a:prstGeom>
              <a:solidFill>
                <a:schemeClr val="tx1"/>
              </a:solidFill>
              <a:ln w="19050">
                <a:solidFill>
                  <a:schemeClr val="tx1"/>
                </a:solidFill>
                <a:round/>
                <a:headEnd type="none" w="sm" len="sm"/>
                <a:tailEnd type="none" w="med" len="lg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429124" name="Group 68"/>
            <p:cNvGrpSpPr>
              <a:grpSpLocks noChangeAspect="1"/>
            </p:cNvGrpSpPr>
            <p:nvPr/>
          </p:nvGrpSpPr>
          <p:grpSpPr bwMode="auto">
            <a:xfrm>
              <a:off x="705" y="2949"/>
              <a:ext cx="225" cy="75"/>
              <a:chOff x="1968" y="2112"/>
              <a:chExt cx="432" cy="144"/>
            </a:xfrm>
          </p:grpSpPr>
          <p:sp>
            <p:nvSpPr>
              <p:cNvPr id="429125" name="Rectangle 69"/>
              <p:cNvSpPr>
                <a:spLocks noChangeAspect="1" noChangeArrowheads="1"/>
              </p:cNvSpPr>
              <p:nvPr/>
            </p:nvSpPr>
            <p:spPr bwMode="auto">
              <a:xfrm>
                <a:off x="1968" y="2112"/>
                <a:ext cx="432" cy="144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  <a:miter lim="800000"/>
                <a:headEnd type="none" w="sm" len="sm"/>
                <a:tailEnd type="none" w="med" len="lg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9126" name="Oval 70"/>
              <p:cNvSpPr>
                <a:spLocks noChangeAspect="1" noChangeArrowheads="1"/>
              </p:cNvSpPr>
              <p:nvPr/>
            </p:nvSpPr>
            <p:spPr bwMode="auto">
              <a:xfrm>
                <a:off x="2016" y="2160"/>
                <a:ext cx="48" cy="48"/>
              </a:xfrm>
              <a:prstGeom prst="ellipse">
                <a:avLst/>
              </a:prstGeom>
              <a:solidFill>
                <a:schemeClr val="tx1"/>
              </a:solidFill>
              <a:ln w="19050">
                <a:solidFill>
                  <a:schemeClr val="tx1"/>
                </a:solidFill>
                <a:round/>
                <a:headEnd type="none" w="sm" len="sm"/>
                <a:tailEnd type="none" w="med" len="lg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9127" name="Oval 71"/>
              <p:cNvSpPr>
                <a:spLocks noChangeAspect="1" noChangeArrowheads="1"/>
              </p:cNvSpPr>
              <p:nvPr/>
            </p:nvSpPr>
            <p:spPr bwMode="auto">
              <a:xfrm>
                <a:off x="2112" y="2160"/>
                <a:ext cx="48" cy="48"/>
              </a:xfrm>
              <a:prstGeom prst="ellipse">
                <a:avLst/>
              </a:prstGeom>
              <a:solidFill>
                <a:schemeClr val="tx1"/>
              </a:solidFill>
              <a:ln w="19050">
                <a:solidFill>
                  <a:schemeClr val="tx1"/>
                </a:solidFill>
                <a:round/>
                <a:headEnd type="none" w="sm" len="sm"/>
                <a:tailEnd type="none" w="med" len="lg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9128" name="Oval 72"/>
              <p:cNvSpPr>
                <a:spLocks noChangeAspect="1" noChangeArrowheads="1"/>
              </p:cNvSpPr>
              <p:nvPr/>
            </p:nvSpPr>
            <p:spPr bwMode="auto">
              <a:xfrm>
                <a:off x="2208" y="2160"/>
                <a:ext cx="48" cy="48"/>
              </a:xfrm>
              <a:prstGeom prst="ellipse">
                <a:avLst/>
              </a:prstGeom>
              <a:solidFill>
                <a:schemeClr val="tx1"/>
              </a:solidFill>
              <a:ln w="19050">
                <a:solidFill>
                  <a:schemeClr val="tx1"/>
                </a:solidFill>
                <a:round/>
                <a:headEnd type="none" w="sm" len="sm"/>
                <a:tailEnd type="none" w="med" len="lg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9129" name="Oval 73"/>
              <p:cNvSpPr>
                <a:spLocks noChangeAspect="1" noChangeArrowheads="1"/>
              </p:cNvSpPr>
              <p:nvPr/>
            </p:nvSpPr>
            <p:spPr bwMode="auto">
              <a:xfrm>
                <a:off x="2304" y="2160"/>
                <a:ext cx="48" cy="48"/>
              </a:xfrm>
              <a:prstGeom prst="ellipse">
                <a:avLst/>
              </a:prstGeom>
              <a:solidFill>
                <a:schemeClr val="tx1"/>
              </a:solidFill>
              <a:ln w="19050">
                <a:solidFill>
                  <a:schemeClr val="tx1"/>
                </a:solidFill>
                <a:round/>
                <a:headEnd type="none" w="sm" len="sm"/>
                <a:tailEnd type="none" w="med" len="lg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429130" name="Group 74"/>
            <p:cNvGrpSpPr>
              <a:grpSpLocks noChangeAspect="1"/>
            </p:cNvGrpSpPr>
            <p:nvPr/>
          </p:nvGrpSpPr>
          <p:grpSpPr bwMode="auto">
            <a:xfrm>
              <a:off x="930" y="2949"/>
              <a:ext cx="225" cy="75"/>
              <a:chOff x="1968" y="2112"/>
              <a:chExt cx="432" cy="144"/>
            </a:xfrm>
          </p:grpSpPr>
          <p:sp>
            <p:nvSpPr>
              <p:cNvPr id="429131" name="Rectangle 75"/>
              <p:cNvSpPr>
                <a:spLocks noChangeAspect="1" noChangeArrowheads="1"/>
              </p:cNvSpPr>
              <p:nvPr/>
            </p:nvSpPr>
            <p:spPr bwMode="auto">
              <a:xfrm>
                <a:off x="1968" y="2112"/>
                <a:ext cx="432" cy="144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  <a:miter lim="800000"/>
                <a:headEnd type="none" w="sm" len="sm"/>
                <a:tailEnd type="none" w="med" len="lg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9132" name="Oval 76"/>
              <p:cNvSpPr>
                <a:spLocks noChangeAspect="1" noChangeArrowheads="1"/>
              </p:cNvSpPr>
              <p:nvPr/>
            </p:nvSpPr>
            <p:spPr bwMode="auto">
              <a:xfrm>
                <a:off x="2016" y="2160"/>
                <a:ext cx="48" cy="48"/>
              </a:xfrm>
              <a:prstGeom prst="ellipse">
                <a:avLst/>
              </a:prstGeom>
              <a:solidFill>
                <a:schemeClr val="tx1"/>
              </a:solidFill>
              <a:ln w="19050">
                <a:solidFill>
                  <a:schemeClr val="tx1"/>
                </a:solidFill>
                <a:round/>
                <a:headEnd type="none" w="sm" len="sm"/>
                <a:tailEnd type="none" w="med" len="lg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9133" name="Oval 77"/>
              <p:cNvSpPr>
                <a:spLocks noChangeAspect="1" noChangeArrowheads="1"/>
              </p:cNvSpPr>
              <p:nvPr/>
            </p:nvSpPr>
            <p:spPr bwMode="auto">
              <a:xfrm>
                <a:off x="2112" y="2160"/>
                <a:ext cx="48" cy="48"/>
              </a:xfrm>
              <a:prstGeom prst="ellipse">
                <a:avLst/>
              </a:prstGeom>
              <a:solidFill>
                <a:schemeClr val="tx1"/>
              </a:solidFill>
              <a:ln w="19050">
                <a:solidFill>
                  <a:schemeClr val="tx1"/>
                </a:solidFill>
                <a:round/>
                <a:headEnd type="none" w="sm" len="sm"/>
                <a:tailEnd type="none" w="med" len="lg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9134" name="Oval 78"/>
              <p:cNvSpPr>
                <a:spLocks noChangeAspect="1" noChangeArrowheads="1"/>
              </p:cNvSpPr>
              <p:nvPr/>
            </p:nvSpPr>
            <p:spPr bwMode="auto">
              <a:xfrm>
                <a:off x="2208" y="2160"/>
                <a:ext cx="48" cy="48"/>
              </a:xfrm>
              <a:prstGeom prst="ellipse">
                <a:avLst/>
              </a:prstGeom>
              <a:solidFill>
                <a:schemeClr val="tx1"/>
              </a:solidFill>
              <a:ln w="19050">
                <a:solidFill>
                  <a:schemeClr val="tx1"/>
                </a:solidFill>
                <a:round/>
                <a:headEnd type="none" w="sm" len="sm"/>
                <a:tailEnd type="none" w="med" len="lg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9135" name="Oval 79"/>
              <p:cNvSpPr>
                <a:spLocks noChangeAspect="1" noChangeArrowheads="1"/>
              </p:cNvSpPr>
              <p:nvPr/>
            </p:nvSpPr>
            <p:spPr bwMode="auto">
              <a:xfrm>
                <a:off x="2304" y="2160"/>
                <a:ext cx="48" cy="48"/>
              </a:xfrm>
              <a:prstGeom prst="ellipse">
                <a:avLst/>
              </a:prstGeom>
              <a:solidFill>
                <a:schemeClr val="tx1"/>
              </a:solidFill>
              <a:ln w="19050">
                <a:solidFill>
                  <a:schemeClr val="tx1"/>
                </a:solidFill>
                <a:round/>
                <a:headEnd type="none" w="sm" len="sm"/>
                <a:tailEnd type="none" w="med" len="lg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429136" name="Group 80"/>
            <p:cNvGrpSpPr>
              <a:grpSpLocks noChangeAspect="1"/>
            </p:cNvGrpSpPr>
            <p:nvPr/>
          </p:nvGrpSpPr>
          <p:grpSpPr bwMode="auto">
            <a:xfrm>
              <a:off x="1155" y="2949"/>
              <a:ext cx="225" cy="75"/>
              <a:chOff x="1968" y="2112"/>
              <a:chExt cx="432" cy="144"/>
            </a:xfrm>
          </p:grpSpPr>
          <p:sp>
            <p:nvSpPr>
              <p:cNvPr id="429137" name="Rectangle 81"/>
              <p:cNvSpPr>
                <a:spLocks noChangeAspect="1" noChangeArrowheads="1"/>
              </p:cNvSpPr>
              <p:nvPr/>
            </p:nvSpPr>
            <p:spPr bwMode="auto">
              <a:xfrm>
                <a:off x="1968" y="2112"/>
                <a:ext cx="432" cy="144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  <a:miter lim="800000"/>
                <a:headEnd type="none" w="sm" len="sm"/>
                <a:tailEnd type="none" w="med" len="lg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9138" name="Oval 82"/>
              <p:cNvSpPr>
                <a:spLocks noChangeAspect="1" noChangeArrowheads="1"/>
              </p:cNvSpPr>
              <p:nvPr/>
            </p:nvSpPr>
            <p:spPr bwMode="auto">
              <a:xfrm>
                <a:off x="2016" y="2160"/>
                <a:ext cx="48" cy="48"/>
              </a:xfrm>
              <a:prstGeom prst="ellipse">
                <a:avLst/>
              </a:prstGeom>
              <a:solidFill>
                <a:schemeClr val="tx1"/>
              </a:solidFill>
              <a:ln w="19050">
                <a:solidFill>
                  <a:schemeClr val="tx1"/>
                </a:solidFill>
                <a:round/>
                <a:headEnd type="none" w="sm" len="sm"/>
                <a:tailEnd type="none" w="med" len="lg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9139" name="Oval 83"/>
              <p:cNvSpPr>
                <a:spLocks noChangeAspect="1" noChangeArrowheads="1"/>
              </p:cNvSpPr>
              <p:nvPr/>
            </p:nvSpPr>
            <p:spPr bwMode="auto">
              <a:xfrm>
                <a:off x="2112" y="2160"/>
                <a:ext cx="48" cy="48"/>
              </a:xfrm>
              <a:prstGeom prst="ellipse">
                <a:avLst/>
              </a:prstGeom>
              <a:solidFill>
                <a:schemeClr val="tx1"/>
              </a:solidFill>
              <a:ln w="19050">
                <a:solidFill>
                  <a:schemeClr val="tx1"/>
                </a:solidFill>
                <a:round/>
                <a:headEnd type="none" w="sm" len="sm"/>
                <a:tailEnd type="none" w="med" len="lg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9140" name="Oval 84"/>
              <p:cNvSpPr>
                <a:spLocks noChangeAspect="1" noChangeArrowheads="1"/>
              </p:cNvSpPr>
              <p:nvPr/>
            </p:nvSpPr>
            <p:spPr bwMode="auto">
              <a:xfrm>
                <a:off x="2208" y="2160"/>
                <a:ext cx="48" cy="48"/>
              </a:xfrm>
              <a:prstGeom prst="ellipse">
                <a:avLst/>
              </a:prstGeom>
              <a:solidFill>
                <a:schemeClr val="tx1"/>
              </a:solidFill>
              <a:ln w="19050">
                <a:solidFill>
                  <a:schemeClr val="tx1"/>
                </a:solidFill>
                <a:round/>
                <a:headEnd type="none" w="sm" len="sm"/>
                <a:tailEnd type="none" w="med" len="lg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9141" name="Oval 85"/>
              <p:cNvSpPr>
                <a:spLocks noChangeAspect="1" noChangeArrowheads="1"/>
              </p:cNvSpPr>
              <p:nvPr/>
            </p:nvSpPr>
            <p:spPr bwMode="auto">
              <a:xfrm>
                <a:off x="2304" y="2160"/>
                <a:ext cx="48" cy="48"/>
              </a:xfrm>
              <a:prstGeom prst="ellipse">
                <a:avLst/>
              </a:prstGeom>
              <a:solidFill>
                <a:schemeClr val="tx1"/>
              </a:solidFill>
              <a:ln w="19050">
                <a:solidFill>
                  <a:schemeClr val="tx1"/>
                </a:solidFill>
                <a:round/>
                <a:headEnd type="none" w="sm" len="sm"/>
                <a:tailEnd type="none" w="med" len="lg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pSp>
        <p:nvGrpSpPr>
          <p:cNvPr id="429199" name="Group 143"/>
          <p:cNvGrpSpPr>
            <a:grpSpLocks/>
          </p:cNvGrpSpPr>
          <p:nvPr/>
        </p:nvGrpSpPr>
        <p:grpSpPr bwMode="auto">
          <a:xfrm>
            <a:off x="5324475" y="4181475"/>
            <a:ext cx="1698625" cy="2198688"/>
            <a:chOff x="3354" y="2634"/>
            <a:chExt cx="1070" cy="1385"/>
          </a:xfrm>
        </p:grpSpPr>
        <p:grpSp>
          <p:nvGrpSpPr>
            <p:cNvPr id="429198" name="Group 142"/>
            <p:cNvGrpSpPr>
              <a:grpSpLocks/>
            </p:cNvGrpSpPr>
            <p:nvPr/>
          </p:nvGrpSpPr>
          <p:grpSpPr bwMode="auto">
            <a:xfrm>
              <a:off x="3354" y="2634"/>
              <a:ext cx="1070" cy="1385"/>
              <a:chOff x="3354" y="2634"/>
              <a:chExt cx="1070" cy="1385"/>
            </a:xfrm>
          </p:grpSpPr>
          <p:sp>
            <p:nvSpPr>
              <p:cNvPr id="429177" name="Line 121"/>
              <p:cNvSpPr>
                <a:spLocks noChangeShapeType="1"/>
              </p:cNvSpPr>
              <p:nvPr/>
            </p:nvSpPr>
            <p:spPr bwMode="auto">
              <a:xfrm>
                <a:off x="3599" y="2867"/>
                <a:ext cx="0" cy="1152"/>
              </a:xfrm>
              <a:prstGeom prst="line">
                <a:avLst/>
              </a:prstGeom>
              <a:noFill/>
              <a:ln w="12700">
                <a:solidFill>
                  <a:srgbClr val="FF0033"/>
                </a:solidFill>
                <a:round/>
                <a:headEnd type="none" w="sm" len="sm"/>
                <a:tailEnd type="triangle" w="sm" len="med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9178" name="Line 122"/>
              <p:cNvSpPr>
                <a:spLocks noChangeShapeType="1"/>
              </p:cNvSpPr>
              <p:nvPr/>
            </p:nvSpPr>
            <p:spPr bwMode="auto">
              <a:xfrm>
                <a:off x="3649" y="2867"/>
                <a:ext cx="0" cy="1152"/>
              </a:xfrm>
              <a:prstGeom prst="line">
                <a:avLst/>
              </a:prstGeom>
              <a:noFill/>
              <a:ln w="12700">
                <a:solidFill>
                  <a:srgbClr val="FF0033"/>
                </a:solidFill>
                <a:round/>
                <a:headEnd type="none" w="sm" len="sm"/>
                <a:tailEnd type="triangle" w="sm" len="med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9179" name="Line 123"/>
              <p:cNvSpPr>
                <a:spLocks noChangeShapeType="1"/>
              </p:cNvSpPr>
              <p:nvPr/>
            </p:nvSpPr>
            <p:spPr bwMode="auto">
              <a:xfrm>
                <a:off x="3699" y="2867"/>
                <a:ext cx="0" cy="1152"/>
              </a:xfrm>
              <a:prstGeom prst="line">
                <a:avLst/>
              </a:prstGeom>
              <a:noFill/>
              <a:ln w="12700">
                <a:solidFill>
                  <a:srgbClr val="FF0033"/>
                </a:solidFill>
                <a:round/>
                <a:headEnd type="none" w="sm" len="sm"/>
                <a:tailEnd type="triangle" w="sm" len="med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9180" name="Line 124"/>
              <p:cNvSpPr>
                <a:spLocks noChangeShapeType="1"/>
              </p:cNvSpPr>
              <p:nvPr/>
            </p:nvSpPr>
            <p:spPr bwMode="auto">
              <a:xfrm>
                <a:off x="3749" y="2867"/>
                <a:ext cx="0" cy="1152"/>
              </a:xfrm>
              <a:prstGeom prst="line">
                <a:avLst/>
              </a:prstGeom>
              <a:noFill/>
              <a:ln w="12700">
                <a:solidFill>
                  <a:srgbClr val="FF0033"/>
                </a:solidFill>
                <a:round/>
                <a:headEnd type="none" w="sm" len="sm"/>
                <a:tailEnd type="triangle" w="sm" len="med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9181" name="Line 125"/>
              <p:cNvSpPr>
                <a:spLocks noChangeShapeType="1"/>
              </p:cNvSpPr>
              <p:nvPr/>
            </p:nvSpPr>
            <p:spPr bwMode="auto">
              <a:xfrm>
                <a:off x="3824" y="2867"/>
                <a:ext cx="0" cy="1152"/>
              </a:xfrm>
              <a:prstGeom prst="line">
                <a:avLst/>
              </a:prstGeom>
              <a:noFill/>
              <a:ln w="12700">
                <a:solidFill>
                  <a:srgbClr val="FF0033"/>
                </a:solidFill>
                <a:round/>
                <a:headEnd type="none" w="sm" len="sm"/>
                <a:tailEnd type="triangle" w="sm" len="med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9182" name="Line 126"/>
              <p:cNvSpPr>
                <a:spLocks noChangeShapeType="1"/>
              </p:cNvSpPr>
              <p:nvPr/>
            </p:nvSpPr>
            <p:spPr bwMode="auto">
              <a:xfrm>
                <a:off x="3874" y="2867"/>
                <a:ext cx="0" cy="1152"/>
              </a:xfrm>
              <a:prstGeom prst="line">
                <a:avLst/>
              </a:prstGeom>
              <a:noFill/>
              <a:ln w="12700">
                <a:solidFill>
                  <a:srgbClr val="FF0033"/>
                </a:solidFill>
                <a:round/>
                <a:headEnd type="none" w="sm" len="sm"/>
                <a:tailEnd type="triangle" w="sm" len="med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9183" name="Line 127"/>
              <p:cNvSpPr>
                <a:spLocks noChangeShapeType="1"/>
              </p:cNvSpPr>
              <p:nvPr/>
            </p:nvSpPr>
            <p:spPr bwMode="auto">
              <a:xfrm>
                <a:off x="3924" y="2867"/>
                <a:ext cx="0" cy="1152"/>
              </a:xfrm>
              <a:prstGeom prst="line">
                <a:avLst/>
              </a:prstGeom>
              <a:noFill/>
              <a:ln w="12700">
                <a:solidFill>
                  <a:srgbClr val="FF0033"/>
                </a:solidFill>
                <a:round/>
                <a:headEnd type="none" w="sm" len="sm"/>
                <a:tailEnd type="triangle" w="sm" len="med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9184" name="Line 128"/>
              <p:cNvSpPr>
                <a:spLocks noChangeShapeType="1"/>
              </p:cNvSpPr>
              <p:nvPr/>
            </p:nvSpPr>
            <p:spPr bwMode="auto">
              <a:xfrm>
                <a:off x="3974" y="2867"/>
                <a:ext cx="0" cy="1152"/>
              </a:xfrm>
              <a:prstGeom prst="line">
                <a:avLst/>
              </a:prstGeom>
              <a:noFill/>
              <a:ln w="12700">
                <a:solidFill>
                  <a:srgbClr val="FF0033"/>
                </a:solidFill>
                <a:round/>
                <a:headEnd type="none" w="sm" len="sm"/>
                <a:tailEnd type="triangle" w="sm" len="med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9185" name="Line 129"/>
              <p:cNvSpPr>
                <a:spLocks noChangeShapeType="1"/>
              </p:cNvSpPr>
              <p:nvPr/>
            </p:nvSpPr>
            <p:spPr bwMode="auto">
              <a:xfrm>
                <a:off x="4049" y="2867"/>
                <a:ext cx="0" cy="1152"/>
              </a:xfrm>
              <a:prstGeom prst="line">
                <a:avLst/>
              </a:prstGeom>
              <a:noFill/>
              <a:ln w="12700">
                <a:solidFill>
                  <a:srgbClr val="FF0033"/>
                </a:solidFill>
                <a:round/>
                <a:headEnd type="none" w="sm" len="sm"/>
                <a:tailEnd type="triangle" w="sm" len="med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9186" name="Line 130"/>
              <p:cNvSpPr>
                <a:spLocks noChangeShapeType="1"/>
              </p:cNvSpPr>
              <p:nvPr/>
            </p:nvSpPr>
            <p:spPr bwMode="auto">
              <a:xfrm>
                <a:off x="4149" y="2867"/>
                <a:ext cx="0" cy="1152"/>
              </a:xfrm>
              <a:prstGeom prst="line">
                <a:avLst/>
              </a:prstGeom>
              <a:noFill/>
              <a:ln w="12700">
                <a:solidFill>
                  <a:srgbClr val="FF0033"/>
                </a:solidFill>
                <a:round/>
                <a:headEnd type="none" w="sm" len="sm"/>
                <a:tailEnd type="triangle" w="sm" len="med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9187" name="Line 131"/>
              <p:cNvSpPr>
                <a:spLocks noChangeShapeType="1"/>
              </p:cNvSpPr>
              <p:nvPr/>
            </p:nvSpPr>
            <p:spPr bwMode="auto">
              <a:xfrm>
                <a:off x="4199" y="2867"/>
                <a:ext cx="0" cy="1152"/>
              </a:xfrm>
              <a:prstGeom prst="line">
                <a:avLst/>
              </a:prstGeom>
              <a:noFill/>
              <a:ln w="12700">
                <a:solidFill>
                  <a:srgbClr val="FF0033"/>
                </a:solidFill>
                <a:round/>
                <a:headEnd type="none" w="sm" len="sm"/>
                <a:tailEnd type="triangle" w="sm" len="med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9188" name="Line 132"/>
              <p:cNvSpPr>
                <a:spLocks noChangeShapeType="1"/>
              </p:cNvSpPr>
              <p:nvPr/>
            </p:nvSpPr>
            <p:spPr bwMode="auto">
              <a:xfrm>
                <a:off x="4099" y="2867"/>
                <a:ext cx="0" cy="1152"/>
              </a:xfrm>
              <a:prstGeom prst="line">
                <a:avLst/>
              </a:prstGeom>
              <a:noFill/>
              <a:ln w="12700">
                <a:solidFill>
                  <a:srgbClr val="FF0033"/>
                </a:solidFill>
                <a:round/>
                <a:headEnd type="none" w="sm" len="sm"/>
                <a:tailEnd type="triangle" w="sm" len="med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9189" name="Line 133"/>
              <p:cNvSpPr>
                <a:spLocks noChangeShapeType="1"/>
              </p:cNvSpPr>
              <p:nvPr/>
            </p:nvSpPr>
            <p:spPr bwMode="auto">
              <a:xfrm>
                <a:off x="4274" y="2867"/>
                <a:ext cx="0" cy="1152"/>
              </a:xfrm>
              <a:prstGeom prst="line">
                <a:avLst/>
              </a:prstGeom>
              <a:noFill/>
              <a:ln w="12700">
                <a:solidFill>
                  <a:srgbClr val="FF0033"/>
                </a:solidFill>
                <a:round/>
                <a:headEnd type="none" w="sm" len="sm"/>
                <a:tailEnd type="triangle" w="sm" len="med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9190" name="Line 134"/>
              <p:cNvSpPr>
                <a:spLocks noChangeShapeType="1"/>
              </p:cNvSpPr>
              <p:nvPr/>
            </p:nvSpPr>
            <p:spPr bwMode="auto">
              <a:xfrm>
                <a:off x="4324" y="2867"/>
                <a:ext cx="0" cy="1152"/>
              </a:xfrm>
              <a:prstGeom prst="line">
                <a:avLst/>
              </a:prstGeom>
              <a:noFill/>
              <a:ln w="12700">
                <a:solidFill>
                  <a:srgbClr val="FF0033"/>
                </a:solidFill>
                <a:round/>
                <a:headEnd type="none" w="sm" len="sm"/>
                <a:tailEnd type="triangle" w="sm" len="med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9191" name="Line 135"/>
              <p:cNvSpPr>
                <a:spLocks noChangeShapeType="1"/>
              </p:cNvSpPr>
              <p:nvPr/>
            </p:nvSpPr>
            <p:spPr bwMode="auto">
              <a:xfrm>
                <a:off x="4374" y="2867"/>
                <a:ext cx="0" cy="1152"/>
              </a:xfrm>
              <a:prstGeom prst="line">
                <a:avLst/>
              </a:prstGeom>
              <a:noFill/>
              <a:ln w="12700">
                <a:solidFill>
                  <a:srgbClr val="FF0033"/>
                </a:solidFill>
                <a:round/>
                <a:headEnd type="none" w="sm" len="sm"/>
                <a:tailEnd type="triangle" w="sm" len="med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9192" name="Line 136"/>
              <p:cNvSpPr>
                <a:spLocks noChangeShapeType="1"/>
              </p:cNvSpPr>
              <p:nvPr/>
            </p:nvSpPr>
            <p:spPr bwMode="auto">
              <a:xfrm>
                <a:off x="4424" y="2867"/>
                <a:ext cx="0" cy="1152"/>
              </a:xfrm>
              <a:prstGeom prst="line">
                <a:avLst/>
              </a:prstGeom>
              <a:noFill/>
              <a:ln w="12700">
                <a:solidFill>
                  <a:srgbClr val="FF0033"/>
                </a:solidFill>
                <a:round/>
                <a:headEnd type="none" w="sm" len="sm"/>
                <a:tailEnd type="triangle" w="sm" len="med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9193" name="Line 137"/>
              <p:cNvSpPr>
                <a:spLocks noChangeShapeType="1"/>
              </p:cNvSpPr>
              <p:nvPr/>
            </p:nvSpPr>
            <p:spPr bwMode="auto">
              <a:xfrm>
                <a:off x="3432" y="2994"/>
                <a:ext cx="0" cy="449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 type="none" w="sm" len="sm"/>
                <a:tailEnd type="triangle" w="med" len="lg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9194" name="Line 138"/>
              <p:cNvSpPr>
                <a:spLocks noChangeShapeType="1"/>
              </p:cNvSpPr>
              <p:nvPr/>
            </p:nvSpPr>
            <p:spPr bwMode="auto">
              <a:xfrm rot="-5400000">
                <a:off x="3968" y="2546"/>
                <a:ext cx="0" cy="449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 type="none" w="sm" len="sm"/>
                <a:tailEnd type="triangle" w="med" len="lg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9195" name="Text Box 139"/>
              <p:cNvSpPr txBox="1">
                <a:spLocks noChangeArrowheads="1"/>
              </p:cNvSpPr>
              <p:nvPr/>
            </p:nvSpPr>
            <p:spPr bwMode="auto">
              <a:xfrm>
                <a:off x="4168" y="2634"/>
                <a:ext cx="116" cy="231"/>
              </a:xfrm>
              <a:prstGeom prst="rect">
                <a:avLst/>
              </a:prstGeom>
              <a:noFill/>
              <a:ln w="19050">
                <a:noFill/>
                <a:miter lim="800000"/>
                <a:headEnd type="none" w="sm" len="sm"/>
                <a:tailEnd type="none" w="med" len="lg"/>
              </a:ln>
              <a:effectLst/>
            </p:spPr>
            <p:txBody>
              <a:bodyPr wrap="none">
                <a:spAutoFit/>
              </a:bodyPr>
              <a:lstStyle/>
              <a:p>
                <a:endParaRPr lang="en-US">
                  <a:latin typeface="Times New Roman" pitchFamily="18" charset="0"/>
                </a:endParaRPr>
              </a:p>
            </p:txBody>
          </p:sp>
          <p:sp>
            <p:nvSpPr>
              <p:cNvPr id="429196" name="Text Box 140"/>
              <p:cNvSpPr txBox="1">
                <a:spLocks noChangeArrowheads="1"/>
              </p:cNvSpPr>
              <p:nvPr/>
            </p:nvSpPr>
            <p:spPr bwMode="auto">
              <a:xfrm>
                <a:off x="3354" y="3427"/>
                <a:ext cx="156" cy="231"/>
              </a:xfrm>
              <a:prstGeom prst="rect">
                <a:avLst/>
              </a:prstGeom>
              <a:noFill/>
              <a:ln w="19050">
                <a:noFill/>
                <a:miter lim="800000"/>
                <a:headEnd type="none" w="sm" len="sm"/>
                <a:tailEnd type="none" w="med" len="lg"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/>
                  <a:t>i</a:t>
                </a:r>
                <a:endParaRPr lang="en-US">
                  <a:latin typeface="Times New Roman" pitchFamily="18" charset="0"/>
                </a:endParaRPr>
              </a:p>
            </p:txBody>
          </p:sp>
        </p:grpSp>
        <p:sp>
          <p:nvSpPr>
            <p:cNvPr id="429197" name="Text Box 141"/>
            <p:cNvSpPr txBox="1">
              <a:spLocks noChangeArrowheads="1"/>
            </p:cNvSpPr>
            <p:nvPr/>
          </p:nvSpPr>
          <p:spPr bwMode="auto">
            <a:xfrm>
              <a:off x="4176" y="2640"/>
              <a:ext cx="174" cy="231"/>
            </a:xfrm>
            <a:prstGeom prst="rect">
              <a:avLst/>
            </a:prstGeom>
            <a:noFill/>
            <a:ln w="19050">
              <a:noFill/>
              <a:miter lim="800000"/>
              <a:headEnd type="none" w="sm" len="sm"/>
              <a:tailEnd type="none" w="med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/>
                <a:t>j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6963299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9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-</a:t>
            </a:r>
            <a:fld id="{DC93F9BE-D9B7-4CBF-9C13-8820F35B8D68}" type="slidenum">
              <a:rPr lang="en-US"/>
              <a:pPr/>
              <a:t>41</a:t>
            </a:fld>
            <a:r>
              <a:rPr lang="en-US"/>
              <a:t>-</a:t>
            </a:r>
          </a:p>
        </p:txBody>
      </p:sp>
      <p:sp>
        <p:nvSpPr>
          <p:cNvPr id="434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Loop Interchange</a:t>
            </a:r>
          </a:p>
        </p:txBody>
      </p:sp>
      <p:sp>
        <p:nvSpPr>
          <p:cNvPr id="4341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304924"/>
            <a:ext cx="7772400" cy="760413"/>
          </a:xfrm>
        </p:spPr>
        <p:txBody>
          <a:bodyPr>
            <a:normAutofit fontScale="85000" lnSpcReduction="20000"/>
          </a:bodyPr>
          <a:lstStyle/>
          <a:p>
            <a:pPr marL="0" indent="0">
              <a:buFont typeface="Wingdings" pitchFamily="2" charset="2"/>
              <a:buNone/>
            </a:pPr>
            <a:r>
              <a:rPr lang="en-US" dirty="0">
                <a:solidFill>
                  <a:srgbClr val="FF0033"/>
                </a:solidFill>
              </a:rPr>
              <a:t>Loop interchange</a:t>
            </a:r>
            <a:r>
              <a:rPr lang="en-US" dirty="0"/>
              <a:t> changes the order of the loops to improve the spatial locality of a program.</a:t>
            </a:r>
          </a:p>
        </p:txBody>
      </p:sp>
      <p:sp>
        <p:nvSpPr>
          <p:cNvPr id="434180" name="Text Box 4"/>
          <p:cNvSpPr txBox="1">
            <a:spLocks noChangeArrowheads="1"/>
          </p:cNvSpPr>
          <p:nvPr/>
        </p:nvSpPr>
        <p:spPr bwMode="auto">
          <a:xfrm>
            <a:off x="2484438" y="2468563"/>
            <a:ext cx="1782762" cy="1465262"/>
          </a:xfrm>
          <a:prstGeom prst="rect">
            <a:avLst/>
          </a:prstGeom>
          <a:noFill/>
          <a:ln w="19050">
            <a:noFill/>
            <a:miter lim="800000"/>
            <a:headEnd type="none" w="sm" len="sm"/>
            <a:tailEnd type="none" w="med" len="lg"/>
          </a:ln>
          <a:effectLst/>
        </p:spPr>
        <p:txBody>
          <a:bodyPr wrap="none">
            <a:spAutoFit/>
          </a:bodyPr>
          <a:lstStyle/>
          <a:p>
            <a:r>
              <a:rPr lang="en-US"/>
              <a:t>do j = 1, n</a:t>
            </a:r>
          </a:p>
          <a:p>
            <a:r>
              <a:rPr lang="en-US"/>
              <a:t>   do i = 1, n</a:t>
            </a:r>
          </a:p>
          <a:p>
            <a:r>
              <a:rPr lang="en-US"/>
              <a:t>         ... a(i,j) ...</a:t>
            </a:r>
          </a:p>
          <a:p>
            <a:r>
              <a:rPr lang="en-US"/>
              <a:t>   end do</a:t>
            </a:r>
          </a:p>
          <a:p>
            <a:r>
              <a:rPr lang="en-US"/>
              <a:t>end do</a:t>
            </a:r>
          </a:p>
        </p:txBody>
      </p:sp>
      <p:grpSp>
        <p:nvGrpSpPr>
          <p:cNvPr id="434187" name="Group 11"/>
          <p:cNvGrpSpPr>
            <a:grpSpLocks/>
          </p:cNvGrpSpPr>
          <p:nvPr/>
        </p:nvGrpSpPr>
        <p:grpSpPr bwMode="auto">
          <a:xfrm>
            <a:off x="5662613" y="4624388"/>
            <a:ext cx="1428750" cy="1600200"/>
            <a:chOff x="480" y="2016"/>
            <a:chExt cx="900" cy="1008"/>
          </a:xfrm>
        </p:grpSpPr>
        <p:sp>
          <p:nvSpPr>
            <p:cNvPr id="434188" name="Rectangle 12"/>
            <p:cNvSpPr>
              <a:spLocks noChangeArrowheads="1"/>
            </p:cNvSpPr>
            <p:nvPr/>
          </p:nvSpPr>
          <p:spPr bwMode="auto">
            <a:xfrm>
              <a:off x="480" y="2016"/>
              <a:ext cx="900" cy="1008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 type="none" w="sm" len="sm"/>
              <a:tailEnd type="none" w="med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434189" name="Group 13"/>
            <p:cNvGrpSpPr>
              <a:grpSpLocks noChangeAspect="1"/>
            </p:cNvGrpSpPr>
            <p:nvPr/>
          </p:nvGrpSpPr>
          <p:grpSpPr bwMode="auto">
            <a:xfrm>
              <a:off x="480" y="2016"/>
              <a:ext cx="225" cy="75"/>
              <a:chOff x="1968" y="2112"/>
              <a:chExt cx="432" cy="144"/>
            </a:xfrm>
          </p:grpSpPr>
          <p:sp>
            <p:nvSpPr>
              <p:cNvPr id="434190" name="Rectangle 14"/>
              <p:cNvSpPr>
                <a:spLocks noChangeAspect="1" noChangeArrowheads="1"/>
              </p:cNvSpPr>
              <p:nvPr/>
            </p:nvSpPr>
            <p:spPr bwMode="auto">
              <a:xfrm>
                <a:off x="1968" y="2112"/>
                <a:ext cx="432" cy="144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  <a:miter lim="800000"/>
                <a:headEnd type="none" w="sm" len="sm"/>
                <a:tailEnd type="none" w="med" len="lg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4191" name="Oval 15"/>
              <p:cNvSpPr>
                <a:spLocks noChangeAspect="1" noChangeArrowheads="1"/>
              </p:cNvSpPr>
              <p:nvPr/>
            </p:nvSpPr>
            <p:spPr bwMode="auto">
              <a:xfrm>
                <a:off x="2016" y="2160"/>
                <a:ext cx="48" cy="48"/>
              </a:xfrm>
              <a:prstGeom prst="ellipse">
                <a:avLst/>
              </a:prstGeom>
              <a:solidFill>
                <a:schemeClr val="tx1"/>
              </a:solidFill>
              <a:ln w="19050">
                <a:solidFill>
                  <a:schemeClr val="tx1"/>
                </a:solidFill>
                <a:round/>
                <a:headEnd type="none" w="sm" len="sm"/>
                <a:tailEnd type="none" w="med" len="lg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4192" name="Oval 16"/>
              <p:cNvSpPr>
                <a:spLocks noChangeAspect="1" noChangeArrowheads="1"/>
              </p:cNvSpPr>
              <p:nvPr/>
            </p:nvSpPr>
            <p:spPr bwMode="auto">
              <a:xfrm>
                <a:off x="2112" y="2160"/>
                <a:ext cx="48" cy="48"/>
              </a:xfrm>
              <a:prstGeom prst="ellipse">
                <a:avLst/>
              </a:prstGeom>
              <a:solidFill>
                <a:schemeClr val="tx1"/>
              </a:solidFill>
              <a:ln w="19050">
                <a:solidFill>
                  <a:schemeClr val="tx1"/>
                </a:solidFill>
                <a:round/>
                <a:headEnd type="none" w="sm" len="sm"/>
                <a:tailEnd type="none" w="med" len="lg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4193" name="Oval 17"/>
              <p:cNvSpPr>
                <a:spLocks noChangeAspect="1" noChangeArrowheads="1"/>
              </p:cNvSpPr>
              <p:nvPr/>
            </p:nvSpPr>
            <p:spPr bwMode="auto">
              <a:xfrm>
                <a:off x="2208" y="2160"/>
                <a:ext cx="48" cy="48"/>
              </a:xfrm>
              <a:prstGeom prst="ellipse">
                <a:avLst/>
              </a:prstGeom>
              <a:solidFill>
                <a:schemeClr val="tx1"/>
              </a:solidFill>
              <a:ln w="19050">
                <a:solidFill>
                  <a:schemeClr val="tx1"/>
                </a:solidFill>
                <a:round/>
                <a:headEnd type="none" w="sm" len="sm"/>
                <a:tailEnd type="none" w="med" len="lg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4194" name="Oval 18"/>
              <p:cNvSpPr>
                <a:spLocks noChangeAspect="1" noChangeArrowheads="1"/>
              </p:cNvSpPr>
              <p:nvPr/>
            </p:nvSpPr>
            <p:spPr bwMode="auto">
              <a:xfrm>
                <a:off x="2304" y="2160"/>
                <a:ext cx="48" cy="48"/>
              </a:xfrm>
              <a:prstGeom prst="ellipse">
                <a:avLst/>
              </a:prstGeom>
              <a:solidFill>
                <a:schemeClr val="tx1"/>
              </a:solidFill>
              <a:ln w="19050">
                <a:solidFill>
                  <a:schemeClr val="tx1"/>
                </a:solidFill>
                <a:round/>
                <a:headEnd type="none" w="sm" len="sm"/>
                <a:tailEnd type="none" w="med" len="lg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434195" name="Group 19"/>
            <p:cNvGrpSpPr>
              <a:grpSpLocks noChangeAspect="1"/>
            </p:cNvGrpSpPr>
            <p:nvPr/>
          </p:nvGrpSpPr>
          <p:grpSpPr bwMode="auto">
            <a:xfrm>
              <a:off x="705" y="2016"/>
              <a:ext cx="225" cy="75"/>
              <a:chOff x="1968" y="2112"/>
              <a:chExt cx="432" cy="144"/>
            </a:xfrm>
          </p:grpSpPr>
          <p:sp>
            <p:nvSpPr>
              <p:cNvPr id="434196" name="Rectangle 20"/>
              <p:cNvSpPr>
                <a:spLocks noChangeAspect="1" noChangeArrowheads="1"/>
              </p:cNvSpPr>
              <p:nvPr/>
            </p:nvSpPr>
            <p:spPr bwMode="auto">
              <a:xfrm>
                <a:off x="1968" y="2112"/>
                <a:ext cx="432" cy="144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  <a:miter lim="800000"/>
                <a:headEnd type="none" w="sm" len="sm"/>
                <a:tailEnd type="none" w="med" len="lg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4197" name="Oval 21"/>
              <p:cNvSpPr>
                <a:spLocks noChangeAspect="1" noChangeArrowheads="1"/>
              </p:cNvSpPr>
              <p:nvPr/>
            </p:nvSpPr>
            <p:spPr bwMode="auto">
              <a:xfrm>
                <a:off x="2016" y="2160"/>
                <a:ext cx="48" cy="48"/>
              </a:xfrm>
              <a:prstGeom prst="ellipse">
                <a:avLst/>
              </a:prstGeom>
              <a:solidFill>
                <a:schemeClr val="tx1"/>
              </a:solidFill>
              <a:ln w="19050">
                <a:solidFill>
                  <a:schemeClr val="tx1"/>
                </a:solidFill>
                <a:round/>
                <a:headEnd type="none" w="sm" len="sm"/>
                <a:tailEnd type="none" w="med" len="lg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4198" name="Oval 22"/>
              <p:cNvSpPr>
                <a:spLocks noChangeAspect="1" noChangeArrowheads="1"/>
              </p:cNvSpPr>
              <p:nvPr/>
            </p:nvSpPr>
            <p:spPr bwMode="auto">
              <a:xfrm>
                <a:off x="2112" y="2160"/>
                <a:ext cx="48" cy="48"/>
              </a:xfrm>
              <a:prstGeom prst="ellipse">
                <a:avLst/>
              </a:prstGeom>
              <a:solidFill>
                <a:schemeClr val="tx1"/>
              </a:solidFill>
              <a:ln w="19050">
                <a:solidFill>
                  <a:schemeClr val="tx1"/>
                </a:solidFill>
                <a:round/>
                <a:headEnd type="none" w="sm" len="sm"/>
                <a:tailEnd type="none" w="med" len="lg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4199" name="Oval 23"/>
              <p:cNvSpPr>
                <a:spLocks noChangeAspect="1" noChangeArrowheads="1"/>
              </p:cNvSpPr>
              <p:nvPr/>
            </p:nvSpPr>
            <p:spPr bwMode="auto">
              <a:xfrm>
                <a:off x="2208" y="2160"/>
                <a:ext cx="48" cy="48"/>
              </a:xfrm>
              <a:prstGeom prst="ellipse">
                <a:avLst/>
              </a:prstGeom>
              <a:solidFill>
                <a:schemeClr val="tx1"/>
              </a:solidFill>
              <a:ln w="19050">
                <a:solidFill>
                  <a:schemeClr val="tx1"/>
                </a:solidFill>
                <a:round/>
                <a:headEnd type="none" w="sm" len="sm"/>
                <a:tailEnd type="none" w="med" len="lg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4200" name="Oval 24"/>
              <p:cNvSpPr>
                <a:spLocks noChangeAspect="1" noChangeArrowheads="1"/>
              </p:cNvSpPr>
              <p:nvPr/>
            </p:nvSpPr>
            <p:spPr bwMode="auto">
              <a:xfrm>
                <a:off x="2304" y="2160"/>
                <a:ext cx="48" cy="48"/>
              </a:xfrm>
              <a:prstGeom prst="ellipse">
                <a:avLst/>
              </a:prstGeom>
              <a:solidFill>
                <a:schemeClr val="tx1"/>
              </a:solidFill>
              <a:ln w="19050">
                <a:solidFill>
                  <a:schemeClr val="tx1"/>
                </a:solidFill>
                <a:round/>
                <a:headEnd type="none" w="sm" len="sm"/>
                <a:tailEnd type="none" w="med" len="lg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434201" name="Group 25"/>
            <p:cNvGrpSpPr>
              <a:grpSpLocks noChangeAspect="1"/>
            </p:cNvGrpSpPr>
            <p:nvPr/>
          </p:nvGrpSpPr>
          <p:grpSpPr bwMode="auto">
            <a:xfrm>
              <a:off x="930" y="2016"/>
              <a:ext cx="225" cy="75"/>
              <a:chOff x="1968" y="2112"/>
              <a:chExt cx="432" cy="144"/>
            </a:xfrm>
          </p:grpSpPr>
          <p:sp>
            <p:nvSpPr>
              <p:cNvPr id="434202" name="Rectangle 26"/>
              <p:cNvSpPr>
                <a:spLocks noChangeAspect="1" noChangeArrowheads="1"/>
              </p:cNvSpPr>
              <p:nvPr/>
            </p:nvSpPr>
            <p:spPr bwMode="auto">
              <a:xfrm>
                <a:off x="1968" y="2112"/>
                <a:ext cx="432" cy="144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  <a:miter lim="800000"/>
                <a:headEnd type="none" w="sm" len="sm"/>
                <a:tailEnd type="none" w="med" len="lg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4203" name="Oval 27"/>
              <p:cNvSpPr>
                <a:spLocks noChangeAspect="1" noChangeArrowheads="1"/>
              </p:cNvSpPr>
              <p:nvPr/>
            </p:nvSpPr>
            <p:spPr bwMode="auto">
              <a:xfrm>
                <a:off x="2016" y="2160"/>
                <a:ext cx="48" cy="48"/>
              </a:xfrm>
              <a:prstGeom prst="ellipse">
                <a:avLst/>
              </a:prstGeom>
              <a:solidFill>
                <a:schemeClr val="tx1"/>
              </a:solidFill>
              <a:ln w="19050">
                <a:solidFill>
                  <a:schemeClr val="tx1"/>
                </a:solidFill>
                <a:round/>
                <a:headEnd type="none" w="sm" len="sm"/>
                <a:tailEnd type="none" w="med" len="lg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4204" name="Oval 28"/>
              <p:cNvSpPr>
                <a:spLocks noChangeAspect="1" noChangeArrowheads="1"/>
              </p:cNvSpPr>
              <p:nvPr/>
            </p:nvSpPr>
            <p:spPr bwMode="auto">
              <a:xfrm>
                <a:off x="2112" y="2160"/>
                <a:ext cx="48" cy="48"/>
              </a:xfrm>
              <a:prstGeom prst="ellipse">
                <a:avLst/>
              </a:prstGeom>
              <a:solidFill>
                <a:schemeClr val="tx1"/>
              </a:solidFill>
              <a:ln w="19050">
                <a:solidFill>
                  <a:schemeClr val="tx1"/>
                </a:solidFill>
                <a:round/>
                <a:headEnd type="none" w="sm" len="sm"/>
                <a:tailEnd type="none" w="med" len="lg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4205" name="Oval 29"/>
              <p:cNvSpPr>
                <a:spLocks noChangeAspect="1" noChangeArrowheads="1"/>
              </p:cNvSpPr>
              <p:nvPr/>
            </p:nvSpPr>
            <p:spPr bwMode="auto">
              <a:xfrm>
                <a:off x="2208" y="2160"/>
                <a:ext cx="48" cy="48"/>
              </a:xfrm>
              <a:prstGeom prst="ellipse">
                <a:avLst/>
              </a:prstGeom>
              <a:solidFill>
                <a:schemeClr val="tx1"/>
              </a:solidFill>
              <a:ln w="19050">
                <a:solidFill>
                  <a:schemeClr val="tx1"/>
                </a:solidFill>
                <a:round/>
                <a:headEnd type="none" w="sm" len="sm"/>
                <a:tailEnd type="none" w="med" len="lg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4206" name="Oval 30"/>
              <p:cNvSpPr>
                <a:spLocks noChangeAspect="1" noChangeArrowheads="1"/>
              </p:cNvSpPr>
              <p:nvPr/>
            </p:nvSpPr>
            <p:spPr bwMode="auto">
              <a:xfrm>
                <a:off x="2304" y="2160"/>
                <a:ext cx="48" cy="48"/>
              </a:xfrm>
              <a:prstGeom prst="ellipse">
                <a:avLst/>
              </a:prstGeom>
              <a:solidFill>
                <a:schemeClr val="tx1"/>
              </a:solidFill>
              <a:ln w="19050">
                <a:solidFill>
                  <a:schemeClr val="tx1"/>
                </a:solidFill>
                <a:round/>
                <a:headEnd type="none" w="sm" len="sm"/>
                <a:tailEnd type="none" w="med" len="lg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434207" name="Group 31"/>
            <p:cNvGrpSpPr>
              <a:grpSpLocks noChangeAspect="1"/>
            </p:cNvGrpSpPr>
            <p:nvPr/>
          </p:nvGrpSpPr>
          <p:grpSpPr bwMode="auto">
            <a:xfrm>
              <a:off x="1155" y="2016"/>
              <a:ext cx="225" cy="75"/>
              <a:chOff x="1968" y="2112"/>
              <a:chExt cx="432" cy="144"/>
            </a:xfrm>
          </p:grpSpPr>
          <p:sp>
            <p:nvSpPr>
              <p:cNvPr id="434208" name="Rectangle 32"/>
              <p:cNvSpPr>
                <a:spLocks noChangeAspect="1" noChangeArrowheads="1"/>
              </p:cNvSpPr>
              <p:nvPr/>
            </p:nvSpPr>
            <p:spPr bwMode="auto">
              <a:xfrm>
                <a:off x="1968" y="2112"/>
                <a:ext cx="432" cy="144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  <a:miter lim="800000"/>
                <a:headEnd type="none" w="sm" len="sm"/>
                <a:tailEnd type="none" w="med" len="lg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4209" name="Oval 33"/>
              <p:cNvSpPr>
                <a:spLocks noChangeAspect="1" noChangeArrowheads="1"/>
              </p:cNvSpPr>
              <p:nvPr/>
            </p:nvSpPr>
            <p:spPr bwMode="auto">
              <a:xfrm>
                <a:off x="2016" y="2160"/>
                <a:ext cx="48" cy="48"/>
              </a:xfrm>
              <a:prstGeom prst="ellipse">
                <a:avLst/>
              </a:prstGeom>
              <a:solidFill>
                <a:schemeClr val="tx1"/>
              </a:solidFill>
              <a:ln w="19050">
                <a:solidFill>
                  <a:schemeClr val="tx1"/>
                </a:solidFill>
                <a:round/>
                <a:headEnd type="none" w="sm" len="sm"/>
                <a:tailEnd type="none" w="med" len="lg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4210" name="Oval 34"/>
              <p:cNvSpPr>
                <a:spLocks noChangeAspect="1" noChangeArrowheads="1"/>
              </p:cNvSpPr>
              <p:nvPr/>
            </p:nvSpPr>
            <p:spPr bwMode="auto">
              <a:xfrm>
                <a:off x="2112" y="2160"/>
                <a:ext cx="48" cy="48"/>
              </a:xfrm>
              <a:prstGeom prst="ellipse">
                <a:avLst/>
              </a:prstGeom>
              <a:solidFill>
                <a:schemeClr val="tx1"/>
              </a:solidFill>
              <a:ln w="19050">
                <a:solidFill>
                  <a:schemeClr val="tx1"/>
                </a:solidFill>
                <a:round/>
                <a:headEnd type="none" w="sm" len="sm"/>
                <a:tailEnd type="none" w="med" len="lg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4211" name="Oval 35"/>
              <p:cNvSpPr>
                <a:spLocks noChangeAspect="1" noChangeArrowheads="1"/>
              </p:cNvSpPr>
              <p:nvPr/>
            </p:nvSpPr>
            <p:spPr bwMode="auto">
              <a:xfrm>
                <a:off x="2208" y="2160"/>
                <a:ext cx="48" cy="48"/>
              </a:xfrm>
              <a:prstGeom prst="ellipse">
                <a:avLst/>
              </a:prstGeom>
              <a:solidFill>
                <a:schemeClr val="tx1"/>
              </a:solidFill>
              <a:ln w="19050">
                <a:solidFill>
                  <a:schemeClr val="tx1"/>
                </a:solidFill>
                <a:round/>
                <a:headEnd type="none" w="sm" len="sm"/>
                <a:tailEnd type="none" w="med" len="lg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4212" name="Oval 36"/>
              <p:cNvSpPr>
                <a:spLocks noChangeAspect="1" noChangeArrowheads="1"/>
              </p:cNvSpPr>
              <p:nvPr/>
            </p:nvSpPr>
            <p:spPr bwMode="auto">
              <a:xfrm>
                <a:off x="2304" y="2160"/>
                <a:ext cx="48" cy="48"/>
              </a:xfrm>
              <a:prstGeom prst="ellipse">
                <a:avLst/>
              </a:prstGeom>
              <a:solidFill>
                <a:schemeClr val="tx1"/>
              </a:solidFill>
              <a:ln w="19050">
                <a:solidFill>
                  <a:schemeClr val="tx1"/>
                </a:solidFill>
                <a:round/>
                <a:headEnd type="none" w="sm" len="sm"/>
                <a:tailEnd type="none" w="med" len="lg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434213" name="Group 37"/>
            <p:cNvGrpSpPr>
              <a:grpSpLocks noChangeAspect="1"/>
            </p:cNvGrpSpPr>
            <p:nvPr/>
          </p:nvGrpSpPr>
          <p:grpSpPr bwMode="auto">
            <a:xfrm>
              <a:off x="480" y="2091"/>
              <a:ext cx="225" cy="75"/>
              <a:chOff x="1968" y="2112"/>
              <a:chExt cx="432" cy="144"/>
            </a:xfrm>
          </p:grpSpPr>
          <p:sp>
            <p:nvSpPr>
              <p:cNvPr id="434214" name="Rectangle 38"/>
              <p:cNvSpPr>
                <a:spLocks noChangeAspect="1" noChangeArrowheads="1"/>
              </p:cNvSpPr>
              <p:nvPr/>
            </p:nvSpPr>
            <p:spPr bwMode="auto">
              <a:xfrm>
                <a:off x="1968" y="2112"/>
                <a:ext cx="432" cy="144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  <a:miter lim="800000"/>
                <a:headEnd type="none" w="sm" len="sm"/>
                <a:tailEnd type="none" w="med" len="lg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4215" name="Oval 39"/>
              <p:cNvSpPr>
                <a:spLocks noChangeAspect="1" noChangeArrowheads="1"/>
              </p:cNvSpPr>
              <p:nvPr/>
            </p:nvSpPr>
            <p:spPr bwMode="auto">
              <a:xfrm>
                <a:off x="2016" y="2160"/>
                <a:ext cx="48" cy="48"/>
              </a:xfrm>
              <a:prstGeom prst="ellipse">
                <a:avLst/>
              </a:prstGeom>
              <a:solidFill>
                <a:schemeClr val="tx1"/>
              </a:solidFill>
              <a:ln w="19050">
                <a:solidFill>
                  <a:schemeClr val="tx1"/>
                </a:solidFill>
                <a:round/>
                <a:headEnd type="none" w="sm" len="sm"/>
                <a:tailEnd type="none" w="med" len="lg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4216" name="Oval 40"/>
              <p:cNvSpPr>
                <a:spLocks noChangeAspect="1" noChangeArrowheads="1"/>
              </p:cNvSpPr>
              <p:nvPr/>
            </p:nvSpPr>
            <p:spPr bwMode="auto">
              <a:xfrm>
                <a:off x="2112" y="2160"/>
                <a:ext cx="48" cy="48"/>
              </a:xfrm>
              <a:prstGeom prst="ellipse">
                <a:avLst/>
              </a:prstGeom>
              <a:solidFill>
                <a:schemeClr val="tx1"/>
              </a:solidFill>
              <a:ln w="19050">
                <a:solidFill>
                  <a:schemeClr val="tx1"/>
                </a:solidFill>
                <a:round/>
                <a:headEnd type="none" w="sm" len="sm"/>
                <a:tailEnd type="none" w="med" len="lg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4217" name="Oval 41"/>
              <p:cNvSpPr>
                <a:spLocks noChangeAspect="1" noChangeArrowheads="1"/>
              </p:cNvSpPr>
              <p:nvPr/>
            </p:nvSpPr>
            <p:spPr bwMode="auto">
              <a:xfrm>
                <a:off x="2208" y="2160"/>
                <a:ext cx="48" cy="48"/>
              </a:xfrm>
              <a:prstGeom prst="ellipse">
                <a:avLst/>
              </a:prstGeom>
              <a:solidFill>
                <a:schemeClr val="tx1"/>
              </a:solidFill>
              <a:ln w="19050">
                <a:solidFill>
                  <a:schemeClr val="tx1"/>
                </a:solidFill>
                <a:round/>
                <a:headEnd type="none" w="sm" len="sm"/>
                <a:tailEnd type="none" w="med" len="lg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4218" name="Oval 42"/>
              <p:cNvSpPr>
                <a:spLocks noChangeAspect="1" noChangeArrowheads="1"/>
              </p:cNvSpPr>
              <p:nvPr/>
            </p:nvSpPr>
            <p:spPr bwMode="auto">
              <a:xfrm>
                <a:off x="2304" y="2160"/>
                <a:ext cx="48" cy="48"/>
              </a:xfrm>
              <a:prstGeom prst="ellipse">
                <a:avLst/>
              </a:prstGeom>
              <a:solidFill>
                <a:schemeClr val="tx1"/>
              </a:solidFill>
              <a:ln w="19050">
                <a:solidFill>
                  <a:schemeClr val="tx1"/>
                </a:solidFill>
                <a:round/>
                <a:headEnd type="none" w="sm" len="sm"/>
                <a:tailEnd type="none" w="med" len="lg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434219" name="Group 43"/>
            <p:cNvGrpSpPr>
              <a:grpSpLocks noChangeAspect="1"/>
            </p:cNvGrpSpPr>
            <p:nvPr/>
          </p:nvGrpSpPr>
          <p:grpSpPr bwMode="auto">
            <a:xfrm>
              <a:off x="705" y="2091"/>
              <a:ext cx="225" cy="75"/>
              <a:chOff x="1968" y="2112"/>
              <a:chExt cx="432" cy="144"/>
            </a:xfrm>
          </p:grpSpPr>
          <p:sp>
            <p:nvSpPr>
              <p:cNvPr id="434220" name="Rectangle 44"/>
              <p:cNvSpPr>
                <a:spLocks noChangeAspect="1" noChangeArrowheads="1"/>
              </p:cNvSpPr>
              <p:nvPr/>
            </p:nvSpPr>
            <p:spPr bwMode="auto">
              <a:xfrm>
                <a:off x="1968" y="2112"/>
                <a:ext cx="432" cy="144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  <a:miter lim="800000"/>
                <a:headEnd type="none" w="sm" len="sm"/>
                <a:tailEnd type="none" w="med" len="lg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4221" name="Oval 45"/>
              <p:cNvSpPr>
                <a:spLocks noChangeAspect="1" noChangeArrowheads="1"/>
              </p:cNvSpPr>
              <p:nvPr/>
            </p:nvSpPr>
            <p:spPr bwMode="auto">
              <a:xfrm>
                <a:off x="2016" y="2160"/>
                <a:ext cx="48" cy="48"/>
              </a:xfrm>
              <a:prstGeom prst="ellipse">
                <a:avLst/>
              </a:prstGeom>
              <a:solidFill>
                <a:schemeClr val="tx1"/>
              </a:solidFill>
              <a:ln w="19050">
                <a:solidFill>
                  <a:schemeClr val="tx1"/>
                </a:solidFill>
                <a:round/>
                <a:headEnd type="none" w="sm" len="sm"/>
                <a:tailEnd type="none" w="med" len="lg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4222" name="Oval 46"/>
              <p:cNvSpPr>
                <a:spLocks noChangeAspect="1" noChangeArrowheads="1"/>
              </p:cNvSpPr>
              <p:nvPr/>
            </p:nvSpPr>
            <p:spPr bwMode="auto">
              <a:xfrm>
                <a:off x="2112" y="2160"/>
                <a:ext cx="48" cy="48"/>
              </a:xfrm>
              <a:prstGeom prst="ellipse">
                <a:avLst/>
              </a:prstGeom>
              <a:solidFill>
                <a:schemeClr val="tx1"/>
              </a:solidFill>
              <a:ln w="19050">
                <a:solidFill>
                  <a:schemeClr val="tx1"/>
                </a:solidFill>
                <a:round/>
                <a:headEnd type="none" w="sm" len="sm"/>
                <a:tailEnd type="none" w="med" len="lg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4223" name="Oval 47"/>
              <p:cNvSpPr>
                <a:spLocks noChangeAspect="1" noChangeArrowheads="1"/>
              </p:cNvSpPr>
              <p:nvPr/>
            </p:nvSpPr>
            <p:spPr bwMode="auto">
              <a:xfrm>
                <a:off x="2208" y="2160"/>
                <a:ext cx="48" cy="48"/>
              </a:xfrm>
              <a:prstGeom prst="ellipse">
                <a:avLst/>
              </a:prstGeom>
              <a:solidFill>
                <a:schemeClr val="tx1"/>
              </a:solidFill>
              <a:ln w="19050">
                <a:solidFill>
                  <a:schemeClr val="tx1"/>
                </a:solidFill>
                <a:round/>
                <a:headEnd type="none" w="sm" len="sm"/>
                <a:tailEnd type="none" w="med" len="lg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4224" name="Oval 48"/>
              <p:cNvSpPr>
                <a:spLocks noChangeAspect="1" noChangeArrowheads="1"/>
              </p:cNvSpPr>
              <p:nvPr/>
            </p:nvSpPr>
            <p:spPr bwMode="auto">
              <a:xfrm>
                <a:off x="2304" y="2160"/>
                <a:ext cx="48" cy="48"/>
              </a:xfrm>
              <a:prstGeom prst="ellipse">
                <a:avLst/>
              </a:prstGeom>
              <a:solidFill>
                <a:schemeClr val="tx1"/>
              </a:solidFill>
              <a:ln w="19050">
                <a:solidFill>
                  <a:schemeClr val="tx1"/>
                </a:solidFill>
                <a:round/>
                <a:headEnd type="none" w="sm" len="sm"/>
                <a:tailEnd type="none" w="med" len="lg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434225" name="Group 49"/>
            <p:cNvGrpSpPr>
              <a:grpSpLocks noChangeAspect="1"/>
            </p:cNvGrpSpPr>
            <p:nvPr/>
          </p:nvGrpSpPr>
          <p:grpSpPr bwMode="auto">
            <a:xfrm>
              <a:off x="930" y="2091"/>
              <a:ext cx="225" cy="75"/>
              <a:chOff x="1968" y="2112"/>
              <a:chExt cx="432" cy="144"/>
            </a:xfrm>
          </p:grpSpPr>
          <p:sp>
            <p:nvSpPr>
              <p:cNvPr id="434226" name="Rectangle 50"/>
              <p:cNvSpPr>
                <a:spLocks noChangeAspect="1" noChangeArrowheads="1"/>
              </p:cNvSpPr>
              <p:nvPr/>
            </p:nvSpPr>
            <p:spPr bwMode="auto">
              <a:xfrm>
                <a:off x="1968" y="2112"/>
                <a:ext cx="432" cy="144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  <a:miter lim="800000"/>
                <a:headEnd type="none" w="sm" len="sm"/>
                <a:tailEnd type="none" w="med" len="lg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4227" name="Oval 51"/>
              <p:cNvSpPr>
                <a:spLocks noChangeAspect="1" noChangeArrowheads="1"/>
              </p:cNvSpPr>
              <p:nvPr/>
            </p:nvSpPr>
            <p:spPr bwMode="auto">
              <a:xfrm>
                <a:off x="2016" y="2160"/>
                <a:ext cx="48" cy="48"/>
              </a:xfrm>
              <a:prstGeom prst="ellipse">
                <a:avLst/>
              </a:prstGeom>
              <a:solidFill>
                <a:schemeClr val="tx1"/>
              </a:solidFill>
              <a:ln w="19050">
                <a:solidFill>
                  <a:schemeClr val="tx1"/>
                </a:solidFill>
                <a:round/>
                <a:headEnd type="none" w="sm" len="sm"/>
                <a:tailEnd type="none" w="med" len="lg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4228" name="Oval 52"/>
              <p:cNvSpPr>
                <a:spLocks noChangeAspect="1" noChangeArrowheads="1"/>
              </p:cNvSpPr>
              <p:nvPr/>
            </p:nvSpPr>
            <p:spPr bwMode="auto">
              <a:xfrm>
                <a:off x="2112" y="2160"/>
                <a:ext cx="48" cy="48"/>
              </a:xfrm>
              <a:prstGeom prst="ellipse">
                <a:avLst/>
              </a:prstGeom>
              <a:solidFill>
                <a:schemeClr val="tx1"/>
              </a:solidFill>
              <a:ln w="19050">
                <a:solidFill>
                  <a:schemeClr val="tx1"/>
                </a:solidFill>
                <a:round/>
                <a:headEnd type="none" w="sm" len="sm"/>
                <a:tailEnd type="none" w="med" len="lg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4229" name="Oval 53"/>
              <p:cNvSpPr>
                <a:spLocks noChangeAspect="1" noChangeArrowheads="1"/>
              </p:cNvSpPr>
              <p:nvPr/>
            </p:nvSpPr>
            <p:spPr bwMode="auto">
              <a:xfrm>
                <a:off x="2208" y="2160"/>
                <a:ext cx="48" cy="48"/>
              </a:xfrm>
              <a:prstGeom prst="ellipse">
                <a:avLst/>
              </a:prstGeom>
              <a:solidFill>
                <a:schemeClr val="tx1"/>
              </a:solidFill>
              <a:ln w="19050">
                <a:solidFill>
                  <a:schemeClr val="tx1"/>
                </a:solidFill>
                <a:round/>
                <a:headEnd type="none" w="sm" len="sm"/>
                <a:tailEnd type="none" w="med" len="lg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4230" name="Oval 54"/>
              <p:cNvSpPr>
                <a:spLocks noChangeAspect="1" noChangeArrowheads="1"/>
              </p:cNvSpPr>
              <p:nvPr/>
            </p:nvSpPr>
            <p:spPr bwMode="auto">
              <a:xfrm>
                <a:off x="2304" y="2160"/>
                <a:ext cx="48" cy="48"/>
              </a:xfrm>
              <a:prstGeom prst="ellipse">
                <a:avLst/>
              </a:prstGeom>
              <a:solidFill>
                <a:schemeClr val="tx1"/>
              </a:solidFill>
              <a:ln w="19050">
                <a:solidFill>
                  <a:schemeClr val="tx1"/>
                </a:solidFill>
                <a:round/>
                <a:headEnd type="none" w="sm" len="sm"/>
                <a:tailEnd type="none" w="med" len="lg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434231" name="Group 55"/>
            <p:cNvGrpSpPr>
              <a:grpSpLocks noChangeAspect="1"/>
            </p:cNvGrpSpPr>
            <p:nvPr/>
          </p:nvGrpSpPr>
          <p:grpSpPr bwMode="auto">
            <a:xfrm>
              <a:off x="1155" y="2091"/>
              <a:ext cx="225" cy="75"/>
              <a:chOff x="1968" y="2112"/>
              <a:chExt cx="432" cy="144"/>
            </a:xfrm>
          </p:grpSpPr>
          <p:sp>
            <p:nvSpPr>
              <p:cNvPr id="434232" name="Rectangle 56"/>
              <p:cNvSpPr>
                <a:spLocks noChangeAspect="1" noChangeArrowheads="1"/>
              </p:cNvSpPr>
              <p:nvPr/>
            </p:nvSpPr>
            <p:spPr bwMode="auto">
              <a:xfrm>
                <a:off x="1968" y="2112"/>
                <a:ext cx="432" cy="144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  <a:miter lim="800000"/>
                <a:headEnd type="none" w="sm" len="sm"/>
                <a:tailEnd type="none" w="med" len="lg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4233" name="Oval 57"/>
              <p:cNvSpPr>
                <a:spLocks noChangeAspect="1" noChangeArrowheads="1"/>
              </p:cNvSpPr>
              <p:nvPr/>
            </p:nvSpPr>
            <p:spPr bwMode="auto">
              <a:xfrm>
                <a:off x="2016" y="2160"/>
                <a:ext cx="48" cy="48"/>
              </a:xfrm>
              <a:prstGeom prst="ellipse">
                <a:avLst/>
              </a:prstGeom>
              <a:solidFill>
                <a:schemeClr val="tx1"/>
              </a:solidFill>
              <a:ln w="19050">
                <a:solidFill>
                  <a:schemeClr val="tx1"/>
                </a:solidFill>
                <a:round/>
                <a:headEnd type="none" w="sm" len="sm"/>
                <a:tailEnd type="none" w="med" len="lg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4234" name="Oval 58"/>
              <p:cNvSpPr>
                <a:spLocks noChangeAspect="1" noChangeArrowheads="1"/>
              </p:cNvSpPr>
              <p:nvPr/>
            </p:nvSpPr>
            <p:spPr bwMode="auto">
              <a:xfrm>
                <a:off x="2112" y="2160"/>
                <a:ext cx="48" cy="48"/>
              </a:xfrm>
              <a:prstGeom prst="ellipse">
                <a:avLst/>
              </a:prstGeom>
              <a:solidFill>
                <a:schemeClr val="tx1"/>
              </a:solidFill>
              <a:ln w="19050">
                <a:solidFill>
                  <a:schemeClr val="tx1"/>
                </a:solidFill>
                <a:round/>
                <a:headEnd type="none" w="sm" len="sm"/>
                <a:tailEnd type="none" w="med" len="lg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4235" name="Oval 59"/>
              <p:cNvSpPr>
                <a:spLocks noChangeAspect="1" noChangeArrowheads="1"/>
              </p:cNvSpPr>
              <p:nvPr/>
            </p:nvSpPr>
            <p:spPr bwMode="auto">
              <a:xfrm>
                <a:off x="2208" y="2160"/>
                <a:ext cx="48" cy="48"/>
              </a:xfrm>
              <a:prstGeom prst="ellipse">
                <a:avLst/>
              </a:prstGeom>
              <a:solidFill>
                <a:schemeClr val="tx1"/>
              </a:solidFill>
              <a:ln w="19050">
                <a:solidFill>
                  <a:schemeClr val="tx1"/>
                </a:solidFill>
                <a:round/>
                <a:headEnd type="none" w="sm" len="sm"/>
                <a:tailEnd type="none" w="med" len="lg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4236" name="Oval 60"/>
              <p:cNvSpPr>
                <a:spLocks noChangeAspect="1" noChangeArrowheads="1"/>
              </p:cNvSpPr>
              <p:nvPr/>
            </p:nvSpPr>
            <p:spPr bwMode="auto">
              <a:xfrm>
                <a:off x="2304" y="2160"/>
                <a:ext cx="48" cy="48"/>
              </a:xfrm>
              <a:prstGeom prst="ellipse">
                <a:avLst/>
              </a:prstGeom>
              <a:solidFill>
                <a:schemeClr val="tx1"/>
              </a:solidFill>
              <a:ln w="19050">
                <a:solidFill>
                  <a:schemeClr val="tx1"/>
                </a:solidFill>
                <a:round/>
                <a:headEnd type="none" w="sm" len="sm"/>
                <a:tailEnd type="none" w="med" len="lg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434237" name="Group 61"/>
            <p:cNvGrpSpPr>
              <a:grpSpLocks noChangeAspect="1"/>
            </p:cNvGrpSpPr>
            <p:nvPr/>
          </p:nvGrpSpPr>
          <p:grpSpPr bwMode="auto">
            <a:xfrm>
              <a:off x="480" y="2949"/>
              <a:ext cx="225" cy="75"/>
              <a:chOff x="1968" y="2112"/>
              <a:chExt cx="432" cy="144"/>
            </a:xfrm>
          </p:grpSpPr>
          <p:sp>
            <p:nvSpPr>
              <p:cNvPr id="434238" name="Rectangle 62"/>
              <p:cNvSpPr>
                <a:spLocks noChangeAspect="1" noChangeArrowheads="1"/>
              </p:cNvSpPr>
              <p:nvPr/>
            </p:nvSpPr>
            <p:spPr bwMode="auto">
              <a:xfrm>
                <a:off x="1968" y="2112"/>
                <a:ext cx="432" cy="144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  <a:miter lim="800000"/>
                <a:headEnd type="none" w="sm" len="sm"/>
                <a:tailEnd type="none" w="med" len="lg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4239" name="Oval 63"/>
              <p:cNvSpPr>
                <a:spLocks noChangeAspect="1" noChangeArrowheads="1"/>
              </p:cNvSpPr>
              <p:nvPr/>
            </p:nvSpPr>
            <p:spPr bwMode="auto">
              <a:xfrm>
                <a:off x="2016" y="2160"/>
                <a:ext cx="48" cy="48"/>
              </a:xfrm>
              <a:prstGeom prst="ellipse">
                <a:avLst/>
              </a:prstGeom>
              <a:solidFill>
                <a:schemeClr val="tx1"/>
              </a:solidFill>
              <a:ln w="19050">
                <a:solidFill>
                  <a:schemeClr val="tx1"/>
                </a:solidFill>
                <a:round/>
                <a:headEnd type="none" w="sm" len="sm"/>
                <a:tailEnd type="none" w="med" len="lg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4240" name="Oval 64"/>
              <p:cNvSpPr>
                <a:spLocks noChangeAspect="1" noChangeArrowheads="1"/>
              </p:cNvSpPr>
              <p:nvPr/>
            </p:nvSpPr>
            <p:spPr bwMode="auto">
              <a:xfrm>
                <a:off x="2112" y="2160"/>
                <a:ext cx="48" cy="48"/>
              </a:xfrm>
              <a:prstGeom prst="ellipse">
                <a:avLst/>
              </a:prstGeom>
              <a:solidFill>
                <a:schemeClr val="tx1"/>
              </a:solidFill>
              <a:ln w="19050">
                <a:solidFill>
                  <a:schemeClr val="tx1"/>
                </a:solidFill>
                <a:round/>
                <a:headEnd type="none" w="sm" len="sm"/>
                <a:tailEnd type="none" w="med" len="lg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4241" name="Oval 65"/>
              <p:cNvSpPr>
                <a:spLocks noChangeAspect="1" noChangeArrowheads="1"/>
              </p:cNvSpPr>
              <p:nvPr/>
            </p:nvSpPr>
            <p:spPr bwMode="auto">
              <a:xfrm>
                <a:off x="2208" y="2160"/>
                <a:ext cx="48" cy="48"/>
              </a:xfrm>
              <a:prstGeom prst="ellipse">
                <a:avLst/>
              </a:prstGeom>
              <a:solidFill>
                <a:schemeClr val="tx1"/>
              </a:solidFill>
              <a:ln w="19050">
                <a:solidFill>
                  <a:schemeClr val="tx1"/>
                </a:solidFill>
                <a:round/>
                <a:headEnd type="none" w="sm" len="sm"/>
                <a:tailEnd type="none" w="med" len="lg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4242" name="Oval 66"/>
              <p:cNvSpPr>
                <a:spLocks noChangeAspect="1" noChangeArrowheads="1"/>
              </p:cNvSpPr>
              <p:nvPr/>
            </p:nvSpPr>
            <p:spPr bwMode="auto">
              <a:xfrm>
                <a:off x="2304" y="2160"/>
                <a:ext cx="48" cy="48"/>
              </a:xfrm>
              <a:prstGeom prst="ellipse">
                <a:avLst/>
              </a:prstGeom>
              <a:solidFill>
                <a:schemeClr val="tx1"/>
              </a:solidFill>
              <a:ln w="19050">
                <a:solidFill>
                  <a:schemeClr val="tx1"/>
                </a:solidFill>
                <a:round/>
                <a:headEnd type="none" w="sm" len="sm"/>
                <a:tailEnd type="none" w="med" len="lg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434243" name="Group 67"/>
            <p:cNvGrpSpPr>
              <a:grpSpLocks noChangeAspect="1"/>
            </p:cNvGrpSpPr>
            <p:nvPr/>
          </p:nvGrpSpPr>
          <p:grpSpPr bwMode="auto">
            <a:xfrm>
              <a:off x="705" y="2949"/>
              <a:ext cx="225" cy="75"/>
              <a:chOff x="1968" y="2112"/>
              <a:chExt cx="432" cy="144"/>
            </a:xfrm>
          </p:grpSpPr>
          <p:sp>
            <p:nvSpPr>
              <p:cNvPr id="434244" name="Rectangle 68"/>
              <p:cNvSpPr>
                <a:spLocks noChangeAspect="1" noChangeArrowheads="1"/>
              </p:cNvSpPr>
              <p:nvPr/>
            </p:nvSpPr>
            <p:spPr bwMode="auto">
              <a:xfrm>
                <a:off x="1968" y="2112"/>
                <a:ext cx="432" cy="144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  <a:miter lim="800000"/>
                <a:headEnd type="none" w="sm" len="sm"/>
                <a:tailEnd type="none" w="med" len="lg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4245" name="Oval 69"/>
              <p:cNvSpPr>
                <a:spLocks noChangeAspect="1" noChangeArrowheads="1"/>
              </p:cNvSpPr>
              <p:nvPr/>
            </p:nvSpPr>
            <p:spPr bwMode="auto">
              <a:xfrm>
                <a:off x="2016" y="2160"/>
                <a:ext cx="48" cy="48"/>
              </a:xfrm>
              <a:prstGeom prst="ellipse">
                <a:avLst/>
              </a:prstGeom>
              <a:solidFill>
                <a:schemeClr val="tx1"/>
              </a:solidFill>
              <a:ln w="19050">
                <a:solidFill>
                  <a:schemeClr val="tx1"/>
                </a:solidFill>
                <a:round/>
                <a:headEnd type="none" w="sm" len="sm"/>
                <a:tailEnd type="none" w="med" len="lg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4246" name="Oval 70"/>
              <p:cNvSpPr>
                <a:spLocks noChangeAspect="1" noChangeArrowheads="1"/>
              </p:cNvSpPr>
              <p:nvPr/>
            </p:nvSpPr>
            <p:spPr bwMode="auto">
              <a:xfrm>
                <a:off x="2112" y="2160"/>
                <a:ext cx="48" cy="48"/>
              </a:xfrm>
              <a:prstGeom prst="ellipse">
                <a:avLst/>
              </a:prstGeom>
              <a:solidFill>
                <a:schemeClr val="tx1"/>
              </a:solidFill>
              <a:ln w="19050">
                <a:solidFill>
                  <a:schemeClr val="tx1"/>
                </a:solidFill>
                <a:round/>
                <a:headEnd type="none" w="sm" len="sm"/>
                <a:tailEnd type="none" w="med" len="lg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4247" name="Oval 71"/>
              <p:cNvSpPr>
                <a:spLocks noChangeAspect="1" noChangeArrowheads="1"/>
              </p:cNvSpPr>
              <p:nvPr/>
            </p:nvSpPr>
            <p:spPr bwMode="auto">
              <a:xfrm>
                <a:off x="2208" y="2160"/>
                <a:ext cx="48" cy="48"/>
              </a:xfrm>
              <a:prstGeom prst="ellipse">
                <a:avLst/>
              </a:prstGeom>
              <a:solidFill>
                <a:schemeClr val="tx1"/>
              </a:solidFill>
              <a:ln w="19050">
                <a:solidFill>
                  <a:schemeClr val="tx1"/>
                </a:solidFill>
                <a:round/>
                <a:headEnd type="none" w="sm" len="sm"/>
                <a:tailEnd type="none" w="med" len="lg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4248" name="Oval 72"/>
              <p:cNvSpPr>
                <a:spLocks noChangeAspect="1" noChangeArrowheads="1"/>
              </p:cNvSpPr>
              <p:nvPr/>
            </p:nvSpPr>
            <p:spPr bwMode="auto">
              <a:xfrm>
                <a:off x="2304" y="2160"/>
                <a:ext cx="48" cy="48"/>
              </a:xfrm>
              <a:prstGeom prst="ellipse">
                <a:avLst/>
              </a:prstGeom>
              <a:solidFill>
                <a:schemeClr val="tx1"/>
              </a:solidFill>
              <a:ln w="19050">
                <a:solidFill>
                  <a:schemeClr val="tx1"/>
                </a:solidFill>
                <a:round/>
                <a:headEnd type="none" w="sm" len="sm"/>
                <a:tailEnd type="none" w="med" len="lg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434249" name="Group 73"/>
            <p:cNvGrpSpPr>
              <a:grpSpLocks noChangeAspect="1"/>
            </p:cNvGrpSpPr>
            <p:nvPr/>
          </p:nvGrpSpPr>
          <p:grpSpPr bwMode="auto">
            <a:xfrm>
              <a:off x="930" y="2949"/>
              <a:ext cx="225" cy="75"/>
              <a:chOff x="1968" y="2112"/>
              <a:chExt cx="432" cy="144"/>
            </a:xfrm>
          </p:grpSpPr>
          <p:sp>
            <p:nvSpPr>
              <p:cNvPr id="434250" name="Rectangle 74"/>
              <p:cNvSpPr>
                <a:spLocks noChangeAspect="1" noChangeArrowheads="1"/>
              </p:cNvSpPr>
              <p:nvPr/>
            </p:nvSpPr>
            <p:spPr bwMode="auto">
              <a:xfrm>
                <a:off x="1968" y="2112"/>
                <a:ext cx="432" cy="144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  <a:miter lim="800000"/>
                <a:headEnd type="none" w="sm" len="sm"/>
                <a:tailEnd type="none" w="med" len="lg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4251" name="Oval 75"/>
              <p:cNvSpPr>
                <a:spLocks noChangeAspect="1" noChangeArrowheads="1"/>
              </p:cNvSpPr>
              <p:nvPr/>
            </p:nvSpPr>
            <p:spPr bwMode="auto">
              <a:xfrm>
                <a:off x="2016" y="2160"/>
                <a:ext cx="48" cy="48"/>
              </a:xfrm>
              <a:prstGeom prst="ellipse">
                <a:avLst/>
              </a:prstGeom>
              <a:solidFill>
                <a:schemeClr val="tx1"/>
              </a:solidFill>
              <a:ln w="19050">
                <a:solidFill>
                  <a:schemeClr val="tx1"/>
                </a:solidFill>
                <a:round/>
                <a:headEnd type="none" w="sm" len="sm"/>
                <a:tailEnd type="none" w="med" len="lg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4252" name="Oval 76"/>
              <p:cNvSpPr>
                <a:spLocks noChangeAspect="1" noChangeArrowheads="1"/>
              </p:cNvSpPr>
              <p:nvPr/>
            </p:nvSpPr>
            <p:spPr bwMode="auto">
              <a:xfrm>
                <a:off x="2112" y="2160"/>
                <a:ext cx="48" cy="48"/>
              </a:xfrm>
              <a:prstGeom prst="ellipse">
                <a:avLst/>
              </a:prstGeom>
              <a:solidFill>
                <a:schemeClr val="tx1"/>
              </a:solidFill>
              <a:ln w="19050">
                <a:solidFill>
                  <a:schemeClr val="tx1"/>
                </a:solidFill>
                <a:round/>
                <a:headEnd type="none" w="sm" len="sm"/>
                <a:tailEnd type="none" w="med" len="lg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4253" name="Oval 77"/>
              <p:cNvSpPr>
                <a:spLocks noChangeAspect="1" noChangeArrowheads="1"/>
              </p:cNvSpPr>
              <p:nvPr/>
            </p:nvSpPr>
            <p:spPr bwMode="auto">
              <a:xfrm>
                <a:off x="2208" y="2160"/>
                <a:ext cx="48" cy="48"/>
              </a:xfrm>
              <a:prstGeom prst="ellipse">
                <a:avLst/>
              </a:prstGeom>
              <a:solidFill>
                <a:schemeClr val="tx1"/>
              </a:solidFill>
              <a:ln w="19050">
                <a:solidFill>
                  <a:schemeClr val="tx1"/>
                </a:solidFill>
                <a:round/>
                <a:headEnd type="none" w="sm" len="sm"/>
                <a:tailEnd type="none" w="med" len="lg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4254" name="Oval 78"/>
              <p:cNvSpPr>
                <a:spLocks noChangeAspect="1" noChangeArrowheads="1"/>
              </p:cNvSpPr>
              <p:nvPr/>
            </p:nvSpPr>
            <p:spPr bwMode="auto">
              <a:xfrm>
                <a:off x="2304" y="2160"/>
                <a:ext cx="48" cy="48"/>
              </a:xfrm>
              <a:prstGeom prst="ellipse">
                <a:avLst/>
              </a:prstGeom>
              <a:solidFill>
                <a:schemeClr val="tx1"/>
              </a:solidFill>
              <a:ln w="19050">
                <a:solidFill>
                  <a:schemeClr val="tx1"/>
                </a:solidFill>
                <a:round/>
                <a:headEnd type="none" w="sm" len="sm"/>
                <a:tailEnd type="none" w="med" len="lg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434255" name="Group 79"/>
            <p:cNvGrpSpPr>
              <a:grpSpLocks noChangeAspect="1"/>
            </p:cNvGrpSpPr>
            <p:nvPr/>
          </p:nvGrpSpPr>
          <p:grpSpPr bwMode="auto">
            <a:xfrm>
              <a:off x="1155" y="2949"/>
              <a:ext cx="225" cy="75"/>
              <a:chOff x="1968" y="2112"/>
              <a:chExt cx="432" cy="144"/>
            </a:xfrm>
          </p:grpSpPr>
          <p:sp>
            <p:nvSpPr>
              <p:cNvPr id="434256" name="Rectangle 80"/>
              <p:cNvSpPr>
                <a:spLocks noChangeAspect="1" noChangeArrowheads="1"/>
              </p:cNvSpPr>
              <p:nvPr/>
            </p:nvSpPr>
            <p:spPr bwMode="auto">
              <a:xfrm>
                <a:off x="1968" y="2112"/>
                <a:ext cx="432" cy="144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  <a:miter lim="800000"/>
                <a:headEnd type="none" w="sm" len="sm"/>
                <a:tailEnd type="none" w="med" len="lg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4257" name="Oval 81"/>
              <p:cNvSpPr>
                <a:spLocks noChangeAspect="1" noChangeArrowheads="1"/>
              </p:cNvSpPr>
              <p:nvPr/>
            </p:nvSpPr>
            <p:spPr bwMode="auto">
              <a:xfrm>
                <a:off x="2016" y="2160"/>
                <a:ext cx="48" cy="48"/>
              </a:xfrm>
              <a:prstGeom prst="ellipse">
                <a:avLst/>
              </a:prstGeom>
              <a:solidFill>
                <a:schemeClr val="tx1"/>
              </a:solidFill>
              <a:ln w="19050">
                <a:solidFill>
                  <a:schemeClr val="tx1"/>
                </a:solidFill>
                <a:round/>
                <a:headEnd type="none" w="sm" len="sm"/>
                <a:tailEnd type="none" w="med" len="lg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4258" name="Oval 82"/>
              <p:cNvSpPr>
                <a:spLocks noChangeAspect="1" noChangeArrowheads="1"/>
              </p:cNvSpPr>
              <p:nvPr/>
            </p:nvSpPr>
            <p:spPr bwMode="auto">
              <a:xfrm>
                <a:off x="2112" y="2160"/>
                <a:ext cx="48" cy="48"/>
              </a:xfrm>
              <a:prstGeom prst="ellipse">
                <a:avLst/>
              </a:prstGeom>
              <a:solidFill>
                <a:schemeClr val="tx1"/>
              </a:solidFill>
              <a:ln w="19050">
                <a:solidFill>
                  <a:schemeClr val="tx1"/>
                </a:solidFill>
                <a:round/>
                <a:headEnd type="none" w="sm" len="sm"/>
                <a:tailEnd type="none" w="med" len="lg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4259" name="Oval 83"/>
              <p:cNvSpPr>
                <a:spLocks noChangeAspect="1" noChangeArrowheads="1"/>
              </p:cNvSpPr>
              <p:nvPr/>
            </p:nvSpPr>
            <p:spPr bwMode="auto">
              <a:xfrm>
                <a:off x="2208" y="2160"/>
                <a:ext cx="48" cy="48"/>
              </a:xfrm>
              <a:prstGeom prst="ellipse">
                <a:avLst/>
              </a:prstGeom>
              <a:solidFill>
                <a:schemeClr val="tx1"/>
              </a:solidFill>
              <a:ln w="19050">
                <a:solidFill>
                  <a:schemeClr val="tx1"/>
                </a:solidFill>
                <a:round/>
                <a:headEnd type="none" w="sm" len="sm"/>
                <a:tailEnd type="none" w="med" len="lg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4260" name="Oval 84"/>
              <p:cNvSpPr>
                <a:spLocks noChangeAspect="1" noChangeArrowheads="1"/>
              </p:cNvSpPr>
              <p:nvPr/>
            </p:nvSpPr>
            <p:spPr bwMode="auto">
              <a:xfrm>
                <a:off x="2304" y="2160"/>
                <a:ext cx="48" cy="48"/>
              </a:xfrm>
              <a:prstGeom prst="ellipse">
                <a:avLst/>
              </a:prstGeom>
              <a:solidFill>
                <a:schemeClr val="tx1"/>
              </a:solidFill>
              <a:ln w="19050">
                <a:solidFill>
                  <a:schemeClr val="tx1"/>
                </a:solidFill>
                <a:round/>
                <a:headEnd type="none" w="sm" len="sm"/>
                <a:tailEnd type="none" w="med" len="lg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434284" name="Text Box 108"/>
          <p:cNvSpPr txBox="1">
            <a:spLocks noChangeArrowheads="1"/>
          </p:cNvSpPr>
          <p:nvPr/>
        </p:nvSpPr>
        <p:spPr bwMode="auto">
          <a:xfrm>
            <a:off x="4724400" y="2468563"/>
            <a:ext cx="1765300" cy="1465262"/>
          </a:xfrm>
          <a:prstGeom prst="rect">
            <a:avLst/>
          </a:prstGeom>
          <a:noFill/>
          <a:ln w="19050">
            <a:noFill/>
            <a:miter lim="800000"/>
            <a:headEnd type="none" w="sm" len="sm"/>
            <a:tailEnd type="none" w="med" len="lg"/>
          </a:ln>
          <a:effectLst/>
        </p:spPr>
        <p:txBody>
          <a:bodyPr wrap="none">
            <a:spAutoFit/>
          </a:bodyPr>
          <a:lstStyle/>
          <a:p>
            <a:r>
              <a:rPr lang="en-US"/>
              <a:t>do i = 1, n</a:t>
            </a:r>
          </a:p>
          <a:p>
            <a:r>
              <a:rPr lang="en-US"/>
              <a:t>   do j = 1, n</a:t>
            </a:r>
          </a:p>
          <a:p>
            <a:r>
              <a:rPr lang="en-US"/>
              <a:t>         … a(i,j) ...</a:t>
            </a:r>
          </a:p>
          <a:p>
            <a:r>
              <a:rPr lang="en-US"/>
              <a:t>   end do</a:t>
            </a:r>
          </a:p>
          <a:p>
            <a:r>
              <a:rPr lang="en-US"/>
              <a:t>end do</a:t>
            </a:r>
          </a:p>
        </p:txBody>
      </p:sp>
      <p:grpSp>
        <p:nvGrpSpPr>
          <p:cNvPr id="434287" name="Group 111"/>
          <p:cNvGrpSpPr>
            <a:grpSpLocks/>
          </p:cNvGrpSpPr>
          <p:nvPr/>
        </p:nvGrpSpPr>
        <p:grpSpPr bwMode="auto">
          <a:xfrm>
            <a:off x="5319713" y="4183063"/>
            <a:ext cx="1990725" cy="1989137"/>
            <a:chOff x="1242" y="1833"/>
            <a:chExt cx="1254" cy="1253"/>
          </a:xfrm>
        </p:grpSpPr>
        <p:sp>
          <p:nvSpPr>
            <p:cNvPr id="434288" name="Line 112"/>
            <p:cNvSpPr>
              <a:spLocks noChangeShapeType="1"/>
            </p:cNvSpPr>
            <p:nvPr/>
          </p:nvSpPr>
          <p:spPr bwMode="auto">
            <a:xfrm>
              <a:off x="1392" y="2153"/>
              <a:ext cx="1104" cy="0"/>
            </a:xfrm>
            <a:prstGeom prst="line">
              <a:avLst/>
            </a:prstGeom>
            <a:noFill/>
            <a:ln w="12700">
              <a:solidFill>
                <a:srgbClr val="FF0033"/>
              </a:solidFill>
              <a:round/>
              <a:headEnd type="none" w="sm" len="sm"/>
              <a:tailEnd type="triangle" w="sm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4289" name="Line 113"/>
            <p:cNvSpPr>
              <a:spLocks noChangeShapeType="1"/>
            </p:cNvSpPr>
            <p:nvPr/>
          </p:nvSpPr>
          <p:spPr bwMode="auto">
            <a:xfrm>
              <a:off x="1392" y="2228"/>
              <a:ext cx="1104" cy="0"/>
            </a:xfrm>
            <a:prstGeom prst="line">
              <a:avLst/>
            </a:prstGeom>
            <a:noFill/>
            <a:ln w="12700">
              <a:solidFill>
                <a:srgbClr val="FF0033"/>
              </a:solidFill>
              <a:round/>
              <a:headEnd type="none" w="sm" len="sm"/>
              <a:tailEnd type="triangle" w="sm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4290" name="Line 114"/>
            <p:cNvSpPr>
              <a:spLocks noChangeShapeType="1"/>
            </p:cNvSpPr>
            <p:nvPr/>
          </p:nvSpPr>
          <p:spPr bwMode="auto">
            <a:xfrm>
              <a:off x="1392" y="3086"/>
              <a:ext cx="1104" cy="0"/>
            </a:xfrm>
            <a:prstGeom prst="line">
              <a:avLst/>
            </a:prstGeom>
            <a:noFill/>
            <a:ln w="12700">
              <a:solidFill>
                <a:srgbClr val="FF0033"/>
              </a:solidFill>
              <a:round/>
              <a:headEnd type="none" w="sm" len="sm"/>
              <a:tailEnd type="triangle" w="sm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4291" name="Line 115"/>
            <p:cNvSpPr>
              <a:spLocks noChangeShapeType="1"/>
            </p:cNvSpPr>
            <p:nvPr/>
          </p:nvSpPr>
          <p:spPr bwMode="auto">
            <a:xfrm>
              <a:off x="1320" y="2191"/>
              <a:ext cx="0" cy="449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none" w="sm" len="sm"/>
              <a:tailEnd type="triangle" w="med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4292" name="Line 116"/>
            <p:cNvSpPr>
              <a:spLocks noChangeShapeType="1"/>
            </p:cNvSpPr>
            <p:nvPr/>
          </p:nvSpPr>
          <p:spPr bwMode="auto">
            <a:xfrm rot="-5400000">
              <a:off x="1856" y="1743"/>
              <a:ext cx="0" cy="449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none" w="sm" len="sm"/>
              <a:tailEnd type="triangle" w="med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4293" name="Text Box 117"/>
            <p:cNvSpPr txBox="1">
              <a:spLocks noChangeArrowheads="1"/>
            </p:cNvSpPr>
            <p:nvPr/>
          </p:nvSpPr>
          <p:spPr bwMode="auto">
            <a:xfrm>
              <a:off x="2056" y="1833"/>
              <a:ext cx="156" cy="231"/>
            </a:xfrm>
            <a:prstGeom prst="rect">
              <a:avLst/>
            </a:prstGeom>
            <a:noFill/>
            <a:ln w="19050">
              <a:noFill/>
              <a:miter lim="800000"/>
              <a:headEnd type="none" w="sm" len="sm"/>
              <a:tailEnd type="none" w="med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/>
                <a:t>i</a:t>
              </a:r>
              <a:endParaRPr lang="en-US">
                <a:latin typeface="Times New Roman" pitchFamily="18" charset="0"/>
              </a:endParaRPr>
            </a:p>
          </p:txBody>
        </p:sp>
        <p:sp>
          <p:nvSpPr>
            <p:cNvPr id="434294" name="Text Box 118"/>
            <p:cNvSpPr txBox="1">
              <a:spLocks noChangeArrowheads="1"/>
            </p:cNvSpPr>
            <p:nvPr/>
          </p:nvSpPr>
          <p:spPr bwMode="auto">
            <a:xfrm>
              <a:off x="1242" y="2624"/>
              <a:ext cx="174" cy="231"/>
            </a:xfrm>
            <a:prstGeom prst="rect">
              <a:avLst/>
            </a:prstGeom>
            <a:noFill/>
            <a:ln w="19050">
              <a:noFill/>
              <a:miter lim="800000"/>
              <a:headEnd type="none" w="sm" len="sm"/>
              <a:tailEnd type="none" w="med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/>
                <a:t>j</a:t>
              </a:r>
              <a:endParaRPr lang="en-US">
                <a:latin typeface="Times New Roman" pitchFamily="18" charset="0"/>
              </a:endParaRPr>
            </a:p>
          </p:txBody>
        </p:sp>
      </p:grpSp>
      <p:sp>
        <p:nvSpPr>
          <p:cNvPr id="96" name="Rectangle 7"/>
          <p:cNvSpPr>
            <a:spLocks noChangeArrowheads="1"/>
          </p:cNvSpPr>
          <p:nvPr/>
        </p:nvSpPr>
        <p:spPr bwMode="auto">
          <a:xfrm>
            <a:off x="2565400" y="5745163"/>
            <a:ext cx="838200" cy="427038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 type="none" w="sm" len="sm"/>
            <a:tailEnd type="none" w="med" len="lg"/>
          </a:ln>
          <a:effectLst/>
        </p:spPr>
        <p:txBody>
          <a:bodyPr wrap="none" anchor="ctr"/>
          <a:lstStyle/>
          <a:p>
            <a:pPr algn="ctr"/>
            <a:r>
              <a:rPr lang="en-US"/>
              <a:t>M</a:t>
            </a:r>
          </a:p>
        </p:txBody>
      </p:sp>
      <p:sp>
        <p:nvSpPr>
          <p:cNvPr id="97" name="Rectangle 8"/>
          <p:cNvSpPr>
            <a:spLocks noChangeArrowheads="1"/>
          </p:cNvSpPr>
          <p:nvPr/>
        </p:nvSpPr>
        <p:spPr bwMode="auto">
          <a:xfrm>
            <a:off x="2717800" y="5211763"/>
            <a:ext cx="533400" cy="274638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 type="none" w="sm" len="sm"/>
            <a:tailEnd type="none" w="med" len="lg"/>
          </a:ln>
          <a:effectLst/>
        </p:spPr>
        <p:txBody>
          <a:bodyPr wrap="none" anchor="ctr"/>
          <a:lstStyle/>
          <a:p>
            <a:pPr algn="ctr"/>
            <a:r>
              <a:rPr lang="en-US"/>
              <a:t>C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98" name="Rectangle 9"/>
          <p:cNvSpPr>
            <a:spLocks noChangeArrowheads="1"/>
          </p:cNvSpPr>
          <p:nvPr/>
        </p:nvSpPr>
        <p:spPr bwMode="auto">
          <a:xfrm>
            <a:off x="2717800" y="4572000"/>
            <a:ext cx="533400" cy="427038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 type="none" w="sm" len="sm"/>
            <a:tailEnd type="none" w="med" len="lg"/>
          </a:ln>
          <a:effectLst/>
        </p:spPr>
        <p:txBody>
          <a:bodyPr wrap="none" anchor="ctr"/>
          <a:lstStyle/>
          <a:p>
            <a:pPr algn="ctr"/>
            <a:r>
              <a:rPr lang="en-US" dirty="0"/>
              <a:t>P</a:t>
            </a:r>
            <a:endParaRPr lang="en-US" dirty="0">
              <a:latin typeface="Times New Roman" pitchFamily="18" charset="0"/>
            </a:endParaRPr>
          </a:p>
        </p:txBody>
      </p:sp>
      <p:sp>
        <p:nvSpPr>
          <p:cNvPr id="99" name="Line 10"/>
          <p:cNvSpPr>
            <a:spLocks noChangeShapeType="1"/>
          </p:cNvSpPr>
          <p:nvPr/>
        </p:nvSpPr>
        <p:spPr bwMode="auto">
          <a:xfrm flipV="1">
            <a:off x="2984500" y="4999038"/>
            <a:ext cx="0" cy="2127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triangle" w="sm" len="sm"/>
            <a:tailEnd type="triangl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0" name="Line 11"/>
          <p:cNvSpPr>
            <a:spLocks noChangeShapeType="1"/>
          </p:cNvSpPr>
          <p:nvPr/>
        </p:nvSpPr>
        <p:spPr bwMode="auto">
          <a:xfrm flipV="1">
            <a:off x="2984500" y="5486400"/>
            <a:ext cx="0" cy="258763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triangle" w="sm" len="sm"/>
            <a:tailEnd type="triangl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94626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4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34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-</a:t>
            </a:r>
            <a:fld id="{5DD910CA-31C6-4E3E-9E08-F0096A61C952}" type="slidenum">
              <a:rPr lang="en-US"/>
              <a:pPr/>
              <a:t>42</a:t>
            </a:fld>
            <a:r>
              <a:rPr lang="en-US"/>
              <a:t>-</a:t>
            </a:r>
          </a:p>
        </p:txBody>
      </p:sp>
      <p:sp>
        <p:nvSpPr>
          <p:cNvPr id="431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Loop Interchange</a:t>
            </a:r>
          </a:p>
        </p:txBody>
      </p:sp>
      <p:sp>
        <p:nvSpPr>
          <p:cNvPr id="4311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384300"/>
            <a:ext cx="7772400" cy="504825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Loop interchange can improve the granularity of parallelism!</a:t>
            </a:r>
          </a:p>
        </p:txBody>
      </p:sp>
      <p:sp>
        <p:nvSpPr>
          <p:cNvPr id="431130" name="Text Box 26"/>
          <p:cNvSpPr txBox="1">
            <a:spLocks noChangeArrowheads="1"/>
          </p:cNvSpPr>
          <p:nvPr/>
        </p:nvSpPr>
        <p:spPr bwMode="auto">
          <a:xfrm>
            <a:off x="1314450" y="2455863"/>
            <a:ext cx="2190750" cy="1739900"/>
          </a:xfrm>
          <a:prstGeom prst="rect">
            <a:avLst/>
          </a:prstGeom>
          <a:noFill/>
          <a:ln w="19050">
            <a:noFill/>
            <a:miter lim="800000"/>
            <a:headEnd type="none" w="sm" len="sm"/>
            <a:tailEnd type="none" w="med" len="lg"/>
          </a:ln>
          <a:effectLst/>
        </p:spPr>
        <p:txBody>
          <a:bodyPr wrap="none">
            <a:spAutoFit/>
          </a:bodyPr>
          <a:lstStyle/>
          <a:p>
            <a:r>
              <a:rPr lang="en-US"/>
              <a:t>do i = 1, n</a:t>
            </a:r>
          </a:p>
          <a:p>
            <a:r>
              <a:rPr lang="en-US"/>
              <a:t>   do j = 1, n</a:t>
            </a:r>
          </a:p>
          <a:p>
            <a:r>
              <a:rPr lang="en-US"/>
              <a:t>        a(i,j) = b(i,j)</a:t>
            </a:r>
          </a:p>
          <a:p>
            <a:r>
              <a:rPr lang="en-US"/>
              <a:t>        c(i,j) = a(i-1,j)</a:t>
            </a:r>
          </a:p>
          <a:p>
            <a:r>
              <a:rPr lang="en-US"/>
              <a:t>   end do</a:t>
            </a:r>
          </a:p>
          <a:p>
            <a:r>
              <a:rPr lang="en-US"/>
              <a:t>end do</a:t>
            </a:r>
          </a:p>
        </p:txBody>
      </p:sp>
      <p:graphicFrame>
        <p:nvGraphicFramePr>
          <p:cNvPr id="470016" name="Object 0"/>
          <p:cNvGraphicFramePr>
            <a:graphicFrameLocks noChangeAspect="1"/>
          </p:cNvGraphicFramePr>
          <p:nvPr/>
        </p:nvGraphicFramePr>
        <p:xfrm>
          <a:off x="2076450" y="5094288"/>
          <a:ext cx="404813" cy="392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26" name="Equation" r:id="rId4" imgW="406080" imgH="393480" progId="Equation.3">
                  <p:embed/>
                </p:oleObj>
              </mc:Choice>
              <mc:Fallback>
                <p:oleObj name="Equation" r:id="rId4" imgW="406080" imgH="393480" progId="Equation.3">
                  <p:embed/>
                  <p:pic>
                    <p:nvPicPr>
                      <p:cNvPr id="470016" name="Object 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76450" y="5094288"/>
                        <a:ext cx="404813" cy="3921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31132" name="Text Box 28"/>
          <p:cNvSpPr txBox="1">
            <a:spLocks noChangeArrowheads="1"/>
          </p:cNvSpPr>
          <p:nvPr/>
        </p:nvSpPr>
        <p:spPr bwMode="auto">
          <a:xfrm>
            <a:off x="5810250" y="2455863"/>
            <a:ext cx="2190750" cy="1739900"/>
          </a:xfrm>
          <a:prstGeom prst="rect">
            <a:avLst/>
          </a:prstGeom>
          <a:noFill/>
          <a:ln w="19050">
            <a:noFill/>
            <a:miter lim="800000"/>
            <a:headEnd type="none" w="sm" len="sm"/>
            <a:tailEnd type="none" w="med" len="lg"/>
          </a:ln>
          <a:effectLst/>
        </p:spPr>
        <p:txBody>
          <a:bodyPr wrap="none">
            <a:spAutoFit/>
          </a:bodyPr>
          <a:lstStyle/>
          <a:p>
            <a:r>
              <a:rPr lang="en-US"/>
              <a:t>do j = 1, n</a:t>
            </a:r>
          </a:p>
          <a:p>
            <a:r>
              <a:rPr lang="en-US"/>
              <a:t>   do i = 1, n</a:t>
            </a:r>
          </a:p>
          <a:p>
            <a:r>
              <a:rPr lang="en-US"/>
              <a:t>        a(i,j) = b(i,j)</a:t>
            </a:r>
          </a:p>
          <a:p>
            <a:r>
              <a:rPr lang="en-US"/>
              <a:t>        c(i,j) = a(i-1,j)</a:t>
            </a:r>
          </a:p>
          <a:p>
            <a:r>
              <a:rPr lang="en-US"/>
              <a:t>   end do</a:t>
            </a:r>
          </a:p>
          <a:p>
            <a:r>
              <a:rPr lang="en-US"/>
              <a:t>end do</a:t>
            </a:r>
          </a:p>
        </p:txBody>
      </p:sp>
      <p:graphicFrame>
        <p:nvGraphicFramePr>
          <p:cNvPr id="470017" name="Object 1"/>
          <p:cNvGraphicFramePr>
            <a:graphicFrameLocks noChangeAspect="1"/>
          </p:cNvGraphicFramePr>
          <p:nvPr/>
        </p:nvGraphicFramePr>
        <p:xfrm>
          <a:off x="6572250" y="5094288"/>
          <a:ext cx="404813" cy="392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27" name="Equation" r:id="rId6" imgW="406080" imgH="393480" progId="Equation.3">
                  <p:embed/>
                </p:oleObj>
              </mc:Choice>
              <mc:Fallback>
                <p:oleObj name="Equation" r:id="rId6" imgW="406080" imgH="393480" progId="Equation.3">
                  <p:embed/>
                  <p:pic>
                    <p:nvPicPr>
                      <p:cNvPr id="470017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72250" y="5094288"/>
                        <a:ext cx="404813" cy="3921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431136" name="Group 32"/>
          <p:cNvGrpSpPr>
            <a:grpSpLocks/>
          </p:cNvGrpSpPr>
          <p:nvPr/>
        </p:nvGrpSpPr>
        <p:grpSpPr bwMode="auto">
          <a:xfrm>
            <a:off x="5791200" y="2590800"/>
            <a:ext cx="1219200" cy="2971800"/>
            <a:chOff x="3648" y="1344"/>
            <a:chExt cx="768" cy="1872"/>
          </a:xfrm>
        </p:grpSpPr>
        <p:sp>
          <p:nvSpPr>
            <p:cNvPr id="431134" name="Line 30"/>
            <p:cNvSpPr>
              <a:spLocks noChangeShapeType="1"/>
            </p:cNvSpPr>
            <p:nvPr/>
          </p:nvSpPr>
          <p:spPr bwMode="auto">
            <a:xfrm>
              <a:off x="3648" y="1344"/>
              <a:ext cx="0" cy="336"/>
            </a:xfrm>
            <a:prstGeom prst="line">
              <a:avLst/>
            </a:prstGeom>
            <a:noFill/>
            <a:ln w="57150">
              <a:solidFill>
                <a:srgbClr val="FF0033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31135" name="Line 31"/>
            <p:cNvSpPr>
              <a:spLocks noChangeShapeType="1"/>
            </p:cNvSpPr>
            <p:nvPr/>
          </p:nvSpPr>
          <p:spPr bwMode="auto">
            <a:xfrm>
              <a:off x="4224" y="3216"/>
              <a:ext cx="192" cy="0"/>
            </a:xfrm>
            <a:prstGeom prst="line">
              <a:avLst/>
            </a:prstGeom>
            <a:noFill/>
            <a:ln w="57150">
              <a:solidFill>
                <a:srgbClr val="FF0033"/>
              </a:solidFill>
              <a:round/>
              <a:headEnd type="none" w="sm" len="sm"/>
              <a:tailEnd type="none" w="med" len="lg"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0186992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1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00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1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00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1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1130" grpId="0" autoUpdateAnimBg="0"/>
      <p:bldP spid="431132" grpId="0" autoUpdateAnimBg="0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-</a:t>
            </a:r>
            <a:fld id="{013194AF-D868-4825-A56A-6B850A5DEBF3}" type="slidenum">
              <a:rPr lang="en-US"/>
              <a:pPr/>
              <a:t>43</a:t>
            </a:fld>
            <a:r>
              <a:rPr lang="en-US"/>
              <a:t>-</a:t>
            </a:r>
          </a:p>
        </p:txBody>
      </p:sp>
      <p:sp>
        <p:nvSpPr>
          <p:cNvPr id="418818" name="Rectangle 307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Loop Interchange</a:t>
            </a:r>
          </a:p>
        </p:txBody>
      </p:sp>
      <p:sp>
        <p:nvSpPr>
          <p:cNvPr id="418819" name="Rectangle 3075"/>
          <p:cNvSpPr>
            <a:spLocks noGrp="1" noChangeArrowheads="1"/>
          </p:cNvSpPr>
          <p:nvPr>
            <p:ph type="body" idx="1"/>
          </p:nvPr>
        </p:nvSpPr>
        <p:spPr>
          <a:xfrm>
            <a:off x="685800" y="5486400"/>
            <a:ext cx="7772400" cy="457200"/>
          </a:xfrm>
        </p:spPr>
        <p:txBody>
          <a:bodyPr>
            <a:normAutofit fontScale="85000" lnSpcReduction="20000"/>
          </a:bodyPr>
          <a:lstStyle/>
          <a:p>
            <a:r>
              <a:rPr lang="en-US"/>
              <a:t>When is loop interchange legal?</a:t>
            </a:r>
          </a:p>
        </p:txBody>
      </p:sp>
      <p:sp>
        <p:nvSpPr>
          <p:cNvPr id="418820" name="Text Box 3076"/>
          <p:cNvSpPr txBox="1">
            <a:spLocks noChangeArrowheads="1"/>
          </p:cNvSpPr>
          <p:nvPr/>
        </p:nvSpPr>
        <p:spPr bwMode="auto">
          <a:xfrm>
            <a:off x="609600" y="2286000"/>
            <a:ext cx="1747838" cy="1465263"/>
          </a:xfrm>
          <a:prstGeom prst="rect">
            <a:avLst/>
          </a:prstGeom>
          <a:noFill/>
          <a:ln w="19050">
            <a:noFill/>
            <a:miter lim="800000"/>
            <a:headEnd type="none" w="sm" len="sm"/>
            <a:tailEnd type="none" w="med" len="lg"/>
          </a:ln>
          <a:effectLst/>
        </p:spPr>
        <p:txBody>
          <a:bodyPr wrap="none">
            <a:spAutoFit/>
          </a:bodyPr>
          <a:lstStyle/>
          <a:p>
            <a:r>
              <a:rPr lang="en-US"/>
              <a:t>  do i = 1,n</a:t>
            </a:r>
          </a:p>
          <a:p>
            <a:r>
              <a:rPr lang="en-US"/>
              <a:t>     do j = 1,n</a:t>
            </a:r>
          </a:p>
          <a:p>
            <a:r>
              <a:rPr lang="en-US"/>
              <a:t>         … a(i,j) …</a:t>
            </a:r>
          </a:p>
          <a:p>
            <a:r>
              <a:rPr lang="en-US"/>
              <a:t>     end do</a:t>
            </a:r>
          </a:p>
          <a:p>
            <a:r>
              <a:rPr lang="en-US"/>
              <a:t>  end do</a:t>
            </a:r>
          </a:p>
        </p:txBody>
      </p:sp>
      <p:sp>
        <p:nvSpPr>
          <p:cNvPr id="419115" name="Text Box 3371"/>
          <p:cNvSpPr txBox="1">
            <a:spLocks noChangeArrowheads="1"/>
          </p:cNvSpPr>
          <p:nvPr/>
        </p:nvSpPr>
        <p:spPr bwMode="auto">
          <a:xfrm>
            <a:off x="6629400" y="2286000"/>
            <a:ext cx="1747838" cy="1465263"/>
          </a:xfrm>
          <a:prstGeom prst="rect">
            <a:avLst/>
          </a:prstGeom>
          <a:noFill/>
          <a:ln w="19050">
            <a:noFill/>
            <a:miter lim="800000"/>
            <a:headEnd type="none" w="sm" len="sm"/>
            <a:tailEnd type="none" w="med" len="lg"/>
          </a:ln>
          <a:effectLst/>
        </p:spPr>
        <p:txBody>
          <a:bodyPr wrap="none">
            <a:spAutoFit/>
          </a:bodyPr>
          <a:lstStyle/>
          <a:p>
            <a:r>
              <a:rPr lang="en-US"/>
              <a:t>  do j = 1,n</a:t>
            </a:r>
          </a:p>
          <a:p>
            <a:r>
              <a:rPr lang="en-US"/>
              <a:t>     do i = 1,n</a:t>
            </a:r>
          </a:p>
          <a:p>
            <a:r>
              <a:rPr lang="en-US"/>
              <a:t>         … a(i,j) …</a:t>
            </a:r>
          </a:p>
          <a:p>
            <a:r>
              <a:rPr lang="en-US"/>
              <a:t>     end do</a:t>
            </a:r>
          </a:p>
          <a:p>
            <a:r>
              <a:rPr lang="en-US"/>
              <a:t>  end do</a:t>
            </a:r>
          </a:p>
        </p:txBody>
      </p:sp>
      <p:grpSp>
        <p:nvGrpSpPr>
          <p:cNvPr id="419182" name="Group 3438"/>
          <p:cNvGrpSpPr>
            <a:grpSpLocks/>
          </p:cNvGrpSpPr>
          <p:nvPr/>
        </p:nvGrpSpPr>
        <p:grpSpPr bwMode="auto">
          <a:xfrm>
            <a:off x="3124200" y="2006600"/>
            <a:ext cx="3124200" cy="2438400"/>
            <a:chOff x="1968" y="1264"/>
            <a:chExt cx="1968" cy="1536"/>
          </a:xfrm>
        </p:grpSpPr>
        <p:sp>
          <p:nvSpPr>
            <p:cNvPr id="419131" name="Line 3387"/>
            <p:cNvSpPr>
              <a:spLocks noChangeShapeType="1"/>
            </p:cNvSpPr>
            <p:nvPr/>
          </p:nvSpPr>
          <p:spPr bwMode="auto">
            <a:xfrm>
              <a:off x="1968" y="1264"/>
              <a:ext cx="1968" cy="0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 type="none" w="sm" len="sm"/>
              <a:tailEnd type="triangle" w="med" len="lg"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419132" name="Line 3388"/>
            <p:cNvSpPr>
              <a:spLocks noChangeShapeType="1"/>
            </p:cNvSpPr>
            <p:nvPr/>
          </p:nvSpPr>
          <p:spPr bwMode="auto">
            <a:xfrm flipH="1">
              <a:off x="1968" y="1264"/>
              <a:ext cx="1968" cy="384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19133" name="Line 3389"/>
            <p:cNvSpPr>
              <a:spLocks noChangeShapeType="1"/>
            </p:cNvSpPr>
            <p:nvPr/>
          </p:nvSpPr>
          <p:spPr bwMode="auto">
            <a:xfrm>
              <a:off x="1968" y="1648"/>
              <a:ext cx="1968" cy="0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 type="none" w="sm" len="sm"/>
              <a:tailEnd type="triangle" w="med" len="lg"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419134" name="Line 3390"/>
            <p:cNvSpPr>
              <a:spLocks noChangeShapeType="1"/>
            </p:cNvSpPr>
            <p:nvPr/>
          </p:nvSpPr>
          <p:spPr bwMode="auto">
            <a:xfrm>
              <a:off x="1968" y="2032"/>
              <a:ext cx="1968" cy="0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 type="none" w="sm" len="sm"/>
              <a:tailEnd type="triangle" w="med" len="lg"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419135" name="Line 3391"/>
            <p:cNvSpPr>
              <a:spLocks noChangeShapeType="1"/>
            </p:cNvSpPr>
            <p:nvPr/>
          </p:nvSpPr>
          <p:spPr bwMode="auto">
            <a:xfrm>
              <a:off x="1968" y="2416"/>
              <a:ext cx="1968" cy="0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 type="none" w="sm" len="sm"/>
              <a:tailEnd type="triangle" w="med" len="lg"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419136" name="Line 3392"/>
            <p:cNvSpPr>
              <a:spLocks noChangeShapeType="1"/>
            </p:cNvSpPr>
            <p:nvPr/>
          </p:nvSpPr>
          <p:spPr bwMode="auto">
            <a:xfrm>
              <a:off x="1968" y="2800"/>
              <a:ext cx="1968" cy="0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 type="none" w="sm" len="sm"/>
              <a:tailEnd type="triangle" w="med" len="lg"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419137" name="Line 3393"/>
            <p:cNvSpPr>
              <a:spLocks noChangeShapeType="1"/>
            </p:cNvSpPr>
            <p:nvPr/>
          </p:nvSpPr>
          <p:spPr bwMode="auto">
            <a:xfrm flipH="1">
              <a:off x="1968" y="1648"/>
              <a:ext cx="1968" cy="384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19138" name="Line 3394"/>
            <p:cNvSpPr>
              <a:spLocks noChangeShapeType="1"/>
            </p:cNvSpPr>
            <p:nvPr/>
          </p:nvSpPr>
          <p:spPr bwMode="auto">
            <a:xfrm flipH="1">
              <a:off x="1968" y="2032"/>
              <a:ext cx="1968" cy="384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19139" name="Line 3395"/>
            <p:cNvSpPr>
              <a:spLocks noChangeShapeType="1"/>
            </p:cNvSpPr>
            <p:nvPr/>
          </p:nvSpPr>
          <p:spPr bwMode="auto">
            <a:xfrm flipH="1">
              <a:off x="1968" y="2416"/>
              <a:ext cx="1968" cy="384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</p:grpSp>
      <p:sp>
        <p:nvSpPr>
          <p:cNvPr id="419127" name="Line 3383"/>
          <p:cNvSpPr>
            <a:spLocks noChangeShapeType="1"/>
          </p:cNvSpPr>
          <p:nvPr/>
        </p:nvSpPr>
        <p:spPr bwMode="auto">
          <a:xfrm>
            <a:off x="2819400" y="1981200"/>
            <a:ext cx="0" cy="990600"/>
          </a:xfrm>
          <a:prstGeom prst="line">
            <a:avLst/>
          </a:prstGeom>
          <a:noFill/>
          <a:ln w="19050">
            <a:solidFill>
              <a:srgbClr val="D0087F"/>
            </a:solidFill>
            <a:round/>
            <a:headEnd type="none" w="sm" len="sm"/>
            <a:tailEnd type="triangle" w="med" len="lg"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19128" name="Line 3384"/>
          <p:cNvSpPr>
            <a:spLocks noChangeShapeType="1"/>
          </p:cNvSpPr>
          <p:nvPr/>
        </p:nvSpPr>
        <p:spPr bwMode="auto">
          <a:xfrm>
            <a:off x="3276600" y="1676400"/>
            <a:ext cx="914400" cy="0"/>
          </a:xfrm>
          <a:prstGeom prst="line">
            <a:avLst/>
          </a:prstGeom>
          <a:noFill/>
          <a:ln w="19050">
            <a:solidFill>
              <a:srgbClr val="D0087F"/>
            </a:solidFill>
            <a:round/>
            <a:headEnd type="none" w="sm" len="sm"/>
            <a:tailEnd type="triangle" w="med" len="lg"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419129" name="Text Box 3385"/>
          <p:cNvSpPr txBox="1">
            <a:spLocks noChangeArrowheads="1"/>
          </p:cNvSpPr>
          <p:nvPr/>
        </p:nvSpPr>
        <p:spPr bwMode="auto">
          <a:xfrm>
            <a:off x="3581400" y="1295400"/>
            <a:ext cx="276225" cy="366713"/>
          </a:xfrm>
          <a:prstGeom prst="rect">
            <a:avLst/>
          </a:prstGeom>
          <a:noFill/>
          <a:ln w="19050">
            <a:noFill/>
            <a:miter lim="800000"/>
            <a:headEnd type="none" w="sm" len="sm"/>
            <a:tailEnd type="none" w="med" len="lg"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D0087F"/>
                </a:solidFill>
              </a:rPr>
              <a:t>j</a:t>
            </a:r>
            <a:endParaRPr lang="en-US"/>
          </a:p>
        </p:txBody>
      </p:sp>
      <p:sp>
        <p:nvSpPr>
          <p:cNvPr id="419130" name="Text Box 3386"/>
          <p:cNvSpPr txBox="1">
            <a:spLocks noChangeArrowheads="1"/>
          </p:cNvSpPr>
          <p:nvPr/>
        </p:nvSpPr>
        <p:spPr bwMode="auto">
          <a:xfrm>
            <a:off x="2590800" y="2133600"/>
            <a:ext cx="247650" cy="366713"/>
          </a:xfrm>
          <a:prstGeom prst="rect">
            <a:avLst/>
          </a:prstGeom>
          <a:noFill/>
          <a:ln w="19050">
            <a:noFill/>
            <a:miter lim="800000"/>
            <a:headEnd type="none" w="sm" len="sm"/>
            <a:tailEnd type="none" w="med" len="lg"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D0087F"/>
                </a:solidFill>
              </a:rPr>
              <a:t>i</a:t>
            </a:r>
            <a:endParaRPr lang="en-US"/>
          </a:p>
        </p:txBody>
      </p:sp>
      <p:grpSp>
        <p:nvGrpSpPr>
          <p:cNvPr id="419181" name="Group 3437"/>
          <p:cNvGrpSpPr>
            <a:grpSpLocks/>
          </p:cNvGrpSpPr>
          <p:nvPr/>
        </p:nvGrpSpPr>
        <p:grpSpPr bwMode="auto">
          <a:xfrm>
            <a:off x="3276600" y="1981200"/>
            <a:ext cx="2570163" cy="2495550"/>
            <a:chOff x="2064" y="1248"/>
            <a:chExt cx="1619" cy="1572"/>
          </a:xfrm>
        </p:grpSpPr>
        <p:grpSp>
          <p:nvGrpSpPr>
            <p:cNvPr id="419180" name="Group 3436"/>
            <p:cNvGrpSpPr>
              <a:grpSpLocks/>
            </p:cNvGrpSpPr>
            <p:nvPr/>
          </p:nvGrpSpPr>
          <p:grpSpPr bwMode="auto">
            <a:xfrm>
              <a:off x="2064" y="1248"/>
              <a:ext cx="35" cy="1572"/>
              <a:chOff x="2064" y="1248"/>
              <a:chExt cx="35" cy="1572"/>
            </a:xfrm>
          </p:grpSpPr>
          <p:sp>
            <p:nvSpPr>
              <p:cNvPr id="418822" name="Oval 3078"/>
              <p:cNvSpPr>
                <a:spLocks noChangeAspect="1" noChangeArrowheads="1"/>
              </p:cNvSpPr>
              <p:nvPr/>
            </p:nvSpPr>
            <p:spPr bwMode="auto">
              <a:xfrm>
                <a:off x="2064" y="1248"/>
                <a:ext cx="35" cy="35"/>
              </a:xfrm>
              <a:prstGeom prst="ellipse">
                <a:avLst/>
              </a:prstGeom>
              <a:solidFill>
                <a:srgbClr val="D0087F"/>
              </a:solidFill>
              <a:ln w="19050">
                <a:solidFill>
                  <a:srgbClr val="D0087F"/>
                </a:solidFill>
                <a:round/>
                <a:headEnd type="none" w="sm" len="sm"/>
                <a:tailEnd type="none" w="med" len="lg"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18950" name="Oval 3206"/>
              <p:cNvSpPr>
                <a:spLocks noChangeAspect="1" noChangeArrowheads="1"/>
              </p:cNvSpPr>
              <p:nvPr/>
            </p:nvSpPr>
            <p:spPr bwMode="auto">
              <a:xfrm>
                <a:off x="2064" y="2017"/>
                <a:ext cx="35" cy="35"/>
              </a:xfrm>
              <a:prstGeom prst="ellipse">
                <a:avLst/>
              </a:prstGeom>
              <a:solidFill>
                <a:srgbClr val="D0087F"/>
              </a:solidFill>
              <a:ln w="19050">
                <a:solidFill>
                  <a:srgbClr val="D0087F"/>
                </a:solidFill>
                <a:round/>
                <a:headEnd type="none" w="sm" len="sm"/>
                <a:tailEnd type="none" w="med" len="lg"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19014" name="Oval 3270"/>
              <p:cNvSpPr>
                <a:spLocks noChangeAspect="1" noChangeArrowheads="1"/>
              </p:cNvSpPr>
              <p:nvPr/>
            </p:nvSpPr>
            <p:spPr bwMode="auto">
              <a:xfrm>
                <a:off x="2064" y="2401"/>
                <a:ext cx="35" cy="35"/>
              </a:xfrm>
              <a:prstGeom prst="ellipse">
                <a:avLst/>
              </a:prstGeom>
              <a:solidFill>
                <a:srgbClr val="D0087F"/>
              </a:solidFill>
              <a:ln w="19050">
                <a:solidFill>
                  <a:srgbClr val="D0087F"/>
                </a:solidFill>
                <a:round/>
                <a:headEnd type="none" w="sm" len="sm"/>
                <a:tailEnd type="none" w="med" len="lg"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19121" name="Oval 3377"/>
              <p:cNvSpPr>
                <a:spLocks noChangeAspect="1" noChangeArrowheads="1"/>
              </p:cNvSpPr>
              <p:nvPr/>
            </p:nvSpPr>
            <p:spPr bwMode="auto">
              <a:xfrm>
                <a:off x="2064" y="2785"/>
                <a:ext cx="35" cy="35"/>
              </a:xfrm>
              <a:prstGeom prst="ellipse">
                <a:avLst/>
              </a:prstGeom>
              <a:solidFill>
                <a:srgbClr val="D0087F"/>
              </a:solidFill>
              <a:ln w="19050">
                <a:solidFill>
                  <a:srgbClr val="D0087F"/>
                </a:solidFill>
                <a:round/>
                <a:headEnd type="none" w="sm" len="sm"/>
                <a:tailEnd type="none" w="med" len="lg"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18886" name="Oval 3142"/>
              <p:cNvSpPr>
                <a:spLocks noChangeAspect="1" noChangeArrowheads="1"/>
              </p:cNvSpPr>
              <p:nvPr/>
            </p:nvSpPr>
            <p:spPr bwMode="auto">
              <a:xfrm>
                <a:off x="2064" y="1633"/>
                <a:ext cx="35" cy="35"/>
              </a:xfrm>
              <a:prstGeom prst="ellipse">
                <a:avLst/>
              </a:prstGeom>
              <a:solidFill>
                <a:srgbClr val="D0087F"/>
              </a:solidFill>
              <a:ln w="19050">
                <a:solidFill>
                  <a:srgbClr val="D0087F"/>
                </a:solidFill>
                <a:round/>
                <a:headEnd type="none" w="sm" len="sm"/>
                <a:tailEnd type="none" w="med" len="lg"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</p:grpSp>
        <p:grpSp>
          <p:nvGrpSpPr>
            <p:cNvPr id="419179" name="Group 3435"/>
            <p:cNvGrpSpPr>
              <a:grpSpLocks/>
            </p:cNvGrpSpPr>
            <p:nvPr/>
          </p:nvGrpSpPr>
          <p:grpSpPr bwMode="auto">
            <a:xfrm>
              <a:off x="2448" y="1252"/>
              <a:ext cx="35" cy="1568"/>
              <a:chOff x="2448" y="1252"/>
              <a:chExt cx="35" cy="1568"/>
            </a:xfrm>
          </p:grpSpPr>
          <p:sp>
            <p:nvSpPr>
              <p:cNvPr id="418954" name="Oval 3210"/>
              <p:cNvSpPr>
                <a:spLocks noChangeAspect="1" noChangeArrowheads="1"/>
              </p:cNvSpPr>
              <p:nvPr/>
            </p:nvSpPr>
            <p:spPr bwMode="auto">
              <a:xfrm>
                <a:off x="2448" y="2017"/>
                <a:ext cx="35" cy="35"/>
              </a:xfrm>
              <a:prstGeom prst="ellipse">
                <a:avLst/>
              </a:prstGeom>
              <a:solidFill>
                <a:srgbClr val="D0087F"/>
              </a:solidFill>
              <a:ln w="19050">
                <a:solidFill>
                  <a:srgbClr val="D0087F"/>
                </a:solidFill>
                <a:round/>
                <a:headEnd type="none" w="sm" len="sm"/>
                <a:tailEnd type="none" w="med" len="lg"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19018" name="Oval 3274"/>
              <p:cNvSpPr>
                <a:spLocks noChangeAspect="1" noChangeArrowheads="1"/>
              </p:cNvSpPr>
              <p:nvPr/>
            </p:nvSpPr>
            <p:spPr bwMode="auto">
              <a:xfrm>
                <a:off x="2448" y="2401"/>
                <a:ext cx="35" cy="35"/>
              </a:xfrm>
              <a:prstGeom prst="ellipse">
                <a:avLst/>
              </a:prstGeom>
              <a:solidFill>
                <a:srgbClr val="D0087F"/>
              </a:solidFill>
              <a:ln w="19050">
                <a:solidFill>
                  <a:srgbClr val="D0087F"/>
                </a:solidFill>
                <a:round/>
                <a:headEnd type="none" w="sm" len="sm"/>
                <a:tailEnd type="none" w="med" len="lg"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19122" name="Oval 3378"/>
              <p:cNvSpPr>
                <a:spLocks noChangeAspect="1" noChangeArrowheads="1"/>
              </p:cNvSpPr>
              <p:nvPr/>
            </p:nvSpPr>
            <p:spPr bwMode="auto">
              <a:xfrm>
                <a:off x="2448" y="2785"/>
                <a:ext cx="35" cy="35"/>
              </a:xfrm>
              <a:prstGeom prst="ellipse">
                <a:avLst/>
              </a:prstGeom>
              <a:solidFill>
                <a:srgbClr val="D0087F"/>
              </a:solidFill>
              <a:ln w="19050">
                <a:solidFill>
                  <a:srgbClr val="D0087F"/>
                </a:solidFill>
                <a:round/>
                <a:headEnd type="none" w="sm" len="sm"/>
                <a:tailEnd type="none" w="med" len="lg"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18890" name="Oval 3146"/>
              <p:cNvSpPr>
                <a:spLocks noChangeAspect="1" noChangeArrowheads="1"/>
              </p:cNvSpPr>
              <p:nvPr/>
            </p:nvSpPr>
            <p:spPr bwMode="auto">
              <a:xfrm>
                <a:off x="2448" y="1633"/>
                <a:ext cx="35" cy="35"/>
              </a:xfrm>
              <a:prstGeom prst="ellipse">
                <a:avLst/>
              </a:prstGeom>
              <a:solidFill>
                <a:srgbClr val="D0087F"/>
              </a:solidFill>
              <a:ln w="19050">
                <a:solidFill>
                  <a:srgbClr val="D0087F"/>
                </a:solidFill>
                <a:round/>
                <a:headEnd type="none" w="sm" len="sm"/>
                <a:tailEnd type="none" w="med" len="lg"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18826" name="Oval 3082"/>
              <p:cNvSpPr>
                <a:spLocks noChangeAspect="1" noChangeArrowheads="1"/>
              </p:cNvSpPr>
              <p:nvPr/>
            </p:nvSpPr>
            <p:spPr bwMode="auto">
              <a:xfrm>
                <a:off x="2448" y="1252"/>
                <a:ext cx="35" cy="35"/>
              </a:xfrm>
              <a:prstGeom prst="ellipse">
                <a:avLst/>
              </a:prstGeom>
              <a:solidFill>
                <a:srgbClr val="D0087F"/>
              </a:solidFill>
              <a:ln w="19050">
                <a:solidFill>
                  <a:srgbClr val="D0087F"/>
                </a:solidFill>
                <a:round/>
                <a:headEnd type="none" w="sm" len="sm"/>
                <a:tailEnd type="none" w="med" len="lg"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</p:grpSp>
        <p:grpSp>
          <p:nvGrpSpPr>
            <p:cNvPr id="419178" name="Group 3434"/>
            <p:cNvGrpSpPr>
              <a:grpSpLocks/>
            </p:cNvGrpSpPr>
            <p:nvPr/>
          </p:nvGrpSpPr>
          <p:grpSpPr bwMode="auto">
            <a:xfrm>
              <a:off x="2832" y="1252"/>
              <a:ext cx="35" cy="1568"/>
              <a:chOff x="2832" y="1252"/>
              <a:chExt cx="35" cy="1568"/>
            </a:xfrm>
          </p:grpSpPr>
          <p:sp>
            <p:nvSpPr>
              <p:cNvPr id="418958" name="Oval 3214"/>
              <p:cNvSpPr>
                <a:spLocks noChangeAspect="1" noChangeArrowheads="1"/>
              </p:cNvSpPr>
              <p:nvPr/>
            </p:nvSpPr>
            <p:spPr bwMode="auto">
              <a:xfrm>
                <a:off x="2832" y="2017"/>
                <a:ext cx="35" cy="35"/>
              </a:xfrm>
              <a:prstGeom prst="ellipse">
                <a:avLst/>
              </a:prstGeom>
              <a:solidFill>
                <a:srgbClr val="D0087F"/>
              </a:solidFill>
              <a:ln w="19050">
                <a:solidFill>
                  <a:srgbClr val="D0087F"/>
                </a:solidFill>
                <a:round/>
                <a:headEnd type="none" w="sm" len="sm"/>
                <a:tailEnd type="none" w="med" len="lg"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19022" name="Oval 3278"/>
              <p:cNvSpPr>
                <a:spLocks noChangeAspect="1" noChangeArrowheads="1"/>
              </p:cNvSpPr>
              <p:nvPr/>
            </p:nvSpPr>
            <p:spPr bwMode="auto">
              <a:xfrm>
                <a:off x="2832" y="2401"/>
                <a:ext cx="35" cy="35"/>
              </a:xfrm>
              <a:prstGeom prst="ellipse">
                <a:avLst/>
              </a:prstGeom>
              <a:solidFill>
                <a:srgbClr val="D0087F"/>
              </a:solidFill>
              <a:ln w="19050">
                <a:solidFill>
                  <a:srgbClr val="D0087F"/>
                </a:solidFill>
                <a:round/>
                <a:headEnd type="none" w="sm" len="sm"/>
                <a:tailEnd type="none" w="med" len="lg"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19123" name="Oval 3379"/>
              <p:cNvSpPr>
                <a:spLocks noChangeAspect="1" noChangeArrowheads="1"/>
              </p:cNvSpPr>
              <p:nvPr/>
            </p:nvSpPr>
            <p:spPr bwMode="auto">
              <a:xfrm>
                <a:off x="2832" y="2785"/>
                <a:ext cx="35" cy="35"/>
              </a:xfrm>
              <a:prstGeom prst="ellipse">
                <a:avLst/>
              </a:prstGeom>
              <a:solidFill>
                <a:srgbClr val="D0087F"/>
              </a:solidFill>
              <a:ln w="19050">
                <a:solidFill>
                  <a:srgbClr val="D0087F"/>
                </a:solidFill>
                <a:round/>
                <a:headEnd type="none" w="sm" len="sm"/>
                <a:tailEnd type="none" w="med" len="lg"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18894" name="Oval 3150"/>
              <p:cNvSpPr>
                <a:spLocks noChangeAspect="1" noChangeArrowheads="1"/>
              </p:cNvSpPr>
              <p:nvPr/>
            </p:nvSpPr>
            <p:spPr bwMode="auto">
              <a:xfrm>
                <a:off x="2832" y="1633"/>
                <a:ext cx="35" cy="35"/>
              </a:xfrm>
              <a:prstGeom prst="ellipse">
                <a:avLst/>
              </a:prstGeom>
              <a:solidFill>
                <a:srgbClr val="D0087F"/>
              </a:solidFill>
              <a:ln w="19050">
                <a:solidFill>
                  <a:srgbClr val="D0087F"/>
                </a:solidFill>
                <a:round/>
                <a:headEnd type="none" w="sm" len="sm"/>
                <a:tailEnd type="none" w="med" len="lg"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18830" name="Oval 3086"/>
              <p:cNvSpPr>
                <a:spLocks noChangeAspect="1" noChangeArrowheads="1"/>
              </p:cNvSpPr>
              <p:nvPr/>
            </p:nvSpPr>
            <p:spPr bwMode="auto">
              <a:xfrm>
                <a:off x="2832" y="1252"/>
                <a:ext cx="35" cy="35"/>
              </a:xfrm>
              <a:prstGeom prst="ellipse">
                <a:avLst/>
              </a:prstGeom>
              <a:solidFill>
                <a:srgbClr val="D0087F"/>
              </a:solidFill>
              <a:ln w="19050">
                <a:solidFill>
                  <a:srgbClr val="D0087F"/>
                </a:solidFill>
                <a:round/>
                <a:headEnd type="none" w="sm" len="sm"/>
                <a:tailEnd type="none" w="med" len="lg"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</p:grpSp>
        <p:grpSp>
          <p:nvGrpSpPr>
            <p:cNvPr id="419177" name="Group 3433"/>
            <p:cNvGrpSpPr>
              <a:grpSpLocks/>
            </p:cNvGrpSpPr>
            <p:nvPr/>
          </p:nvGrpSpPr>
          <p:grpSpPr bwMode="auto">
            <a:xfrm>
              <a:off x="3216" y="1252"/>
              <a:ext cx="35" cy="1568"/>
              <a:chOff x="3216" y="1252"/>
              <a:chExt cx="35" cy="1568"/>
            </a:xfrm>
          </p:grpSpPr>
          <p:sp>
            <p:nvSpPr>
              <p:cNvPr id="418962" name="Oval 3218"/>
              <p:cNvSpPr>
                <a:spLocks noChangeAspect="1" noChangeArrowheads="1"/>
              </p:cNvSpPr>
              <p:nvPr/>
            </p:nvSpPr>
            <p:spPr bwMode="auto">
              <a:xfrm>
                <a:off x="3216" y="2017"/>
                <a:ext cx="35" cy="35"/>
              </a:xfrm>
              <a:prstGeom prst="ellipse">
                <a:avLst/>
              </a:prstGeom>
              <a:solidFill>
                <a:srgbClr val="D0087F"/>
              </a:solidFill>
              <a:ln w="19050">
                <a:solidFill>
                  <a:srgbClr val="D0087F"/>
                </a:solidFill>
                <a:round/>
                <a:headEnd type="none" w="sm" len="sm"/>
                <a:tailEnd type="none" w="med" len="lg"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19026" name="Oval 3282"/>
              <p:cNvSpPr>
                <a:spLocks noChangeAspect="1" noChangeArrowheads="1"/>
              </p:cNvSpPr>
              <p:nvPr/>
            </p:nvSpPr>
            <p:spPr bwMode="auto">
              <a:xfrm>
                <a:off x="3216" y="2401"/>
                <a:ext cx="35" cy="35"/>
              </a:xfrm>
              <a:prstGeom prst="ellipse">
                <a:avLst/>
              </a:prstGeom>
              <a:solidFill>
                <a:srgbClr val="D0087F"/>
              </a:solidFill>
              <a:ln w="19050">
                <a:solidFill>
                  <a:srgbClr val="D0087F"/>
                </a:solidFill>
                <a:round/>
                <a:headEnd type="none" w="sm" len="sm"/>
                <a:tailEnd type="none" w="med" len="lg"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19124" name="Oval 3380"/>
              <p:cNvSpPr>
                <a:spLocks noChangeAspect="1" noChangeArrowheads="1"/>
              </p:cNvSpPr>
              <p:nvPr/>
            </p:nvSpPr>
            <p:spPr bwMode="auto">
              <a:xfrm>
                <a:off x="3216" y="2785"/>
                <a:ext cx="35" cy="35"/>
              </a:xfrm>
              <a:prstGeom prst="ellipse">
                <a:avLst/>
              </a:prstGeom>
              <a:solidFill>
                <a:srgbClr val="D0087F"/>
              </a:solidFill>
              <a:ln w="19050">
                <a:solidFill>
                  <a:srgbClr val="D0087F"/>
                </a:solidFill>
                <a:round/>
                <a:headEnd type="none" w="sm" len="sm"/>
                <a:tailEnd type="none" w="med" len="lg"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18898" name="Oval 3154"/>
              <p:cNvSpPr>
                <a:spLocks noChangeAspect="1" noChangeArrowheads="1"/>
              </p:cNvSpPr>
              <p:nvPr/>
            </p:nvSpPr>
            <p:spPr bwMode="auto">
              <a:xfrm>
                <a:off x="3216" y="1633"/>
                <a:ext cx="35" cy="35"/>
              </a:xfrm>
              <a:prstGeom prst="ellipse">
                <a:avLst/>
              </a:prstGeom>
              <a:solidFill>
                <a:srgbClr val="D0087F"/>
              </a:solidFill>
              <a:ln w="19050">
                <a:solidFill>
                  <a:srgbClr val="D0087F"/>
                </a:solidFill>
                <a:round/>
                <a:headEnd type="none" w="sm" len="sm"/>
                <a:tailEnd type="none" w="med" len="lg"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18834" name="Oval 3090"/>
              <p:cNvSpPr>
                <a:spLocks noChangeAspect="1" noChangeArrowheads="1"/>
              </p:cNvSpPr>
              <p:nvPr/>
            </p:nvSpPr>
            <p:spPr bwMode="auto">
              <a:xfrm>
                <a:off x="3216" y="1252"/>
                <a:ext cx="35" cy="35"/>
              </a:xfrm>
              <a:prstGeom prst="ellipse">
                <a:avLst/>
              </a:prstGeom>
              <a:solidFill>
                <a:srgbClr val="D0087F"/>
              </a:solidFill>
              <a:ln w="19050">
                <a:solidFill>
                  <a:srgbClr val="D0087F"/>
                </a:solidFill>
                <a:round/>
                <a:headEnd type="none" w="sm" len="sm"/>
                <a:tailEnd type="none" w="med" len="lg"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</p:grpSp>
        <p:grpSp>
          <p:nvGrpSpPr>
            <p:cNvPr id="419176" name="Group 3432"/>
            <p:cNvGrpSpPr>
              <a:grpSpLocks/>
            </p:cNvGrpSpPr>
            <p:nvPr/>
          </p:nvGrpSpPr>
          <p:grpSpPr bwMode="auto">
            <a:xfrm>
              <a:off x="3648" y="1252"/>
              <a:ext cx="35" cy="1568"/>
              <a:chOff x="3648" y="1252"/>
              <a:chExt cx="35" cy="1568"/>
            </a:xfrm>
          </p:grpSpPr>
          <p:sp>
            <p:nvSpPr>
              <p:cNvPr id="419119" name="Oval 3375"/>
              <p:cNvSpPr>
                <a:spLocks noChangeAspect="1" noChangeArrowheads="1"/>
              </p:cNvSpPr>
              <p:nvPr/>
            </p:nvSpPr>
            <p:spPr bwMode="auto">
              <a:xfrm>
                <a:off x="3648" y="2017"/>
                <a:ext cx="35" cy="35"/>
              </a:xfrm>
              <a:prstGeom prst="ellipse">
                <a:avLst/>
              </a:prstGeom>
              <a:solidFill>
                <a:srgbClr val="D0087F"/>
              </a:solidFill>
              <a:ln w="19050">
                <a:solidFill>
                  <a:srgbClr val="D0087F"/>
                </a:solidFill>
                <a:round/>
                <a:headEnd type="none" w="sm" len="sm"/>
                <a:tailEnd type="none" w="med" len="lg"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19120" name="Oval 3376"/>
              <p:cNvSpPr>
                <a:spLocks noChangeAspect="1" noChangeArrowheads="1"/>
              </p:cNvSpPr>
              <p:nvPr/>
            </p:nvSpPr>
            <p:spPr bwMode="auto">
              <a:xfrm>
                <a:off x="3648" y="2401"/>
                <a:ext cx="35" cy="35"/>
              </a:xfrm>
              <a:prstGeom prst="ellipse">
                <a:avLst/>
              </a:prstGeom>
              <a:solidFill>
                <a:srgbClr val="D0087F"/>
              </a:solidFill>
              <a:ln w="19050">
                <a:solidFill>
                  <a:srgbClr val="D0087F"/>
                </a:solidFill>
                <a:round/>
                <a:headEnd type="none" w="sm" len="sm"/>
                <a:tailEnd type="none" w="med" len="lg"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19125" name="Oval 3381"/>
              <p:cNvSpPr>
                <a:spLocks noChangeAspect="1" noChangeArrowheads="1"/>
              </p:cNvSpPr>
              <p:nvPr/>
            </p:nvSpPr>
            <p:spPr bwMode="auto">
              <a:xfrm>
                <a:off x="3648" y="2785"/>
                <a:ext cx="35" cy="35"/>
              </a:xfrm>
              <a:prstGeom prst="ellipse">
                <a:avLst/>
              </a:prstGeom>
              <a:solidFill>
                <a:srgbClr val="D0087F"/>
              </a:solidFill>
              <a:ln w="19050">
                <a:solidFill>
                  <a:srgbClr val="D0087F"/>
                </a:solidFill>
                <a:round/>
                <a:headEnd type="none" w="sm" len="sm"/>
                <a:tailEnd type="none" w="med" len="lg"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19118" name="Oval 3374"/>
              <p:cNvSpPr>
                <a:spLocks noChangeAspect="1" noChangeArrowheads="1"/>
              </p:cNvSpPr>
              <p:nvPr/>
            </p:nvSpPr>
            <p:spPr bwMode="auto">
              <a:xfrm>
                <a:off x="3648" y="1633"/>
                <a:ext cx="35" cy="35"/>
              </a:xfrm>
              <a:prstGeom prst="ellipse">
                <a:avLst/>
              </a:prstGeom>
              <a:solidFill>
                <a:srgbClr val="D0087F"/>
              </a:solidFill>
              <a:ln w="19050">
                <a:solidFill>
                  <a:srgbClr val="D0087F"/>
                </a:solidFill>
                <a:round/>
                <a:headEnd type="none" w="sm" len="sm"/>
                <a:tailEnd type="none" w="med" len="lg"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19117" name="Oval 3373"/>
              <p:cNvSpPr>
                <a:spLocks noChangeAspect="1" noChangeArrowheads="1"/>
              </p:cNvSpPr>
              <p:nvPr/>
            </p:nvSpPr>
            <p:spPr bwMode="auto">
              <a:xfrm>
                <a:off x="3648" y="1252"/>
                <a:ext cx="35" cy="35"/>
              </a:xfrm>
              <a:prstGeom prst="ellipse">
                <a:avLst/>
              </a:prstGeom>
              <a:solidFill>
                <a:srgbClr val="D0087F"/>
              </a:solidFill>
              <a:ln w="19050">
                <a:solidFill>
                  <a:srgbClr val="D0087F"/>
                </a:solidFill>
                <a:round/>
                <a:headEnd type="none" w="sm" len="sm"/>
                <a:tailEnd type="none" w="med" len="lg"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419185" name="Group 3441"/>
          <p:cNvGrpSpPr>
            <a:grpSpLocks/>
          </p:cNvGrpSpPr>
          <p:nvPr/>
        </p:nvGrpSpPr>
        <p:grpSpPr bwMode="auto">
          <a:xfrm>
            <a:off x="3048000" y="1981200"/>
            <a:ext cx="2933700" cy="2468563"/>
            <a:chOff x="1920" y="1248"/>
            <a:chExt cx="1848" cy="1555"/>
          </a:xfrm>
        </p:grpSpPr>
        <p:cxnSp>
          <p:nvCxnSpPr>
            <p:cNvPr id="419144" name="AutoShape 3400"/>
            <p:cNvCxnSpPr>
              <a:cxnSpLocks noChangeShapeType="1"/>
              <a:stCxn id="418890" idx="5"/>
              <a:endCxn id="418958" idx="1"/>
            </p:cNvCxnSpPr>
            <p:nvPr/>
          </p:nvCxnSpPr>
          <p:spPr bwMode="auto">
            <a:xfrm>
              <a:off x="2478" y="1669"/>
              <a:ext cx="359" cy="347"/>
            </a:xfrm>
            <a:prstGeom prst="straightConnector1">
              <a:avLst/>
            </a:prstGeom>
            <a:noFill/>
            <a:ln w="19050">
              <a:solidFill>
                <a:srgbClr val="FF0033"/>
              </a:solidFill>
              <a:round/>
              <a:headEnd type="none" w="sm" len="sm"/>
              <a:tailEnd type="triangle" w="med" len="lg"/>
            </a:ln>
            <a:effectLst/>
          </p:spPr>
        </p:cxnSp>
        <p:cxnSp>
          <p:nvCxnSpPr>
            <p:cNvPr id="419147" name="AutoShape 3403"/>
            <p:cNvCxnSpPr>
              <a:cxnSpLocks noChangeShapeType="1"/>
              <a:stCxn id="418962" idx="3"/>
              <a:endCxn id="419022" idx="7"/>
            </p:cNvCxnSpPr>
            <p:nvPr/>
          </p:nvCxnSpPr>
          <p:spPr bwMode="auto">
            <a:xfrm flipH="1">
              <a:off x="2862" y="2053"/>
              <a:ext cx="359" cy="347"/>
            </a:xfrm>
            <a:prstGeom prst="straightConnector1">
              <a:avLst/>
            </a:prstGeom>
            <a:noFill/>
            <a:ln w="19050">
              <a:solidFill>
                <a:srgbClr val="FF0033"/>
              </a:solidFill>
              <a:round/>
              <a:headEnd type="none" w="sm" len="sm"/>
              <a:tailEnd type="triangle" w="med" len="lg"/>
            </a:ln>
            <a:effectLst/>
          </p:spPr>
        </p:cxnSp>
        <p:cxnSp>
          <p:nvCxnSpPr>
            <p:cNvPr id="419149" name="AutoShape 3405"/>
            <p:cNvCxnSpPr>
              <a:cxnSpLocks noChangeShapeType="1"/>
              <a:stCxn id="419125" idx="2"/>
              <a:endCxn id="419026" idx="6"/>
            </p:cNvCxnSpPr>
            <p:nvPr/>
          </p:nvCxnSpPr>
          <p:spPr bwMode="auto">
            <a:xfrm flipH="1" flipV="1">
              <a:off x="3257" y="2419"/>
              <a:ext cx="385" cy="384"/>
            </a:xfrm>
            <a:prstGeom prst="straightConnector1">
              <a:avLst/>
            </a:prstGeom>
            <a:noFill/>
            <a:ln w="19050">
              <a:solidFill>
                <a:srgbClr val="FF0033"/>
              </a:solidFill>
              <a:round/>
              <a:headEnd type="none" w="sm" len="sm"/>
              <a:tailEnd type="triangle" w="med" len="lg"/>
            </a:ln>
            <a:effectLst/>
          </p:spPr>
        </p:cxnSp>
        <p:cxnSp>
          <p:nvCxnSpPr>
            <p:cNvPr id="419150" name="AutoShape 3406"/>
            <p:cNvCxnSpPr>
              <a:cxnSpLocks noChangeShapeType="1"/>
              <a:stCxn id="419014" idx="6"/>
              <a:endCxn id="418954" idx="4"/>
            </p:cNvCxnSpPr>
            <p:nvPr/>
          </p:nvCxnSpPr>
          <p:spPr bwMode="auto">
            <a:xfrm flipV="1">
              <a:off x="2105" y="2058"/>
              <a:ext cx="361" cy="361"/>
            </a:xfrm>
            <a:prstGeom prst="straightConnector1">
              <a:avLst/>
            </a:prstGeom>
            <a:noFill/>
            <a:ln w="19050">
              <a:solidFill>
                <a:srgbClr val="FF0033"/>
              </a:solidFill>
              <a:round/>
              <a:headEnd type="none" w="sm" len="sm"/>
              <a:tailEnd type="triangle" w="med" len="lg"/>
            </a:ln>
            <a:effectLst/>
          </p:spPr>
        </p:cxnSp>
        <p:cxnSp>
          <p:nvCxnSpPr>
            <p:cNvPr id="419151" name="AutoShape 3407"/>
            <p:cNvCxnSpPr>
              <a:cxnSpLocks noChangeShapeType="1"/>
              <a:stCxn id="418886" idx="3"/>
              <a:endCxn id="418950" idx="1"/>
            </p:cNvCxnSpPr>
            <p:nvPr/>
          </p:nvCxnSpPr>
          <p:spPr bwMode="auto">
            <a:xfrm>
              <a:off x="2069" y="1669"/>
              <a:ext cx="0" cy="347"/>
            </a:xfrm>
            <a:prstGeom prst="straightConnector1">
              <a:avLst/>
            </a:prstGeom>
            <a:noFill/>
            <a:ln w="19050">
              <a:solidFill>
                <a:srgbClr val="FF0033"/>
              </a:solidFill>
              <a:round/>
              <a:headEnd type="none" w="sm" len="sm"/>
              <a:tailEnd type="triangle" w="med" len="lg"/>
            </a:ln>
            <a:effectLst/>
          </p:spPr>
        </p:cxnSp>
        <p:cxnSp>
          <p:nvCxnSpPr>
            <p:cNvPr id="419152" name="AutoShape 3408"/>
            <p:cNvCxnSpPr>
              <a:cxnSpLocks noChangeShapeType="1"/>
              <a:stCxn id="419122" idx="0"/>
              <a:endCxn id="419018" idx="4"/>
            </p:cNvCxnSpPr>
            <p:nvPr/>
          </p:nvCxnSpPr>
          <p:spPr bwMode="auto">
            <a:xfrm flipV="1">
              <a:off x="2466" y="2442"/>
              <a:ext cx="0" cy="337"/>
            </a:xfrm>
            <a:prstGeom prst="straightConnector1">
              <a:avLst/>
            </a:prstGeom>
            <a:noFill/>
            <a:ln w="19050">
              <a:solidFill>
                <a:srgbClr val="FF0033"/>
              </a:solidFill>
              <a:round/>
              <a:headEnd type="none" w="sm" len="sm"/>
              <a:tailEnd type="triangle" w="med" len="lg"/>
            </a:ln>
            <a:effectLst/>
          </p:spPr>
        </p:cxnSp>
        <p:cxnSp>
          <p:nvCxnSpPr>
            <p:cNvPr id="419146" name="AutoShape 3402"/>
            <p:cNvCxnSpPr>
              <a:cxnSpLocks noChangeShapeType="1"/>
              <a:stCxn id="419118" idx="3"/>
              <a:endCxn id="418898" idx="6"/>
            </p:cNvCxnSpPr>
            <p:nvPr/>
          </p:nvCxnSpPr>
          <p:spPr bwMode="auto">
            <a:xfrm flipH="1" flipV="1">
              <a:off x="3257" y="1651"/>
              <a:ext cx="396" cy="18"/>
            </a:xfrm>
            <a:prstGeom prst="straightConnector1">
              <a:avLst/>
            </a:prstGeom>
            <a:noFill/>
            <a:ln w="19050">
              <a:solidFill>
                <a:srgbClr val="FF0033"/>
              </a:solidFill>
              <a:round/>
              <a:headEnd type="none" w="sm" len="sm"/>
              <a:tailEnd type="triangle" w="med" len="lg"/>
            </a:ln>
            <a:effectLst/>
          </p:spPr>
        </p:cxnSp>
        <p:cxnSp>
          <p:nvCxnSpPr>
            <p:cNvPr id="419145" name="AutoShape 3401"/>
            <p:cNvCxnSpPr>
              <a:cxnSpLocks noChangeShapeType="1"/>
            </p:cNvCxnSpPr>
            <p:nvPr/>
          </p:nvCxnSpPr>
          <p:spPr bwMode="auto">
            <a:xfrm>
              <a:off x="2489" y="1270"/>
              <a:ext cx="337" cy="0"/>
            </a:xfrm>
            <a:prstGeom prst="straightConnector1">
              <a:avLst/>
            </a:prstGeom>
            <a:noFill/>
            <a:ln w="19050">
              <a:solidFill>
                <a:srgbClr val="FF0033"/>
              </a:solidFill>
              <a:round/>
              <a:headEnd type="none" w="sm" len="sm"/>
              <a:tailEnd type="triangle" w="med" len="lg"/>
            </a:ln>
            <a:effectLst/>
          </p:spPr>
        </p:cxnSp>
        <p:cxnSp>
          <p:nvCxnSpPr>
            <p:cNvPr id="419153" name="AutoShape 3409"/>
            <p:cNvCxnSpPr>
              <a:cxnSpLocks noChangeShapeType="1"/>
            </p:cNvCxnSpPr>
            <p:nvPr/>
          </p:nvCxnSpPr>
          <p:spPr bwMode="auto">
            <a:xfrm rot="5400000" flipH="1" flipV="1">
              <a:off x="2051" y="1269"/>
              <a:ext cx="37" cy="1"/>
            </a:xfrm>
            <a:prstGeom prst="curvedConnector5">
              <a:avLst>
                <a:gd name="adj1" fmla="val -145949"/>
                <a:gd name="adj2" fmla="val -11700005"/>
                <a:gd name="adj3" fmla="val 278375"/>
              </a:avLst>
            </a:prstGeom>
            <a:noFill/>
            <a:ln w="19050">
              <a:solidFill>
                <a:srgbClr val="FF0033"/>
              </a:solidFill>
              <a:round/>
              <a:headEnd type="none" w="sm" len="sm"/>
              <a:tailEnd type="triangle" w="med" len="lg"/>
            </a:ln>
            <a:effectLst/>
          </p:spPr>
        </p:cxnSp>
        <p:grpSp>
          <p:nvGrpSpPr>
            <p:cNvPr id="419184" name="Group 3440"/>
            <p:cNvGrpSpPr>
              <a:grpSpLocks/>
            </p:cNvGrpSpPr>
            <p:nvPr/>
          </p:nvGrpSpPr>
          <p:grpSpPr bwMode="auto">
            <a:xfrm>
              <a:off x="1920" y="1248"/>
              <a:ext cx="1848" cy="1495"/>
              <a:chOff x="1920" y="1248"/>
              <a:chExt cx="1848" cy="1495"/>
            </a:xfrm>
          </p:grpSpPr>
          <p:graphicFrame>
            <p:nvGraphicFramePr>
              <p:cNvPr id="471040" name="Object 3072"/>
              <p:cNvGraphicFramePr>
                <a:graphicFrameLocks noChangeAspect="1"/>
              </p:cNvGraphicFramePr>
              <p:nvPr/>
            </p:nvGraphicFramePr>
            <p:xfrm>
              <a:off x="3120" y="2112"/>
              <a:ext cx="255" cy="247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27650" name="Equation" r:id="rId4" imgW="406080" imgH="393480" progId="Equation.3">
                      <p:embed/>
                    </p:oleObj>
                  </mc:Choice>
                  <mc:Fallback>
                    <p:oleObj name="Equation" r:id="rId4" imgW="406080" imgH="393480" progId="Equation.3">
                      <p:embed/>
                      <p:pic>
                        <p:nvPicPr>
                          <p:cNvPr id="471040" name="Object 3072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5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3120" y="2112"/>
                            <a:ext cx="255" cy="247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471041" name="Object 3073"/>
              <p:cNvGraphicFramePr>
                <a:graphicFrameLocks noChangeAspect="1"/>
              </p:cNvGraphicFramePr>
              <p:nvPr/>
            </p:nvGraphicFramePr>
            <p:xfrm>
              <a:off x="2068" y="1680"/>
              <a:ext cx="255" cy="247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27651" name="Equation" r:id="rId6" imgW="406080" imgH="393480" progId="Equation.3">
                      <p:embed/>
                    </p:oleObj>
                  </mc:Choice>
                  <mc:Fallback>
                    <p:oleObj name="Equation" r:id="rId6" imgW="406080" imgH="393480" progId="Equation.3">
                      <p:embed/>
                      <p:pic>
                        <p:nvPicPr>
                          <p:cNvPr id="471041" name="Object 3073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7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2068" y="1680"/>
                            <a:ext cx="255" cy="247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471042" name="Object 3074"/>
              <p:cNvGraphicFramePr>
                <a:graphicFrameLocks noChangeAspect="1"/>
              </p:cNvGraphicFramePr>
              <p:nvPr/>
            </p:nvGraphicFramePr>
            <p:xfrm>
              <a:off x="1968" y="2112"/>
              <a:ext cx="255" cy="247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27652" name="Equation" r:id="rId8" imgW="406080" imgH="393480" progId="Equation.3">
                      <p:embed/>
                    </p:oleObj>
                  </mc:Choice>
                  <mc:Fallback>
                    <p:oleObj name="Equation" r:id="rId8" imgW="406080" imgH="393480" progId="Equation.3">
                      <p:embed/>
                      <p:pic>
                        <p:nvPicPr>
                          <p:cNvPr id="471042" name="Object 3074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9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1968" y="2112"/>
                            <a:ext cx="255" cy="247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471043" name="Object 3075"/>
              <p:cNvGraphicFramePr>
                <a:graphicFrameLocks noChangeAspect="1"/>
              </p:cNvGraphicFramePr>
              <p:nvPr/>
            </p:nvGraphicFramePr>
            <p:xfrm>
              <a:off x="2204" y="2496"/>
              <a:ext cx="264" cy="247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27653" name="Equation" r:id="rId10" imgW="419040" imgH="393480" progId="Equation.3">
                      <p:embed/>
                    </p:oleObj>
                  </mc:Choice>
                  <mc:Fallback>
                    <p:oleObj name="Equation" r:id="rId10" imgW="419040" imgH="393480" progId="Equation.3">
                      <p:embed/>
                      <p:pic>
                        <p:nvPicPr>
                          <p:cNvPr id="471043" name="Object 3075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1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2204" y="2496"/>
                            <a:ext cx="264" cy="247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471044" name="Object 3076"/>
              <p:cNvGraphicFramePr>
                <a:graphicFrameLocks noChangeAspect="1"/>
              </p:cNvGraphicFramePr>
              <p:nvPr/>
            </p:nvGraphicFramePr>
            <p:xfrm>
              <a:off x="2640" y="1680"/>
              <a:ext cx="255" cy="247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27654" name="Equation" r:id="rId12" imgW="406080" imgH="393480" progId="Equation.3">
                      <p:embed/>
                    </p:oleObj>
                  </mc:Choice>
                  <mc:Fallback>
                    <p:oleObj name="Equation" r:id="rId12" imgW="406080" imgH="393480" progId="Equation.3">
                      <p:embed/>
                      <p:pic>
                        <p:nvPicPr>
                          <p:cNvPr id="471044" name="Object 3076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3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2640" y="1680"/>
                            <a:ext cx="255" cy="247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471045" name="Object 3077"/>
              <p:cNvGraphicFramePr>
                <a:graphicFrameLocks noChangeAspect="1"/>
              </p:cNvGraphicFramePr>
              <p:nvPr/>
            </p:nvGraphicFramePr>
            <p:xfrm>
              <a:off x="1920" y="1296"/>
              <a:ext cx="264" cy="247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27655" name="Equation" r:id="rId14" imgW="419040" imgH="393480" progId="Equation.3">
                      <p:embed/>
                    </p:oleObj>
                  </mc:Choice>
                  <mc:Fallback>
                    <p:oleObj name="Equation" r:id="rId14" imgW="419040" imgH="393480" progId="Equation.3">
                      <p:embed/>
                      <p:pic>
                        <p:nvPicPr>
                          <p:cNvPr id="471045" name="Object 3077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5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1920" y="1296"/>
                            <a:ext cx="264" cy="247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471046" name="Object 3078"/>
              <p:cNvGraphicFramePr>
                <a:graphicFrameLocks noChangeAspect="1"/>
              </p:cNvGraphicFramePr>
              <p:nvPr/>
            </p:nvGraphicFramePr>
            <p:xfrm>
              <a:off x="2548" y="1248"/>
              <a:ext cx="255" cy="247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27656" name="Equation" r:id="rId16" imgW="406080" imgH="393480" progId="Equation.3">
                      <p:embed/>
                    </p:oleObj>
                  </mc:Choice>
                  <mc:Fallback>
                    <p:oleObj name="Equation" r:id="rId16" imgW="406080" imgH="393480" progId="Equation.3">
                      <p:embed/>
                      <p:pic>
                        <p:nvPicPr>
                          <p:cNvPr id="471046" name="Object 3078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7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2548" y="1248"/>
                            <a:ext cx="255" cy="247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471047" name="Object 3079"/>
              <p:cNvGraphicFramePr>
                <a:graphicFrameLocks noChangeAspect="1"/>
              </p:cNvGraphicFramePr>
              <p:nvPr/>
            </p:nvGraphicFramePr>
            <p:xfrm>
              <a:off x="3356" y="1440"/>
              <a:ext cx="264" cy="247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27657" name="Equation" r:id="rId18" imgW="419040" imgH="393480" progId="Equation.3">
                      <p:embed/>
                    </p:oleObj>
                  </mc:Choice>
                  <mc:Fallback>
                    <p:oleObj name="Equation" r:id="rId18" imgW="419040" imgH="393480" progId="Equation.3">
                      <p:embed/>
                      <p:pic>
                        <p:nvPicPr>
                          <p:cNvPr id="471047" name="Object 3079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9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3356" y="1440"/>
                            <a:ext cx="264" cy="247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471048" name="Object 3080"/>
              <p:cNvGraphicFramePr>
                <a:graphicFrameLocks noChangeAspect="1"/>
              </p:cNvGraphicFramePr>
              <p:nvPr/>
            </p:nvGraphicFramePr>
            <p:xfrm>
              <a:off x="3504" y="2496"/>
              <a:ext cx="264" cy="247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27658" name="Equation" r:id="rId20" imgW="419040" imgH="393480" progId="Equation.3">
                      <p:embed/>
                    </p:oleObj>
                  </mc:Choice>
                  <mc:Fallback>
                    <p:oleObj name="Equation" r:id="rId20" imgW="419040" imgH="393480" progId="Equation.3">
                      <p:embed/>
                      <p:pic>
                        <p:nvPicPr>
                          <p:cNvPr id="471048" name="Object 3080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21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3504" y="2496"/>
                            <a:ext cx="264" cy="247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</p:grpSp>
    </p:spTree>
    <p:extLst>
      <p:ext uri="{BB962C8B-B14F-4D97-AF65-F5344CB8AC3E}">
        <p14:creationId xmlns:p14="http://schemas.microsoft.com/office/powerpoint/2010/main" val="20806044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9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9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-</a:t>
            </a:r>
            <a:fld id="{AF6A2CB7-2A5F-429D-AD44-2BD3E6000865}" type="slidenum">
              <a:rPr lang="en-US"/>
              <a:pPr/>
              <a:t>44</a:t>
            </a:fld>
            <a:r>
              <a:rPr lang="en-US"/>
              <a:t>-</a:t>
            </a:r>
          </a:p>
        </p:txBody>
      </p:sp>
      <p:sp>
        <p:nvSpPr>
          <p:cNvPr id="435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Loop Interchange</a:t>
            </a:r>
          </a:p>
        </p:txBody>
      </p:sp>
      <p:sp>
        <p:nvSpPr>
          <p:cNvPr id="435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5486400"/>
            <a:ext cx="7772400" cy="457200"/>
          </a:xfrm>
        </p:spPr>
        <p:txBody>
          <a:bodyPr>
            <a:normAutofit fontScale="85000" lnSpcReduction="20000"/>
          </a:bodyPr>
          <a:lstStyle/>
          <a:p>
            <a:r>
              <a:rPr lang="en-US"/>
              <a:t>When is loop interchange legal?</a:t>
            </a:r>
          </a:p>
        </p:txBody>
      </p:sp>
      <p:sp>
        <p:nvSpPr>
          <p:cNvPr id="435204" name="Text Box 4"/>
          <p:cNvSpPr txBox="1">
            <a:spLocks noChangeArrowheads="1"/>
          </p:cNvSpPr>
          <p:nvPr/>
        </p:nvSpPr>
        <p:spPr bwMode="auto">
          <a:xfrm>
            <a:off x="609600" y="2286000"/>
            <a:ext cx="1747838" cy="1465263"/>
          </a:xfrm>
          <a:prstGeom prst="rect">
            <a:avLst/>
          </a:prstGeom>
          <a:noFill/>
          <a:ln w="19050">
            <a:noFill/>
            <a:miter lim="800000"/>
            <a:headEnd type="none" w="sm" len="sm"/>
            <a:tailEnd type="none" w="med" len="lg"/>
          </a:ln>
          <a:effectLst/>
        </p:spPr>
        <p:txBody>
          <a:bodyPr wrap="none">
            <a:spAutoFit/>
          </a:bodyPr>
          <a:lstStyle/>
          <a:p>
            <a:r>
              <a:rPr lang="en-US"/>
              <a:t>  do i = 1,n</a:t>
            </a:r>
          </a:p>
          <a:p>
            <a:r>
              <a:rPr lang="en-US"/>
              <a:t>     do j = 1,n</a:t>
            </a:r>
          </a:p>
          <a:p>
            <a:r>
              <a:rPr lang="en-US"/>
              <a:t>         … a(i,j) …</a:t>
            </a:r>
          </a:p>
          <a:p>
            <a:r>
              <a:rPr lang="en-US"/>
              <a:t>     end do</a:t>
            </a:r>
          </a:p>
          <a:p>
            <a:r>
              <a:rPr lang="en-US"/>
              <a:t>  end do</a:t>
            </a:r>
          </a:p>
        </p:txBody>
      </p:sp>
      <p:sp>
        <p:nvSpPr>
          <p:cNvPr id="435205" name="Text Box 5"/>
          <p:cNvSpPr txBox="1">
            <a:spLocks noChangeArrowheads="1"/>
          </p:cNvSpPr>
          <p:nvPr/>
        </p:nvSpPr>
        <p:spPr bwMode="auto">
          <a:xfrm>
            <a:off x="6629400" y="2286000"/>
            <a:ext cx="1747838" cy="1465263"/>
          </a:xfrm>
          <a:prstGeom prst="rect">
            <a:avLst/>
          </a:prstGeom>
          <a:noFill/>
          <a:ln w="19050">
            <a:noFill/>
            <a:miter lim="800000"/>
            <a:headEnd type="none" w="sm" len="sm"/>
            <a:tailEnd type="none" w="med" len="lg"/>
          </a:ln>
          <a:effectLst/>
        </p:spPr>
        <p:txBody>
          <a:bodyPr wrap="none">
            <a:spAutoFit/>
          </a:bodyPr>
          <a:lstStyle/>
          <a:p>
            <a:r>
              <a:rPr lang="en-US"/>
              <a:t>  do j = 1,n</a:t>
            </a:r>
          </a:p>
          <a:p>
            <a:r>
              <a:rPr lang="en-US"/>
              <a:t>     do i = 1,n</a:t>
            </a:r>
          </a:p>
          <a:p>
            <a:r>
              <a:rPr lang="en-US"/>
              <a:t>         … a(i,j) …</a:t>
            </a:r>
          </a:p>
          <a:p>
            <a:r>
              <a:rPr lang="en-US"/>
              <a:t>     end do</a:t>
            </a:r>
          </a:p>
          <a:p>
            <a:r>
              <a:rPr lang="en-US"/>
              <a:t>  end do</a:t>
            </a:r>
          </a:p>
        </p:txBody>
      </p:sp>
      <p:grpSp>
        <p:nvGrpSpPr>
          <p:cNvPr id="435206" name="Group 6"/>
          <p:cNvGrpSpPr>
            <a:grpSpLocks/>
          </p:cNvGrpSpPr>
          <p:nvPr/>
        </p:nvGrpSpPr>
        <p:grpSpPr bwMode="auto">
          <a:xfrm>
            <a:off x="3124200" y="2006600"/>
            <a:ext cx="3124200" cy="2438400"/>
            <a:chOff x="1968" y="1264"/>
            <a:chExt cx="1968" cy="1536"/>
          </a:xfrm>
        </p:grpSpPr>
        <p:sp>
          <p:nvSpPr>
            <p:cNvPr id="435207" name="Line 7"/>
            <p:cNvSpPr>
              <a:spLocks noChangeShapeType="1"/>
            </p:cNvSpPr>
            <p:nvPr/>
          </p:nvSpPr>
          <p:spPr bwMode="auto">
            <a:xfrm>
              <a:off x="1968" y="1264"/>
              <a:ext cx="1968" cy="0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 type="none" w="sm" len="sm"/>
              <a:tailEnd type="triangle" w="med" len="lg"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435208" name="Line 8"/>
            <p:cNvSpPr>
              <a:spLocks noChangeShapeType="1"/>
            </p:cNvSpPr>
            <p:nvPr/>
          </p:nvSpPr>
          <p:spPr bwMode="auto">
            <a:xfrm flipH="1">
              <a:off x="1968" y="1264"/>
              <a:ext cx="1968" cy="384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35209" name="Line 9"/>
            <p:cNvSpPr>
              <a:spLocks noChangeShapeType="1"/>
            </p:cNvSpPr>
            <p:nvPr/>
          </p:nvSpPr>
          <p:spPr bwMode="auto">
            <a:xfrm>
              <a:off x="1968" y="1648"/>
              <a:ext cx="1968" cy="0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 type="none" w="sm" len="sm"/>
              <a:tailEnd type="triangle" w="med" len="lg"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435210" name="Line 10"/>
            <p:cNvSpPr>
              <a:spLocks noChangeShapeType="1"/>
            </p:cNvSpPr>
            <p:nvPr/>
          </p:nvSpPr>
          <p:spPr bwMode="auto">
            <a:xfrm>
              <a:off x="1968" y="2032"/>
              <a:ext cx="1968" cy="0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 type="none" w="sm" len="sm"/>
              <a:tailEnd type="triangle" w="med" len="lg"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435211" name="Line 11"/>
            <p:cNvSpPr>
              <a:spLocks noChangeShapeType="1"/>
            </p:cNvSpPr>
            <p:nvPr/>
          </p:nvSpPr>
          <p:spPr bwMode="auto">
            <a:xfrm>
              <a:off x="1968" y="2416"/>
              <a:ext cx="1968" cy="0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 type="none" w="sm" len="sm"/>
              <a:tailEnd type="triangle" w="med" len="lg"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435212" name="Line 12"/>
            <p:cNvSpPr>
              <a:spLocks noChangeShapeType="1"/>
            </p:cNvSpPr>
            <p:nvPr/>
          </p:nvSpPr>
          <p:spPr bwMode="auto">
            <a:xfrm>
              <a:off x="1968" y="2800"/>
              <a:ext cx="1968" cy="0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 type="none" w="sm" len="sm"/>
              <a:tailEnd type="triangle" w="med" len="lg"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435213" name="Line 13"/>
            <p:cNvSpPr>
              <a:spLocks noChangeShapeType="1"/>
            </p:cNvSpPr>
            <p:nvPr/>
          </p:nvSpPr>
          <p:spPr bwMode="auto">
            <a:xfrm flipH="1">
              <a:off x="1968" y="1648"/>
              <a:ext cx="1968" cy="384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35214" name="Line 14"/>
            <p:cNvSpPr>
              <a:spLocks noChangeShapeType="1"/>
            </p:cNvSpPr>
            <p:nvPr/>
          </p:nvSpPr>
          <p:spPr bwMode="auto">
            <a:xfrm flipH="1">
              <a:off x="1968" y="2032"/>
              <a:ext cx="1968" cy="384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35215" name="Line 15"/>
            <p:cNvSpPr>
              <a:spLocks noChangeShapeType="1"/>
            </p:cNvSpPr>
            <p:nvPr/>
          </p:nvSpPr>
          <p:spPr bwMode="auto">
            <a:xfrm flipH="1">
              <a:off x="1968" y="2416"/>
              <a:ext cx="1968" cy="384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</p:grpSp>
      <p:sp>
        <p:nvSpPr>
          <p:cNvPr id="435216" name="Line 16"/>
          <p:cNvSpPr>
            <a:spLocks noChangeShapeType="1"/>
          </p:cNvSpPr>
          <p:nvPr/>
        </p:nvSpPr>
        <p:spPr bwMode="auto">
          <a:xfrm>
            <a:off x="2819400" y="1981200"/>
            <a:ext cx="0" cy="990600"/>
          </a:xfrm>
          <a:prstGeom prst="line">
            <a:avLst/>
          </a:prstGeom>
          <a:noFill/>
          <a:ln w="19050">
            <a:solidFill>
              <a:srgbClr val="D0087F"/>
            </a:solidFill>
            <a:round/>
            <a:headEnd type="none" w="sm" len="sm"/>
            <a:tailEnd type="triangle" w="med" len="lg"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35217" name="Line 17"/>
          <p:cNvSpPr>
            <a:spLocks noChangeShapeType="1"/>
          </p:cNvSpPr>
          <p:nvPr/>
        </p:nvSpPr>
        <p:spPr bwMode="auto">
          <a:xfrm>
            <a:off x="3276600" y="1676400"/>
            <a:ext cx="914400" cy="0"/>
          </a:xfrm>
          <a:prstGeom prst="line">
            <a:avLst/>
          </a:prstGeom>
          <a:noFill/>
          <a:ln w="19050">
            <a:solidFill>
              <a:srgbClr val="D0087F"/>
            </a:solidFill>
            <a:round/>
            <a:headEnd type="none" w="sm" len="sm"/>
            <a:tailEnd type="triangle" w="med" len="lg"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435218" name="Text Box 18"/>
          <p:cNvSpPr txBox="1">
            <a:spLocks noChangeArrowheads="1"/>
          </p:cNvSpPr>
          <p:nvPr/>
        </p:nvSpPr>
        <p:spPr bwMode="auto">
          <a:xfrm>
            <a:off x="3581400" y="1295400"/>
            <a:ext cx="276225" cy="366713"/>
          </a:xfrm>
          <a:prstGeom prst="rect">
            <a:avLst/>
          </a:prstGeom>
          <a:noFill/>
          <a:ln w="19050">
            <a:noFill/>
            <a:miter lim="800000"/>
            <a:headEnd type="none" w="sm" len="sm"/>
            <a:tailEnd type="none" w="med" len="lg"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D0087F"/>
                </a:solidFill>
              </a:rPr>
              <a:t>j</a:t>
            </a:r>
            <a:endParaRPr lang="en-US"/>
          </a:p>
        </p:txBody>
      </p:sp>
      <p:sp>
        <p:nvSpPr>
          <p:cNvPr id="435219" name="Text Box 19"/>
          <p:cNvSpPr txBox="1">
            <a:spLocks noChangeArrowheads="1"/>
          </p:cNvSpPr>
          <p:nvPr/>
        </p:nvSpPr>
        <p:spPr bwMode="auto">
          <a:xfrm>
            <a:off x="2590800" y="2133600"/>
            <a:ext cx="247650" cy="366713"/>
          </a:xfrm>
          <a:prstGeom prst="rect">
            <a:avLst/>
          </a:prstGeom>
          <a:noFill/>
          <a:ln w="19050">
            <a:noFill/>
            <a:miter lim="800000"/>
            <a:headEnd type="none" w="sm" len="sm"/>
            <a:tailEnd type="none" w="med" len="lg"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D0087F"/>
                </a:solidFill>
              </a:rPr>
              <a:t>i</a:t>
            </a:r>
            <a:endParaRPr lang="en-US"/>
          </a:p>
        </p:txBody>
      </p:sp>
      <p:grpSp>
        <p:nvGrpSpPr>
          <p:cNvPr id="435220" name="Group 20"/>
          <p:cNvGrpSpPr>
            <a:grpSpLocks/>
          </p:cNvGrpSpPr>
          <p:nvPr/>
        </p:nvGrpSpPr>
        <p:grpSpPr bwMode="auto">
          <a:xfrm>
            <a:off x="3276600" y="1981200"/>
            <a:ext cx="2570163" cy="2495550"/>
            <a:chOff x="2064" y="1248"/>
            <a:chExt cx="1619" cy="1572"/>
          </a:xfrm>
        </p:grpSpPr>
        <p:grpSp>
          <p:nvGrpSpPr>
            <p:cNvPr id="435221" name="Group 21"/>
            <p:cNvGrpSpPr>
              <a:grpSpLocks/>
            </p:cNvGrpSpPr>
            <p:nvPr/>
          </p:nvGrpSpPr>
          <p:grpSpPr bwMode="auto">
            <a:xfrm>
              <a:off x="2064" y="1248"/>
              <a:ext cx="35" cy="1572"/>
              <a:chOff x="2064" y="1248"/>
              <a:chExt cx="35" cy="1572"/>
            </a:xfrm>
          </p:grpSpPr>
          <p:sp>
            <p:nvSpPr>
              <p:cNvPr id="435222" name="Oval 22"/>
              <p:cNvSpPr>
                <a:spLocks noChangeAspect="1" noChangeArrowheads="1"/>
              </p:cNvSpPr>
              <p:nvPr/>
            </p:nvSpPr>
            <p:spPr bwMode="auto">
              <a:xfrm>
                <a:off x="2064" y="1248"/>
                <a:ext cx="35" cy="35"/>
              </a:xfrm>
              <a:prstGeom prst="ellipse">
                <a:avLst/>
              </a:prstGeom>
              <a:solidFill>
                <a:srgbClr val="D0087F"/>
              </a:solidFill>
              <a:ln w="19050">
                <a:solidFill>
                  <a:srgbClr val="D0087F"/>
                </a:solidFill>
                <a:round/>
                <a:headEnd type="none" w="sm" len="sm"/>
                <a:tailEnd type="none" w="med" len="lg"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35223" name="Oval 23"/>
              <p:cNvSpPr>
                <a:spLocks noChangeAspect="1" noChangeArrowheads="1"/>
              </p:cNvSpPr>
              <p:nvPr/>
            </p:nvSpPr>
            <p:spPr bwMode="auto">
              <a:xfrm>
                <a:off x="2064" y="2017"/>
                <a:ext cx="35" cy="35"/>
              </a:xfrm>
              <a:prstGeom prst="ellipse">
                <a:avLst/>
              </a:prstGeom>
              <a:solidFill>
                <a:srgbClr val="D0087F"/>
              </a:solidFill>
              <a:ln w="19050">
                <a:solidFill>
                  <a:srgbClr val="D0087F"/>
                </a:solidFill>
                <a:round/>
                <a:headEnd type="none" w="sm" len="sm"/>
                <a:tailEnd type="none" w="med" len="lg"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35224" name="Oval 24"/>
              <p:cNvSpPr>
                <a:spLocks noChangeAspect="1" noChangeArrowheads="1"/>
              </p:cNvSpPr>
              <p:nvPr/>
            </p:nvSpPr>
            <p:spPr bwMode="auto">
              <a:xfrm>
                <a:off x="2064" y="2401"/>
                <a:ext cx="35" cy="35"/>
              </a:xfrm>
              <a:prstGeom prst="ellipse">
                <a:avLst/>
              </a:prstGeom>
              <a:solidFill>
                <a:srgbClr val="D0087F"/>
              </a:solidFill>
              <a:ln w="19050">
                <a:solidFill>
                  <a:srgbClr val="D0087F"/>
                </a:solidFill>
                <a:round/>
                <a:headEnd type="none" w="sm" len="sm"/>
                <a:tailEnd type="none" w="med" len="lg"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35225" name="Oval 25"/>
              <p:cNvSpPr>
                <a:spLocks noChangeAspect="1" noChangeArrowheads="1"/>
              </p:cNvSpPr>
              <p:nvPr/>
            </p:nvSpPr>
            <p:spPr bwMode="auto">
              <a:xfrm>
                <a:off x="2064" y="2785"/>
                <a:ext cx="35" cy="35"/>
              </a:xfrm>
              <a:prstGeom prst="ellipse">
                <a:avLst/>
              </a:prstGeom>
              <a:solidFill>
                <a:srgbClr val="D0087F"/>
              </a:solidFill>
              <a:ln w="19050">
                <a:solidFill>
                  <a:srgbClr val="D0087F"/>
                </a:solidFill>
                <a:round/>
                <a:headEnd type="none" w="sm" len="sm"/>
                <a:tailEnd type="none" w="med" len="lg"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35226" name="Oval 26"/>
              <p:cNvSpPr>
                <a:spLocks noChangeAspect="1" noChangeArrowheads="1"/>
              </p:cNvSpPr>
              <p:nvPr/>
            </p:nvSpPr>
            <p:spPr bwMode="auto">
              <a:xfrm>
                <a:off x="2064" y="1633"/>
                <a:ext cx="35" cy="35"/>
              </a:xfrm>
              <a:prstGeom prst="ellipse">
                <a:avLst/>
              </a:prstGeom>
              <a:solidFill>
                <a:srgbClr val="D0087F"/>
              </a:solidFill>
              <a:ln w="19050">
                <a:solidFill>
                  <a:srgbClr val="D0087F"/>
                </a:solidFill>
                <a:round/>
                <a:headEnd type="none" w="sm" len="sm"/>
                <a:tailEnd type="none" w="med" len="lg"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</p:grpSp>
        <p:grpSp>
          <p:nvGrpSpPr>
            <p:cNvPr id="435227" name="Group 27"/>
            <p:cNvGrpSpPr>
              <a:grpSpLocks/>
            </p:cNvGrpSpPr>
            <p:nvPr/>
          </p:nvGrpSpPr>
          <p:grpSpPr bwMode="auto">
            <a:xfrm>
              <a:off x="2448" y="1252"/>
              <a:ext cx="35" cy="1568"/>
              <a:chOff x="2448" y="1252"/>
              <a:chExt cx="35" cy="1568"/>
            </a:xfrm>
          </p:grpSpPr>
          <p:sp>
            <p:nvSpPr>
              <p:cNvPr id="435228" name="Oval 28"/>
              <p:cNvSpPr>
                <a:spLocks noChangeAspect="1" noChangeArrowheads="1"/>
              </p:cNvSpPr>
              <p:nvPr/>
            </p:nvSpPr>
            <p:spPr bwMode="auto">
              <a:xfrm>
                <a:off x="2448" y="2017"/>
                <a:ext cx="35" cy="35"/>
              </a:xfrm>
              <a:prstGeom prst="ellipse">
                <a:avLst/>
              </a:prstGeom>
              <a:solidFill>
                <a:srgbClr val="D0087F"/>
              </a:solidFill>
              <a:ln w="19050">
                <a:solidFill>
                  <a:srgbClr val="D0087F"/>
                </a:solidFill>
                <a:round/>
                <a:headEnd type="none" w="sm" len="sm"/>
                <a:tailEnd type="none" w="med" len="lg"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35229" name="Oval 29"/>
              <p:cNvSpPr>
                <a:spLocks noChangeAspect="1" noChangeArrowheads="1"/>
              </p:cNvSpPr>
              <p:nvPr/>
            </p:nvSpPr>
            <p:spPr bwMode="auto">
              <a:xfrm>
                <a:off x="2448" y="2401"/>
                <a:ext cx="35" cy="35"/>
              </a:xfrm>
              <a:prstGeom prst="ellipse">
                <a:avLst/>
              </a:prstGeom>
              <a:solidFill>
                <a:srgbClr val="D0087F"/>
              </a:solidFill>
              <a:ln w="19050">
                <a:solidFill>
                  <a:srgbClr val="D0087F"/>
                </a:solidFill>
                <a:round/>
                <a:headEnd type="none" w="sm" len="sm"/>
                <a:tailEnd type="none" w="med" len="lg"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35230" name="Oval 30"/>
              <p:cNvSpPr>
                <a:spLocks noChangeAspect="1" noChangeArrowheads="1"/>
              </p:cNvSpPr>
              <p:nvPr/>
            </p:nvSpPr>
            <p:spPr bwMode="auto">
              <a:xfrm>
                <a:off x="2448" y="2785"/>
                <a:ext cx="35" cy="35"/>
              </a:xfrm>
              <a:prstGeom prst="ellipse">
                <a:avLst/>
              </a:prstGeom>
              <a:solidFill>
                <a:srgbClr val="D0087F"/>
              </a:solidFill>
              <a:ln w="19050">
                <a:solidFill>
                  <a:srgbClr val="D0087F"/>
                </a:solidFill>
                <a:round/>
                <a:headEnd type="none" w="sm" len="sm"/>
                <a:tailEnd type="none" w="med" len="lg"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35231" name="Oval 31"/>
              <p:cNvSpPr>
                <a:spLocks noChangeAspect="1" noChangeArrowheads="1"/>
              </p:cNvSpPr>
              <p:nvPr/>
            </p:nvSpPr>
            <p:spPr bwMode="auto">
              <a:xfrm>
                <a:off x="2448" y="1633"/>
                <a:ext cx="35" cy="35"/>
              </a:xfrm>
              <a:prstGeom prst="ellipse">
                <a:avLst/>
              </a:prstGeom>
              <a:solidFill>
                <a:srgbClr val="D0087F"/>
              </a:solidFill>
              <a:ln w="19050">
                <a:solidFill>
                  <a:srgbClr val="D0087F"/>
                </a:solidFill>
                <a:round/>
                <a:headEnd type="none" w="sm" len="sm"/>
                <a:tailEnd type="none" w="med" len="lg"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35232" name="Oval 32"/>
              <p:cNvSpPr>
                <a:spLocks noChangeAspect="1" noChangeArrowheads="1"/>
              </p:cNvSpPr>
              <p:nvPr/>
            </p:nvSpPr>
            <p:spPr bwMode="auto">
              <a:xfrm>
                <a:off x="2448" y="1252"/>
                <a:ext cx="35" cy="35"/>
              </a:xfrm>
              <a:prstGeom prst="ellipse">
                <a:avLst/>
              </a:prstGeom>
              <a:solidFill>
                <a:srgbClr val="D0087F"/>
              </a:solidFill>
              <a:ln w="19050">
                <a:solidFill>
                  <a:srgbClr val="D0087F"/>
                </a:solidFill>
                <a:round/>
                <a:headEnd type="none" w="sm" len="sm"/>
                <a:tailEnd type="none" w="med" len="lg"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</p:grpSp>
        <p:grpSp>
          <p:nvGrpSpPr>
            <p:cNvPr id="435233" name="Group 33"/>
            <p:cNvGrpSpPr>
              <a:grpSpLocks/>
            </p:cNvGrpSpPr>
            <p:nvPr/>
          </p:nvGrpSpPr>
          <p:grpSpPr bwMode="auto">
            <a:xfrm>
              <a:off x="2832" y="1252"/>
              <a:ext cx="35" cy="1568"/>
              <a:chOff x="2832" y="1252"/>
              <a:chExt cx="35" cy="1568"/>
            </a:xfrm>
          </p:grpSpPr>
          <p:sp>
            <p:nvSpPr>
              <p:cNvPr id="435234" name="Oval 34"/>
              <p:cNvSpPr>
                <a:spLocks noChangeAspect="1" noChangeArrowheads="1"/>
              </p:cNvSpPr>
              <p:nvPr/>
            </p:nvSpPr>
            <p:spPr bwMode="auto">
              <a:xfrm>
                <a:off x="2832" y="2017"/>
                <a:ext cx="35" cy="35"/>
              </a:xfrm>
              <a:prstGeom prst="ellipse">
                <a:avLst/>
              </a:prstGeom>
              <a:solidFill>
                <a:srgbClr val="D0087F"/>
              </a:solidFill>
              <a:ln w="19050">
                <a:solidFill>
                  <a:srgbClr val="D0087F"/>
                </a:solidFill>
                <a:round/>
                <a:headEnd type="none" w="sm" len="sm"/>
                <a:tailEnd type="none" w="med" len="lg"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35235" name="Oval 35"/>
              <p:cNvSpPr>
                <a:spLocks noChangeAspect="1" noChangeArrowheads="1"/>
              </p:cNvSpPr>
              <p:nvPr/>
            </p:nvSpPr>
            <p:spPr bwMode="auto">
              <a:xfrm>
                <a:off x="2832" y="2401"/>
                <a:ext cx="35" cy="35"/>
              </a:xfrm>
              <a:prstGeom prst="ellipse">
                <a:avLst/>
              </a:prstGeom>
              <a:solidFill>
                <a:srgbClr val="D0087F"/>
              </a:solidFill>
              <a:ln w="19050">
                <a:solidFill>
                  <a:srgbClr val="D0087F"/>
                </a:solidFill>
                <a:round/>
                <a:headEnd type="none" w="sm" len="sm"/>
                <a:tailEnd type="none" w="med" len="lg"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35236" name="Oval 36"/>
              <p:cNvSpPr>
                <a:spLocks noChangeAspect="1" noChangeArrowheads="1"/>
              </p:cNvSpPr>
              <p:nvPr/>
            </p:nvSpPr>
            <p:spPr bwMode="auto">
              <a:xfrm>
                <a:off x="2832" y="2785"/>
                <a:ext cx="35" cy="35"/>
              </a:xfrm>
              <a:prstGeom prst="ellipse">
                <a:avLst/>
              </a:prstGeom>
              <a:solidFill>
                <a:srgbClr val="D0087F"/>
              </a:solidFill>
              <a:ln w="19050">
                <a:solidFill>
                  <a:srgbClr val="D0087F"/>
                </a:solidFill>
                <a:round/>
                <a:headEnd type="none" w="sm" len="sm"/>
                <a:tailEnd type="none" w="med" len="lg"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35237" name="Oval 37"/>
              <p:cNvSpPr>
                <a:spLocks noChangeAspect="1" noChangeArrowheads="1"/>
              </p:cNvSpPr>
              <p:nvPr/>
            </p:nvSpPr>
            <p:spPr bwMode="auto">
              <a:xfrm>
                <a:off x="2832" y="1633"/>
                <a:ext cx="35" cy="35"/>
              </a:xfrm>
              <a:prstGeom prst="ellipse">
                <a:avLst/>
              </a:prstGeom>
              <a:solidFill>
                <a:srgbClr val="D0087F"/>
              </a:solidFill>
              <a:ln w="19050">
                <a:solidFill>
                  <a:srgbClr val="D0087F"/>
                </a:solidFill>
                <a:round/>
                <a:headEnd type="none" w="sm" len="sm"/>
                <a:tailEnd type="none" w="med" len="lg"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35238" name="Oval 38"/>
              <p:cNvSpPr>
                <a:spLocks noChangeAspect="1" noChangeArrowheads="1"/>
              </p:cNvSpPr>
              <p:nvPr/>
            </p:nvSpPr>
            <p:spPr bwMode="auto">
              <a:xfrm>
                <a:off x="2832" y="1252"/>
                <a:ext cx="35" cy="35"/>
              </a:xfrm>
              <a:prstGeom prst="ellipse">
                <a:avLst/>
              </a:prstGeom>
              <a:solidFill>
                <a:srgbClr val="D0087F"/>
              </a:solidFill>
              <a:ln w="19050">
                <a:solidFill>
                  <a:srgbClr val="D0087F"/>
                </a:solidFill>
                <a:round/>
                <a:headEnd type="none" w="sm" len="sm"/>
                <a:tailEnd type="none" w="med" len="lg"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</p:grpSp>
        <p:grpSp>
          <p:nvGrpSpPr>
            <p:cNvPr id="435239" name="Group 39"/>
            <p:cNvGrpSpPr>
              <a:grpSpLocks/>
            </p:cNvGrpSpPr>
            <p:nvPr/>
          </p:nvGrpSpPr>
          <p:grpSpPr bwMode="auto">
            <a:xfrm>
              <a:off x="3216" y="1252"/>
              <a:ext cx="35" cy="1568"/>
              <a:chOff x="3216" y="1252"/>
              <a:chExt cx="35" cy="1568"/>
            </a:xfrm>
          </p:grpSpPr>
          <p:sp>
            <p:nvSpPr>
              <p:cNvPr id="435240" name="Oval 40"/>
              <p:cNvSpPr>
                <a:spLocks noChangeAspect="1" noChangeArrowheads="1"/>
              </p:cNvSpPr>
              <p:nvPr/>
            </p:nvSpPr>
            <p:spPr bwMode="auto">
              <a:xfrm>
                <a:off x="3216" y="2017"/>
                <a:ext cx="35" cy="35"/>
              </a:xfrm>
              <a:prstGeom prst="ellipse">
                <a:avLst/>
              </a:prstGeom>
              <a:solidFill>
                <a:srgbClr val="D0087F"/>
              </a:solidFill>
              <a:ln w="19050">
                <a:solidFill>
                  <a:srgbClr val="D0087F"/>
                </a:solidFill>
                <a:round/>
                <a:headEnd type="none" w="sm" len="sm"/>
                <a:tailEnd type="none" w="med" len="lg"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35241" name="Oval 41"/>
              <p:cNvSpPr>
                <a:spLocks noChangeAspect="1" noChangeArrowheads="1"/>
              </p:cNvSpPr>
              <p:nvPr/>
            </p:nvSpPr>
            <p:spPr bwMode="auto">
              <a:xfrm>
                <a:off x="3216" y="2401"/>
                <a:ext cx="35" cy="35"/>
              </a:xfrm>
              <a:prstGeom prst="ellipse">
                <a:avLst/>
              </a:prstGeom>
              <a:solidFill>
                <a:srgbClr val="D0087F"/>
              </a:solidFill>
              <a:ln w="19050">
                <a:solidFill>
                  <a:srgbClr val="D0087F"/>
                </a:solidFill>
                <a:round/>
                <a:headEnd type="none" w="sm" len="sm"/>
                <a:tailEnd type="none" w="med" len="lg"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35242" name="Oval 42"/>
              <p:cNvSpPr>
                <a:spLocks noChangeAspect="1" noChangeArrowheads="1"/>
              </p:cNvSpPr>
              <p:nvPr/>
            </p:nvSpPr>
            <p:spPr bwMode="auto">
              <a:xfrm>
                <a:off x="3216" y="2785"/>
                <a:ext cx="35" cy="35"/>
              </a:xfrm>
              <a:prstGeom prst="ellipse">
                <a:avLst/>
              </a:prstGeom>
              <a:solidFill>
                <a:srgbClr val="D0087F"/>
              </a:solidFill>
              <a:ln w="19050">
                <a:solidFill>
                  <a:srgbClr val="D0087F"/>
                </a:solidFill>
                <a:round/>
                <a:headEnd type="none" w="sm" len="sm"/>
                <a:tailEnd type="none" w="med" len="lg"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35243" name="Oval 43"/>
              <p:cNvSpPr>
                <a:spLocks noChangeAspect="1" noChangeArrowheads="1"/>
              </p:cNvSpPr>
              <p:nvPr/>
            </p:nvSpPr>
            <p:spPr bwMode="auto">
              <a:xfrm>
                <a:off x="3216" y="1633"/>
                <a:ext cx="35" cy="35"/>
              </a:xfrm>
              <a:prstGeom prst="ellipse">
                <a:avLst/>
              </a:prstGeom>
              <a:solidFill>
                <a:srgbClr val="D0087F"/>
              </a:solidFill>
              <a:ln w="19050">
                <a:solidFill>
                  <a:srgbClr val="D0087F"/>
                </a:solidFill>
                <a:round/>
                <a:headEnd type="none" w="sm" len="sm"/>
                <a:tailEnd type="none" w="med" len="lg"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35244" name="Oval 44"/>
              <p:cNvSpPr>
                <a:spLocks noChangeAspect="1" noChangeArrowheads="1"/>
              </p:cNvSpPr>
              <p:nvPr/>
            </p:nvSpPr>
            <p:spPr bwMode="auto">
              <a:xfrm>
                <a:off x="3216" y="1252"/>
                <a:ext cx="35" cy="35"/>
              </a:xfrm>
              <a:prstGeom prst="ellipse">
                <a:avLst/>
              </a:prstGeom>
              <a:solidFill>
                <a:srgbClr val="D0087F"/>
              </a:solidFill>
              <a:ln w="19050">
                <a:solidFill>
                  <a:srgbClr val="D0087F"/>
                </a:solidFill>
                <a:round/>
                <a:headEnd type="none" w="sm" len="sm"/>
                <a:tailEnd type="none" w="med" len="lg"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</p:grpSp>
        <p:grpSp>
          <p:nvGrpSpPr>
            <p:cNvPr id="435245" name="Group 45"/>
            <p:cNvGrpSpPr>
              <a:grpSpLocks/>
            </p:cNvGrpSpPr>
            <p:nvPr/>
          </p:nvGrpSpPr>
          <p:grpSpPr bwMode="auto">
            <a:xfrm>
              <a:off x="3648" y="1252"/>
              <a:ext cx="35" cy="1568"/>
              <a:chOff x="3648" y="1252"/>
              <a:chExt cx="35" cy="1568"/>
            </a:xfrm>
          </p:grpSpPr>
          <p:sp>
            <p:nvSpPr>
              <p:cNvPr id="435246" name="Oval 46"/>
              <p:cNvSpPr>
                <a:spLocks noChangeAspect="1" noChangeArrowheads="1"/>
              </p:cNvSpPr>
              <p:nvPr/>
            </p:nvSpPr>
            <p:spPr bwMode="auto">
              <a:xfrm>
                <a:off x="3648" y="2017"/>
                <a:ext cx="35" cy="35"/>
              </a:xfrm>
              <a:prstGeom prst="ellipse">
                <a:avLst/>
              </a:prstGeom>
              <a:solidFill>
                <a:srgbClr val="D0087F"/>
              </a:solidFill>
              <a:ln w="19050">
                <a:solidFill>
                  <a:srgbClr val="D0087F"/>
                </a:solidFill>
                <a:round/>
                <a:headEnd type="none" w="sm" len="sm"/>
                <a:tailEnd type="none" w="med" len="lg"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35247" name="Oval 47"/>
              <p:cNvSpPr>
                <a:spLocks noChangeAspect="1" noChangeArrowheads="1"/>
              </p:cNvSpPr>
              <p:nvPr/>
            </p:nvSpPr>
            <p:spPr bwMode="auto">
              <a:xfrm>
                <a:off x="3648" y="2401"/>
                <a:ext cx="35" cy="35"/>
              </a:xfrm>
              <a:prstGeom prst="ellipse">
                <a:avLst/>
              </a:prstGeom>
              <a:solidFill>
                <a:srgbClr val="D0087F"/>
              </a:solidFill>
              <a:ln w="19050">
                <a:solidFill>
                  <a:srgbClr val="D0087F"/>
                </a:solidFill>
                <a:round/>
                <a:headEnd type="none" w="sm" len="sm"/>
                <a:tailEnd type="none" w="med" len="lg"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35248" name="Oval 48"/>
              <p:cNvSpPr>
                <a:spLocks noChangeAspect="1" noChangeArrowheads="1"/>
              </p:cNvSpPr>
              <p:nvPr/>
            </p:nvSpPr>
            <p:spPr bwMode="auto">
              <a:xfrm>
                <a:off x="3648" y="2785"/>
                <a:ext cx="35" cy="35"/>
              </a:xfrm>
              <a:prstGeom prst="ellipse">
                <a:avLst/>
              </a:prstGeom>
              <a:solidFill>
                <a:srgbClr val="D0087F"/>
              </a:solidFill>
              <a:ln w="19050">
                <a:solidFill>
                  <a:srgbClr val="D0087F"/>
                </a:solidFill>
                <a:round/>
                <a:headEnd type="none" w="sm" len="sm"/>
                <a:tailEnd type="none" w="med" len="lg"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35249" name="Oval 49"/>
              <p:cNvSpPr>
                <a:spLocks noChangeAspect="1" noChangeArrowheads="1"/>
              </p:cNvSpPr>
              <p:nvPr/>
            </p:nvSpPr>
            <p:spPr bwMode="auto">
              <a:xfrm>
                <a:off x="3648" y="1633"/>
                <a:ext cx="35" cy="35"/>
              </a:xfrm>
              <a:prstGeom prst="ellipse">
                <a:avLst/>
              </a:prstGeom>
              <a:solidFill>
                <a:srgbClr val="D0087F"/>
              </a:solidFill>
              <a:ln w="19050">
                <a:solidFill>
                  <a:srgbClr val="D0087F"/>
                </a:solidFill>
                <a:round/>
                <a:headEnd type="none" w="sm" len="sm"/>
                <a:tailEnd type="none" w="med" len="lg"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35250" name="Oval 50"/>
              <p:cNvSpPr>
                <a:spLocks noChangeAspect="1" noChangeArrowheads="1"/>
              </p:cNvSpPr>
              <p:nvPr/>
            </p:nvSpPr>
            <p:spPr bwMode="auto">
              <a:xfrm>
                <a:off x="3648" y="1252"/>
                <a:ext cx="35" cy="35"/>
              </a:xfrm>
              <a:prstGeom prst="ellipse">
                <a:avLst/>
              </a:prstGeom>
              <a:solidFill>
                <a:srgbClr val="D0087F"/>
              </a:solidFill>
              <a:ln w="19050">
                <a:solidFill>
                  <a:srgbClr val="D0087F"/>
                </a:solidFill>
                <a:round/>
                <a:headEnd type="none" w="sm" len="sm"/>
                <a:tailEnd type="none" w="med" len="lg"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</p:grpSp>
      </p:grpSp>
      <p:cxnSp>
        <p:nvCxnSpPr>
          <p:cNvPr id="435252" name="AutoShape 52"/>
          <p:cNvCxnSpPr>
            <a:cxnSpLocks noChangeShapeType="1"/>
          </p:cNvCxnSpPr>
          <p:nvPr/>
        </p:nvCxnSpPr>
        <p:spPr bwMode="auto">
          <a:xfrm>
            <a:off x="3933825" y="2649538"/>
            <a:ext cx="569913" cy="550862"/>
          </a:xfrm>
          <a:prstGeom prst="straightConnector1">
            <a:avLst/>
          </a:prstGeom>
          <a:noFill/>
          <a:ln w="19050">
            <a:solidFill>
              <a:srgbClr val="FF0033"/>
            </a:solidFill>
            <a:round/>
            <a:headEnd type="none" w="sm" len="sm"/>
            <a:tailEnd type="triangle" w="med" len="lg"/>
          </a:ln>
          <a:effectLst/>
        </p:spPr>
      </p:cxnSp>
      <p:cxnSp>
        <p:nvCxnSpPr>
          <p:cNvPr id="435253" name="AutoShape 53"/>
          <p:cNvCxnSpPr>
            <a:cxnSpLocks noChangeShapeType="1"/>
          </p:cNvCxnSpPr>
          <p:nvPr/>
        </p:nvCxnSpPr>
        <p:spPr bwMode="auto">
          <a:xfrm flipH="1">
            <a:off x="4543425" y="3259138"/>
            <a:ext cx="569913" cy="550862"/>
          </a:xfrm>
          <a:prstGeom prst="straightConnector1">
            <a:avLst/>
          </a:prstGeom>
          <a:noFill/>
          <a:ln w="19050">
            <a:solidFill>
              <a:srgbClr val="FF0033"/>
            </a:solidFill>
            <a:round/>
            <a:headEnd type="none" w="sm" len="sm"/>
            <a:tailEnd type="triangle" w="med" len="lg"/>
          </a:ln>
          <a:effectLst/>
        </p:spPr>
      </p:cxnSp>
      <p:cxnSp>
        <p:nvCxnSpPr>
          <p:cNvPr id="435256" name="AutoShape 56"/>
          <p:cNvCxnSpPr>
            <a:cxnSpLocks noChangeShapeType="1"/>
          </p:cNvCxnSpPr>
          <p:nvPr/>
        </p:nvCxnSpPr>
        <p:spPr bwMode="auto">
          <a:xfrm>
            <a:off x="3284538" y="2649538"/>
            <a:ext cx="0" cy="550862"/>
          </a:xfrm>
          <a:prstGeom prst="straightConnector1">
            <a:avLst/>
          </a:prstGeom>
          <a:noFill/>
          <a:ln w="19050">
            <a:solidFill>
              <a:srgbClr val="FF0033"/>
            </a:solidFill>
            <a:round/>
            <a:headEnd type="none" w="sm" len="sm"/>
            <a:tailEnd type="triangle" w="med" len="lg"/>
          </a:ln>
          <a:effectLst/>
        </p:spPr>
      </p:cxnSp>
      <p:cxnSp>
        <p:nvCxnSpPr>
          <p:cNvPr id="435259" name="AutoShape 59"/>
          <p:cNvCxnSpPr>
            <a:cxnSpLocks noChangeShapeType="1"/>
          </p:cNvCxnSpPr>
          <p:nvPr/>
        </p:nvCxnSpPr>
        <p:spPr bwMode="auto">
          <a:xfrm>
            <a:off x="3951288" y="2016125"/>
            <a:ext cx="534987" cy="0"/>
          </a:xfrm>
          <a:prstGeom prst="straightConnector1">
            <a:avLst/>
          </a:prstGeom>
          <a:noFill/>
          <a:ln w="19050">
            <a:solidFill>
              <a:srgbClr val="FF0033"/>
            </a:solidFill>
            <a:round/>
            <a:headEnd type="none" w="sm" len="sm"/>
            <a:tailEnd type="triangle" w="med" len="lg"/>
          </a:ln>
          <a:effectLst/>
        </p:spPr>
      </p:cxnSp>
      <p:cxnSp>
        <p:nvCxnSpPr>
          <p:cNvPr id="435260" name="AutoShape 60"/>
          <p:cNvCxnSpPr>
            <a:cxnSpLocks noChangeShapeType="1"/>
          </p:cNvCxnSpPr>
          <p:nvPr/>
        </p:nvCxnSpPr>
        <p:spPr bwMode="auto">
          <a:xfrm rot="5400000" flipH="1" flipV="1">
            <a:off x="3255963" y="2014538"/>
            <a:ext cx="58737" cy="1587"/>
          </a:xfrm>
          <a:prstGeom prst="curvedConnector5">
            <a:avLst>
              <a:gd name="adj1" fmla="val -145949"/>
              <a:gd name="adj2" fmla="val -11700005"/>
              <a:gd name="adj3" fmla="val 278375"/>
            </a:avLst>
          </a:prstGeom>
          <a:noFill/>
          <a:ln w="19050">
            <a:solidFill>
              <a:srgbClr val="FF0033"/>
            </a:solidFill>
            <a:round/>
            <a:headEnd type="none" w="sm" len="sm"/>
            <a:tailEnd type="triangle" w="med" len="lg"/>
          </a:ln>
          <a:effectLst/>
        </p:spPr>
      </p:cxnSp>
      <p:graphicFrame>
        <p:nvGraphicFramePr>
          <p:cNvPr id="472064" name="Object 1024"/>
          <p:cNvGraphicFramePr>
            <a:graphicFrameLocks noChangeAspect="1"/>
          </p:cNvGraphicFramePr>
          <p:nvPr/>
        </p:nvGraphicFramePr>
        <p:xfrm>
          <a:off x="4953000" y="3352800"/>
          <a:ext cx="404813" cy="392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674" name="Equation" r:id="rId4" imgW="406080" imgH="393480" progId="Equation.3">
                  <p:embed/>
                </p:oleObj>
              </mc:Choice>
              <mc:Fallback>
                <p:oleObj name="Equation" r:id="rId4" imgW="406080" imgH="393480" progId="Equation.3">
                  <p:embed/>
                  <p:pic>
                    <p:nvPicPr>
                      <p:cNvPr id="472064" name="Object 10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53000" y="3352800"/>
                        <a:ext cx="404813" cy="3921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72065" name="Object 1025"/>
          <p:cNvGraphicFramePr>
            <a:graphicFrameLocks noChangeAspect="1"/>
          </p:cNvGraphicFramePr>
          <p:nvPr/>
        </p:nvGraphicFramePr>
        <p:xfrm>
          <a:off x="3282950" y="2667000"/>
          <a:ext cx="404813" cy="392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675" name="Equation" r:id="rId6" imgW="406080" imgH="393480" progId="Equation.3">
                  <p:embed/>
                </p:oleObj>
              </mc:Choice>
              <mc:Fallback>
                <p:oleObj name="Equation" r:id="rId6" imgW="406080" imgH="393480" progId="Equation.3">
                  <p:embed/>
                  <p:pic>
                    <p:nvPicPr>
                      <p:cNvPr id="472065" name="Object 10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82950" y="2667000"/>
                        <a:ext cx="404813" cy="3921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72066" name="Object 1026"/>
          <p:cNvGraphicFramePr>
            <a:graphicFrameLocks noChangeAspect="1"/>
          </p:cNvGraphicFramePr>
          <p:nvPr/>
        </p:nvGraphicFramePr>
        <p:xfrm>
          <a:off x="4191000" y="2667000"/>
          <a:ext cx="404813" cy="392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676" name="Equation" r:id="rId8" imgW="406080" imgH="393480" progId="Equation.3">
                  <p:embed/>
                </p:oleObj>
              </mc:Choice>
              <mc:Fallback>
                <p:oleObj name="Equation" r:id="rId8" imgW="406080" imgH="393480" progId="Equation.3">
                  <p:embed/>
                  <p:pic>
                    <p:nvPicPr>
                      <p:cNvPr id="472066" name="Object 10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91000" y="2667000"/>
                        <a:ext cx="404813" cy="3921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72067" name="Object 1027"/>
          <p:cNvGraphicFramePr>
            <a:graphicFrameLocks noChangeAspect="1"/>
          </p:cNvGraphicFramePr>
          <p:nvPr/>
        </p:nvGraphicFramePr>
        <p:xfrm>
          <a:off x="3048000" y="2057400"/>
          <a:ext cx="419100" cy="392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677" name="Equation" r:id="rId10" imgW="419040" imgH="393480" progId="Equation.3">
                  <p:embed/>
                </p:oleObj>
              </mc:Choice>
              <mc:Fallback>
                <p:oleObj name="Equation" r:id="rId10" imgW="419040" imgH="393480" progId="Equation.3">
                  <p:embed/>
                  <p:pic>
                    <p:nvPicPr>
                      <p:cNvPr id="472067" name="Object 10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0" y="2057400"/>
                        <a:ext cx="419100" cy="3921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72068" name="Object 1028"/>
          <p:cNvGraphicFramePr>
            <a:graphicFrameLocks noChangeAspect="1"/>
          </p:cNvGraphicFramePr>
          <p:nvPr/>
        </p:nvGraphicFramePr>
        <p:xfrm>
          <a:off x="4044950" y="1981200"/>
          <a:ext cx="404813" cy="392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678" name="Equation" r:id="rId12" imgW="406080" imgH="393480" progId="Equation.3">
                  <p:embed/>
                </p:oleObj>
              </mc:Choice>
              <mc:Fallback>
                <p:oleObj name="Equation" r:id="rId12" imgW="406080" imgH="393480" progId="Equation.3">
                  <p:embed/>
                  <p:pic>
                    <p:nvPicPr>
                      <p:cNvPr id="472068" name="Object 10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44950" y="1981200"/>
                        <a:ext cx="404813" cy="3921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66149299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-</a:t>
            </a:r>
            <a:fld id="{6CBFC388-9604-42A3-B5C1-1E1B91536340}" type="slidenum">
              <a:rPr lang="en-US"/>
              <a:pPr/>
              <a:t>45</a:t>
            </a:fld>
            <a:r>
              <a:rPr lang="en-US"/>
              <a:t>-</a:t>
            </a:r>
          </a:p>
        </p:txBody>
      </p:sp>
      <p:sp>
        <p:nvSpPr>
          <p:cNvPr id="436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Loop Interchange</a:t>
            </a:r>
          </a:p>
        </p:txBody>
      </p:sp>
      <p:sp>
        <p:nvSpPr>
          <p:cNvPr id="4362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5486400"/>
            <a:ext cx="7772400" cy="457200"/>
          </a:xfrm>
        </p:spPr>
        <p:txBody>
          <a:bodyPr>
            <a:normAutofit fontScale="85000" lnSpcReduction="20000"/>
          </a:bodyPr>
          <a:lstStyle/>
          <a:p>
            <a:r>
              <a:rPr lang="en-US"/>
              <a:t>When is loop interchange legal?</a:t>
            </a:r>
          </a:p>
        </p:txBody>
      </p:sp>
      <p:sp>
        <p:nvSpPr>
          <p:cNvPr id="436228" name="Text Box 4"/>
          <p:cNvSpPr txBox="1">
            <a:spLocks noChangeArrowheads="1"/>
          </p:cNvSpPr>
          <p:nvPr/>
        </p:nvSpPr>
        <p:spPr bwMode="auto">
          <a:xfrm>
            <a:off x="609600" y="2286000"/>
            <a:ext cx="1747838" cy="1465263"/>
          </a:xfrm>
          <a:prstGeom prst="rect">
            <a:avLst/>
          </a:prstGeom>
          <a:noFill/>
          <a:ln w="19050">
            <a:noFill/>
            <a:miter lim="800000"/>
            <a:headEnd type="none" w="sm" len="sm"/>
            <a:tailEnd type="none" w="med" len="lg"/>
          </a:ln>
          <a:effectLst/>
        </p:spPr>
        <p:txBody>
          <a:bodyPr wrap="none">
            <a:spAutoFit/>
          </a:bodyPr>
          <a:lstStyle/>
          <a:p>
            <a:r>
              <a:rPr lang="en-US"/>
              <a:t>  do i = 1,n</a:t>
            </a:r>
          </a:p>
          <a:p>
            <a:r>
              <a:rPr lang="en-US"/>
              <a:t>     do j = 1,n</a:t>
            </a:r>
          </a:p>
          <a:p>
            <a:r>
              <a:rPr lang="en-US"/>
              <a:t>         … a(i,j) …</a:t>
            </a:r>
          </a:p>
          <a:p>
            <a:r>
              <a:rPr lang="en-US"/>
              <a:t>     end do</a:t>
            </a:r>
          </a:p>
          <a:p>
            <a:r>
              <a:rPr lang="en-US"/>
              <a:t>  end do</a:t>
            </a:r>
          </a:p>
        </p:txBody>
      </p:sp>
      <p:sp>
        <p:nvSpPr>
          <p:cNvPr id="436229" name="Text Box 5"/>
          <p:cNvSpPr txBox="1">
            <a:spLocks noChangeArrowheads="1"/>
          </p:cNvSpPr>
          <p:nvPr/>
        </p:nvSpPr>
        <p:spPr bwMode="auto">
          <a:xfrm>
            <a:off x="6629400" y="2286000"/>
            <a:ext cx="1747838" cy="1465263"/>
          </a:xfrm>
          <a:prstGeom prst="rect">
            <a:avLst/>
          </a:prstGeom>
          <a:noFill/>
          <a:ln w="19050">
            <a:noFill/>
            <a:miter lim="800000"/>
            <a:headEnd type="none" w="sm" len="sm"/>
            <a:tailEnd type="none" w="med" len="lg"/>
          </a:ln>
          <a:effectLst/>
        </p:spPr>
        <p:txBody>
          <a:bodyPr wrap="none">
            <a:spAutoFit/>
          </a:bodyPr>
          <a:lstStyle/>
          <a:p>
            <a:r>
              <a:rPr lang="en-US"/>
              <a:t>  do j = 1,n</a:t>
            </a:r>
          </a:p>
          <a:p>
            <a:r>
              <a:rPr lang="en-US"/>
              <a:t>     do i = 1,n</a:t>
            </a:r>
          </a:p>
          <a:p>
            <a:r>
              <a:rPr lang="en-US"/>
              <a:t>         … a(i,j) …</a:t>
            </a:r>
          </a:p>
          <a:p>
            <a:r>
              <a:rPr lang="en-US"/>
              <a:t>     end do</a:t>
            </a:r>
          </a:p>
          <a:p>
            <a:r>
              <a:rPr lang="en-US"/>
              <a:t>  end do</a:t>
            </a:r>
          </a:p>
        </p:txBody>
      </p:sp>
      <p:grpSp>
        <p:nvGrpSpPr>
          <p:cNvPr id="436285" name="Group 61"/>
          <p:cNvGrpSpPr>
            <a:grpSpLocks/>
          </p:cNvGrpSpPr>
          <p:nvPr/>
        </p:nvGrpSpPr>
        <p:grpSpPr bwMode="auto">
          <a:xfrm>
            <a:off x="3313113" y="1628775"/>
            <a:ext cx="2501900" cy="3159125"/>
            <a:chOff x="2087" y="1026"/>
            <a:chExt cx="1576" cy="1990"/>
          </a:xfrm>
        </p:grpSpPr>
        <p:sp>
          <p:nvSpPr>
            <p:cNvPr id="436231" name="Line 7"/>
            <p:cNvSpPr>
              <a:spLocks noChangeShapeType="1"/>
            </p:cNvSpPr>
            <p:nvPr/>
          </p:nvSpPr>
          <p:spPr bwMode="auto">
            <a:xfrm rot="5400000">
              <a:off x="2677" y="2023"/>
              <a:ext cx="1968" cy="0"/>
            </a:xfrm>
            <a:prstGeom prst="line">
              <a:avLst/>
            </a:prstGeom>
            <a:noFill/>
            <a:ln w="19050">
              <a:solidFill>
                <a:srgbClr val="33CC33"/>
              </a:solidFill>
              <a:round/>
              <a:headEnd type="none" w="sm" len="sm"/>
              <a:tailEnd type="triangle" w="med" len="lg"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436232" name="Line 8"/>
            <p:cNvSpPr>
              <a:spLocks noChangeShapeType="1"/>
            </p:cNvSpPr>
            <p:nvPr/>
          </p:nvSpPr>
          <p:spPr bwMode="auto">
            <a:xfrm rot="-5400000">
              <a:off x="2511" y="1787"/>
              <a:ext cx="1884" cy="421"/>
            </a:xfrm>
            <a:prstGeom prst="line">
              <a:avLst/>
            </a:prstGeom>
            <a:noFill/>
            <a:ln w="19050">
              <a:solidFill>
                <a:srgbClr val="33CC33"/>
              </a:solidFill>
              <a:round/>
              <a:headEnd type="none" w="sm" len="sm"/>
              <a:tailEnd type="none" w="med" len="lg"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436233" name="Line 9"/>
            <p:cNvSpPr>
              <a:spLocks noChangeShapeType="1"/>
            </p:cNvSpPr>
            <p:nvPr/>
          </p:nvSpPr>
          <p:spPr bwMode="auto">
            <a:xfrm rot="5400000">
              <a:off x="2255" y="2031"/>
              <a:ext cx="1968" cy="0"/>
            </a:xfrm>
            <a:prstGeom prst="line">
              <a:avLst/>
            </a:prstGeom>
            <a:noFill/>
            <a:ln w="19050">
              <a:solidFill>
                <a:srgbClr val="33CC33"/>
              </a:solidFill>
              <a:round/>
              <a:headEnd type="none" w="sm" len="sm"/>
              <a:tailEnd type="triangle" w="med" len="lg"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436234" name="Line 10"/>
            <p:cNvSpPr>
              <a:spLocks noChangeShapeType="1"/>
            </p:cNvSpPr>
            <p:nvPr/>
          </p:nvSpPr>
          <p:spPr bwMode="auto">
            <a:xfrm rot="5400000">
              <a:off x="1872" y="2032"/>
              <a:ext cx="1968" cy="0"/>
            </a:xfrm>
            <a:prstGeom prst="line">
              <a:avLst/>
            </a:prstGeom>
            <a:noFill/>
            <a:ln w="19050">
              <a:solidFill>
                <a:srgbClr val="33CC33"/>
              </a:solidFill>
              <a:round/>
              <a:headEnd type="none" w="sm" len="sm"/>
              <a:tailEnd type="triangle" w="med" len="lg"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436235" name="Line 11"/>
            <p:cNvSpPr>
              <a:spLocks noChangeShapeType="1"/>
            </p:cNvSpPr>
            <p:nvPr/>
          </p:nvSpPr>
          <p:spPr bwMode="auto">
            <a:xfrm rot="5400000">
              <a:off x="1487" y="2031"/>
              <a:ext cx="1968" cy="0"/>
            </a:xfrm>
            <a:prstGeom prst="line">
              <a:avLst/>
            </a:prstGeom>
            <a:noFill/>
            <a:ln w="19050">
              <a:solidFill>
                <a:srgbClr val="33CC33"/>
              </a:solidFill>
              <a:round/>
              <a:headEnd type="none" w="sm" len="sm"/>
              <a:tailEnd type="triangle" w="med" len="lg"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436236" name="Line 12"/>
            <p:cNvSpPr>
              <a:spLocks noChangeShapeType="1"/>
            </p:cNvSpPr>
            <p:nvPr/>
          </p:nvSpPr>
          <p:spPr bwMode="auto">
            <a:xfrm rot="5400000">
              <a:off x="1103" y="2031"/>
              <a:ext cx="1968" cy="0"/>
            </a:xfrm>
            <a:prstGeom prst="line">
              <a:avLst/>
            </a:prstGeom>
            <a:noFill/>
            <a:ln w="19050">
              <a:solidFill>
                <a:srgbClr val="33CC33"/>
              </a:solidFill>
              <a:round/>
              <a:headEnd type="none" w="sm" len="sm"/>
              <a:tailEnd type="triangle" w="med" len="lg"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436237" name="Line 13"/>
            <p:cNvSpPr>
              <a:spLocks noChangeShapeType="1"/>
            </p:cNvSpPr>
            <p:nvPr/>
          </p:nvSpPr>
          <p:spPr bwMode="auto">
            <a:xfrm rot="-5400000">
              <a:off x="2097" y="1787"/>
              <a:ext cx="1902" cy="380"/>
            </a:xfrm>
            <a:prstGeom prst="line">
              <a:avLst/>
            </a:prstGeom>
            <a:noFill/>
            <a:ln w="19050">
              <a:solidFill>
                <a:srgbClr val="33CC33"/>
              </a:solidFill>
              <a:round/>
              <a:headEnd type="none" w="sm" len="sm"/>
              <a:tailEnd type="none" w="med" len="lg"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436238" name="Line 14"/>
            <p:cNvSpPr>
              <a:spLocks noChangeShapeType="1"/>
            </p:cNvSpPr>
            <p:nvPr/>
          </p:nvSpPr>
          <p:spPr bwMode="auto">
            <a:xfrm rot="-5400000">
              <a:off x="1725" y="1790"/>
              <a:ext cx="1864" cy="381"/>
            </a:xfrm>
            <a:prstGeom prst="line">
              <a:avLst/>
            </a:prstGeom>
            <a:noFill/>
            <a:ln w="19050">
              <a:solidFill>
                <a:srgbClr val="33CC33"/>
              </a:solidFill>
              <a:round/>
              <a:headEnd type="none" w="sm" len="sm"/>
              <a:tailEnd type="none" w="med" len="lg"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436239" name="Line 15"/>
            <p:cNvSpPr>
              <a:spLocks noChangeShapeType="1"/>
            </p:cNvSpPr>
            <p:nvPr/>
          </p:nvSpPr>
          <p:spPr bwMode="auto">
            <a:xfrm rot="-5400000">
              <a:off x="1319" y="1809"/>
              <a:ext cx="1912" cy="376"/>
            </a:xfrm>
            <a:prstGeom prst="line">
              <a:avLst/>
            </a:prstGeom>
            <a:noFill/>
            <a:ln w="19050">
              <a:solidFill>
                <a:srgbClr val="33CC33"/>
              </a:solidFill>
              <a:round/>
              <a:headEnd type="none" w="sm" len="sm"/>
              <a:tailEnd type="none" w="med" len="lg"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</p:grpSp>
      <p:sp>
        <p:nvSpPr>
          <p:cNvPr id="436240" name="Line 16"/>
          <p:cNvSpPr>
            <a:spLocks noChangeShapeType="1"/>
          </p:cNvSpPr>
          <p:nvPr/>
        </p:nvSpPr>
        <p:spPr bwMode="auto">
          <a:xfrm>
            <a:off x="2819400" y="1981200"/>
            <a:ext cx="0" cy="990600"/>
          </a:xfrm>
          <a:prstGeom prst="line">
            <a:avLst/>
          </a:prstGeom>
          <a:noFill/>
          <a:ln w="19050">
            <a:solidFill>
              <a:srgbClr val="D0087F"/>
            </a:solidFill>
            <a:round/>
            <a:headEnd type="none" w="sm" len="sm"/>
            <a:tailEnd type="triangle" w="med" len="lg"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36241" name="Line 17"/>
          <p:cNvSpPr>
            <a:spLocks noChangeShapeType="1"/>
          </p:cNvSpPr>
          <p:nvPr/>
        </p:nvSpPr>
        <p:spPr bwMode="auto">
          <a:xfrm>
            <a:off x="3276600" y="1676400"/>
            <a:ext cx="914400" cy="0"/>
          </a:xfrm>
          <a:prstGeom prst="line">
            <a:avLst/>
          </a:prstGeom>
          <a:noFill/>
          <a:ln w="19050">
            <a:solidFill>
              <a:srgbClr val="D0087F"/>
            </a:solidFill>
            <a:round/>
            <a:headEnd type="none" w="sm" len="sm"/>
            <a:tailEnd type="triangle" w="med" len="lg"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436242" name="Text Box 18"/>
          <p:cNvSpPr txBox="1">
            <a:spLocks noChangeArrowheads="1"/>
          </p:cNvSpPr>
          <p:nvPr/>
        </p:nvSpPr>
        <p:spPr bwMode="auto">
          <a:xfrm>
            <a:off x="3581400" y="1295400"/>
            <a:ext cx="276225" cy="366713"/>
          </a:xfrm>
          <a:prstGeom prst="rect">
            <a:avLst/>
          </a:prstGeom>
          <a:noFill/>
          <a:ln w="19050">
            <a:noFill/>
            <a:miter lim="800000"/>
            <a:headEnd type="none" w="sm" len="sm"/>
            <a:tailEnd type="none" w="med" len="lg"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D0087F"/>
                </a:solidFill>
              </a:rPr>
              <a:t>j</a:t>
            </a:r>
            <a:endParaRPr lang="en-US"/>
          </a:p>
        </p:txBody>
      </p:sp>
      <p:sp>
        <p:nvSpPr>
          <p:cNvPr id="436243" name="Text Box 19"/>
          <p:cNvSpPr txBox="1">
            <a:spLocks noChangeArrowheads="1"/>
          </p:cNvSpPr>
          <p:nvPr/>
        </p:nvSpPr>
        <p:spPr bwMode="auto">
          <a:xfrm>
            <a:off x="2590800" y="2133600"/>
            <a:ext cx="247650" cy="366713"/>
          </a:xfrm>
          <a:prstGeom prst="rect">
            <a:avLst/>
          </a:prstGeom>
          <a:noFill/>
          <a:ln w="19050">
            <a:noFill/>
            <a:miter lim="800000"/>
            <a:headEnd type="none" w="sm" len="sm"/>
            <a:tailEnd type="none" w="med" len="lg"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D0087F"/>
                </a:solidFill>
              </a:rPr>
              <a:t>i</a:t>
            </a:r>
            <a:endParaRPr lang="en-US"/>
          </a:p>
        </p:txBody>
      </p:sp>
      <p:grpSp>
        <p:nvGrpSpPr>
          <p:cNvPr id="436244" name="Group 20"/>
          <p:cNvGrpSpPr>
            <a:grpSpLocks/>
          </p:cNvGrpSpPr>
          <p:nvPr/>
        </p:nvGrpSpPr>
        <p:grpSpPr bwMode="auto">
          <a:xfrm>
            <a:off x="3276600" y="1981200"/>
            <a:ext cx="2570163" cy="2495550"/>
            <a:chOff x="2064" y="1248"/>
            <a:chExt cx="1619" cy="1572"/>
          </a:xfrm>
        </p:grpSpPr>
        <p:grpSp>
          <p:nvGrpSpPr>
            <p:cNvPr id="436245" name="Group 21"/>
            <p:cNvGrpSpPr>
              <a:grpSpLocks/>
            </p:cNvGrpSpPr>
            <p:nvPr/>
          </p:nvGrpSpPr>
          <p:grpSpPr bwMode="auto">
            <a:xfrm>
              <a:off x="2064" y="1248"/>
              <a:ext cx="35" cy="1572"/>
              <a:chOff x="2064" y="1248"/>
              <a:chExt cx="35" cy="1572"/>
            </a:xfrm>
          </p:grpSpPr>
          <p:sp>
            <p:nvSpPr>
              <p:cNvPr id="436246" name="Oval 22"/>
              <p:cNvSpPr>
                <a:spLocks noChangeAspect="1" noChangeArrowheads="1"/>
              </p:cNvSpPr>
              <p:nvPr/>
            </p:nvSpPr>
            <p:spPr bwMode="auto">
              <a:xfrm>
                <a:off x="2064" y="1248"/>
                <a:ext cx="35" cy="35"/>
              </a:xfrm>
              <a:prstGeom prst="ellipse">
                <a:avLst/>
              </a:prstGeom>
              <a:solidFill>
                <a:srgbClr val="D0087F"/>
              </a:solidFill>
              <a:ln w="19050">
                <a:solidFill>
                  <a:srgbClr val="D0087F"/>
                </a:solidFill>
                <a:round/>
                <a:headEnd type="none" w="sm" len="sm"/>
                <a:tailEnd type="none" w="med" len="lg"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36247" name="Oval 23"/>
              <p:cNvSpPr>
                <a:spLocks noChangeAspect="1" noChangeArrowheads="1"/>
              </p:cNvSpPr>
              <p:nvPr/>
            </p:nvSpPr>
            <p:spPr bwMode="auto">
              <a:xfrm>
                <a:off x="2064" y="2017"/>
                <a:ext cx="35" cy="35"/>
              </a:xfrm>
              <a:prstGeom prst="ellipse">
                <a:avLst/>
              </a:prstGeom>
              <a:solidFill>
                <a:srgbClr val="D0087F"/>
              </a:solidFill>
              <a:ln w="19050">
                <a:solidFill>
                  <a:srgbClr val="D0087F"/>
                </a:solidFill>
                <a:round/>
                <a:headEnd type="none" w="sm" len="sm"/>
                <a:tailEnd type="none" w="med" len="lg"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36248" name="Oval 24"/>
              <p:cNvSpPr>
                <a:spLocks noChangeAspect="1" noChangeArrowheads="1"/>
              </p:cNvSpPr>
              <p:nvPr/>
            </p:nvSpPr>
            <p:spPr bwMode="auto">
              <a:xfrm>
                <a:off x="2064" y="2401"/>
                <a:ext cx="35" cy="35"/>
              </a:xfrm>
              <a:prstGeom prst="ellipse">
                <a:avLst/>
              </a:prstGeom>
              <a:solidFill>
                <a:srgbClr val="D0087F"/>
              </a:solidFill>
              <a:ln w="19050">
                <a:solidFill>
                  <a:srgbClr val="D0087F"/>
                </a:solidFill>
                <a:round/>
                <a:headEnd type="none" w="sm" len="sm"/>
                <a:tailEnd type="none" w="med" len="lg"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36249" name="Oval 25"/>
              <p:cNvSpPr>
                <a:spLocks noChangeAspect="1" noChangeArrowheads="1"/>
              </p:cNvSpPr>
              <p:nvPr/>
            </p:nvSpPr>
            <p:spPr bwMode="auto">
              <a:xfrm>
                <a:off x="2064" y="2785"/>
                <a:ext cx="35" cy="35"/>
              </a:xfrm>
              <a:prstGeom prst="ellipse">
                <a:avLst/>
              </a:prstGeom>
              <a:solidFill>
                <a:srgbClr val="D0087F"/>
              </a:solidFill>
              <a:ln w="19050">
                <a:solidFill>
                  <a:srgbClr val="D0087F"/>
                </a:solidFill>
                <a:round/>
                <a:headEnd type="none" w="sm" len="sm"/>
                <a:tailEnd type="none" w="med" len="lg"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36250" name="Oval 26"/>
              <p:cNvSpPr>
                <a:spLocks noChangeAspect="1" noChangeArrowheads="1"/>
              </p:cNvSpPr>
              <p:nvPr/>
            </p:nvSpPr>
            <p:spPr bwMode="auto">
              <a:xfrm>
                <a:off x="2064" y="1633"/>
                <a:ext cx="35" cy="35"/>
              </a:xfrm>
              <a:prstGeom prst="ellipse">
                <a:avLst/>
              </a:prstGeom>
              <a:solidFill>
                <a:srgbClr val="D0087F"/>
              </a:solidFill>
              <a:ln w="19050">
                <a:solidFill>
                  <a:srgbClr val="D0087F"/>
                </a:solidFill>
                <a:round/>
                <a:headEnd type="none" w="sm" len="sm"/>
                <a:tailEnd type="none" w="med" len="lg"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</p:grpSp>
        <p:grpSp>
          <p:nvGrpSpPr>
            <p:cNvPr id="436251" name="Group 27"/>
            <p:cNvGrpSpPr>
              <a:grpSpLocks/>
            </p:cNvGrpSpPr>
            <p:nvPr/>
          </p:nvGrpSpPr>
          <p:grpSpPr bwMode="auto">
            <a:xfrm>
              <a:off x="2448" y="1252"/>
              <a:ext cx="35" cy="1568"/>
              <a:chOff x="2448" y="1252"/>
              <a:chExt cx="35" cy="1568"/>
            </a:xfrm>
          </p:grpSpPr>
          <p:sp>
            <p:nvSpPr>
              <p:cNvPr id="436252" name="Oval 28"/>
              <p:cNvSpPr>
                <a:spLocks noChangeAspect="1" noChangeArrowheads="1"/>
              </p:cNvSpPr>
              <p:nvPr/>
            </p:nvSpPr>
            <p:spPr bwMode="auto">
              <a:xfrm>
                <a:off x="2448" y="2017"/>
                <a:ext cx="35" cy="35"/>
              </a:xfrm>
              <a:prstGeom prst="ellipse">
                <a:avLst/>
              </a:prstGeom>
              <a:solidFill>
                <a:srgbClr val="D0087F"/>
              </a:solidFill>
              <a:ln w="19050">
                <a:solidFill>
                  <a:srgbClr val="D0087F"/>
                </a:solidFill>
                <a:round/>
                <a:headEnd type="none" w="sm" len="sm"/>
                <a:tailEnd type="none" w="med" len="lg"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36253" name="Oval 29"/>
              <p:cNvSpPr>
                <a:spLocks noChangeAspect="1" noChangeArrowheads="1"/>
              </p:cNvSpPr>
              <p:nvPr/>
            </p:nvSpPr>
            <p:spPr bwMode="auto">
              <a:xfrm>
                <a:off x="2448" y="2401"/>
                <a:ext cx="35" cy="35"/>
              </a:xfrm>
              <a:prstGeom prst="ellipse">
                <a:avLst/>
              </a:prstGeom>
              <a:solidFill>
                <a:srgbClr val="D0087F"/>
              </a:solidFill>
              <a:ln w="19050">
                <a:solidFill>
                  <a:srgbClr val="D0087F"/>
                </a:solidFill>
                <a:round/>
                <a:headEnd type="none" w="sm" len="sm"/>
                <a:tailEnd type="none" w="med" len="lg"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36254" name="Oval 30"/>
              <p:cNvSpPr>
                <a:spLocks noChangeAspect="1" noChangeArrowheads="1"/>
              </p:cNvSpPr>
              <p:nvPr/>
            </p:nvSpPr>
            <p:spPr bwMode="auto">
              <a:xfrm>
                <a:off x="2448" y="2785"/>
                <a:ext cx="35" cy="35"/>
              </a:xfrm>
              <a:prstGeom prst="ellipse">
                <a:avLst/>
              </a:prstGeom>
              <a:solidFill>
                <a:srgbClr val="D0087F"/>
              </a:solidFill>
              <a:ln w="19050">
                <a:solidFill>
                  <a:srgbClr val="D0087F"/>
                </a:solidFill>
                <a:round/>
                <a:headEnd type="none" w="sm" len="sm"/>
                <a:tailEnd type="none" w="med" len="lg"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36255" name="Oval 31"/>
              <p:cNvSpPr>
                <a:spLocks noChangeAspect="1" noChangeArrowheads="1"/>
              </p:cNvSpPr>
              <p:nvPr/>
            </p:nvSpPr>
            <p:spPr bwMode="auto">
              <a:xfrm>
                <a:off x="2448" y="1633"/>
                <a:ext cx="35" cy="35"/>
              </a:xfrm>
              <a:prstGeom prst="ellipse">
                <a:avLst/>
              </a:prstGeom>
              <a:solidFill>
                <a:srgbClr val="D0087F"/>
              </a:solidFill>
              <a:ln w="19050">
                <a:solidFill>
                  <a:srgbClr val="D0087F"/>
                </a:solidFill>
                <a:round/>
                <a:headEnd type="none" w="sm" len="sm"/>
                <a:tailEnd type="none" w="med" len="lg"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36256" name="Oval 32"/>
              <p:cNvSpPr>
                <a:spLocks noChangeAspect="1" noChangeArrowheads="1"/>
              </p:cNvSpPr>
              <p:nvPr/>
            </p:nvSpPr>
            <p:spPr bwMode="auto">
              <a:xfrm>
                <a:off x="2448" y="1252"/>
                <a:ext cx="35" cy="35"/>
              </a:xfrm>
              <a:prstGeom prst="ellipse">
                <a:avLst/>
              </a:prstGeom>
              <a:solidFill>
                <a:srgbClr val="D0087F"/>
              </a:solidFill>
              <a:ln w="19050">
                <a:solidFill>
                  <a:srgbClr val="D0087F"/>
                </a:solidFill>
                <a:round/>
                <a:headEnd type="none" w="sm" len="sm"/>
                <a:tailEnd type="none" w="med" len="lg"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</p:grpSp>
        <p:grpSp>
          <p:nvGrpSpPr>
            <p:cNvPr id="436257" name="Group 33"/>
            <p:cNvGrpSpPr>
              <a:grpSpLocks/>
            </p:cNvGrpSpPr>
            <p:nvPr/>
          </p:nvGrpSpPr>
          <p:grpSpPr bwMode="auto">
            <a:xfrm>
              <a:off x="2832" y="1252"/>
              <a:ext cx="35" cy="1568"/>
              <a:chOff x="2832" y="1252"/>
              <a:chExt cx="35" cy="1568"/>
            </a:xfrm>
          </p:grpSpPr>
          <p:sp>
            <p:nvSpPr>
              <p:cNvPr id="436258" name="Oval 34"/>
              <p:cNvSpPr>
                <a:spLocks noChangeAspect="1" noChangeArrowheads="1"/>
              </p:cNvSpPr>
              <p:nvPr/>
            </p:nvSpPr>
            <p:spPr bwMode="auto">
              <a:xfrm>
                <a:off x="2832" y="2017"/>
                <a:ext cx="35" cy="35"/>
              </a:xfrm>
              <a:prstGeom prst="ellipse">
                <a:avLst/>
              </a:prstGeom>
              <a:solidFill>
                <a:srgbClr val="D0087F"/>
              </a:solidFill>
              <a:ln w="19050">
                <a:solidFill>
                  <a:srgbClr val="D0087F"/>
                </a:solidFill>
                <a:round/>
                <a:headEnd type="none" w="sm" len="sm"/>
                <a:tailEnd type="none" w="med" len="lg"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36259" name="Oval 35"/>
              <p:cNvSpPr>
                <a:spLocks noChangeAspect="1" noChangeArrowheads="1"/>
              </p:cNvSpPr>
              <p:nvPr/>
            </p:nvSpPr>
            <p:spPr bwMode="auto">
              <a:xfrm>
                <a:off x="2832" y="2401"/>
                <a:ext cx="35" cy="35"/>
              </a:xfrm>
              <a:prstGeom prst="ellipse">
                <a:avLst/>
              </a:prstGeom>
              <a:solidFill>
                <a:srgbClr val="D0087F"/>
              </a:solidFill>
              <a:ln w="19050">
                <a:solidFill>
                  <a:srgbClr val="D0087F"/>
                </a:solidFill>
                <a:round/>
                <a:headEnd type="none" w="sm" len="sm"/>
                <a:tailEnd type="none" w="med" len="lg"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36260" name="Oval 36"/>
              <p:cNvSpPr>
                <a:spLocks noChangeAspect="1" noChangeArrowheads="1"/>
              </p:cNvSpPr>
              <p:nvPr/>
            </p:nvSpPr>
            <p:spPr bwMode="auto">
              <a:xfrm>
                <a:off x="2832" y="2785"/>
                <a:ext cx="35" cy="35"/>
              </a:xfrm>
              <a:prstGeom prst="ellipse">
                <a:avLst/>
              </a:prstGeom>
              <a:solidFill>
                <a:srgbClr val="D0087F"/>
              </a:solidFill>
              <a:ln w="19050">
                <a:solidFill>
                  <a:srgbClr val="D0087F"/>
                </a:solidFill>
                <a:round/>
                <a:headEnd type="none" w="sm" len="sm"/>
                <a:tailEnd type="none" w="med" len="lg"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36261" name="Oval 37"/>
              <p:cNvSpPr>
                <a:spLocks noChangeAspect="1" noChangeArrowheads="1"/>
              </p:cNvSpPr>
              <p:nvPr/>
            </p:nvSpPr>
            <p:spPr bwMode="auto">
              <a:xfrm>
                <a:off x="2832" y="1633"/>
                <a:ext cx="35" cy="35"/>
              </a:xfrm>
              <a:prstGeom prst="ellipse">
                <a:avLst/>
              </a:prstGeom>
              <a:solidFill>
                <a:srgbClr val="D0087F"/>
              </a:solidFill>
              <a:ln w="19050">
                <a:solidFill>
                  <a:srgbClr val="D0087F"/>
                </a:solidFill>
                <a:round/>
                <a:headEnd type="none" w="sm" len="sm"/>
                <a:tailEnd type="none" w="med" len="lg"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36262" name="Oval 38"/>
              <p:cNvSpPr>
                <a:spLocks noChangeAspect="1" noChangeArrowheads="1"/>
              </p:cNvSpPr>
              <p:nvPr/>
            </p:nvSpPr>
            <p:spPr bwMode="auto">
              <a:xfrm>
                <a:off x="2832" y="1252"/>
                <a:ext cx="35" cy="35"/>
              </a:xfrm>
              <a:prstGeom prst="ellipse">
                <a:avLst/>
              </a:prstGeom>
              <a:solidFill>
                <a:srgbClr val="D0087F"/>
              </a:solidFill>
              <a:ln w="19050">
                <a:solidFill>
                  <a:srgbClr val="D0087F"/>
                </a:solidFill>
                <a:round/>
                <a:headEnd type="none" w="sm" len="sm"/>
                <a:tailEnd type="none" w="med" len="lg"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</p:grpSp>
        <p:grpSp>
          <p:nvGrpSpPr>
            <p:cNvPr id="436263" name="Group 39"/>
            <p:cNvGrpSpPr>
              <a:grpSpLocks/>
            </p:cNvGrpSpPr>
            <p:nvPr/>
          </p:nvGrpSpPr>
          <p:grpSpPr bwMode="auto">
            <a:xfrm>
              <a:off x="3216" y="1252"/>
              <a:ext cx="35" cy="1568"/>
              <a:chOff x="3216" y="1252"/>
              <a:chExt cx="35" cy="1568"/>
            </a:xfrm>
          </p:grpSpPr>
          <p:sp>
            <p:nvSpPr>
              <p:cNvPr id="436264" name="Oval 40"/>
              <p:cNvSpPr>
                <a:spLocks noChangeAspect="1" noChangeArrowheads="1"/>
              </p:cNvSpPr>
              <p:nvPr/>
            </p:nvSpPr>
            <p:spPr bwMode="auto">
              <a:xfrm>
                <a:off x="3216" y="2017"/>
                <a:ext cx="35" cy="35"/>
              </a:xfrm>
              <a:prstGeom prst="ellipse">
                <a:avLst/>
              </a:prstGeom>
              <a:solidFill>
                <a:srgbClr val="D0087F"/>
              </a:solidFill>
              <a:ln w="19050">
                <a:solidFill>
                  <a:srgbClr val="D0087F"/>
                </a:solidFill>
                <a:round/>
                <a:headEnd type="none" w="sm" len="sm"/>
                <a:tailEnd type="none" w="med" len="lg"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36265" name="Oval 41"/>
              <p:cNvSpPr>
                <a:spLocks noChangeAspect="1" noChangeArrowheads="1"/>
              </p:cNvSpPr>
              <p:nvPr/>
            </p:nvSpPr>
            <p:spPr bwMode="auto">
              <a:xfrm>
                <a:off x="3216" y="2401"/>
                <a:ext cx="35" cy="35"/>
              </a:xfrm>
              <a:prstGeom prst="ellipse">
                <a:avLst/>
              </a:prstGeom>
              <a:solidFill>
                <a:srgbClr val="D0087F"/>
              </a:solidFill>
              <a:ln w="19050">
                <a:solidFill>
                  <a:srgbClr val="D0087F"/>
                </a:solidFill>
                <a:round/>
                <a:headEnd type="none" w="sm" len="sm"/>
                <a:tailEnd type="none" w="med" len="lg"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36266" name="Oval 42"/>
              <p:cNvSpPr>
                <a:spLocks noChangeAspect="1" noChangeArrowheads="1"/>
              </p:cNvSpPr>
              <p:nvPr/>
            </p:nvSpPr>
            <p:spPr bwMode="auto">
              <a:xfrm>
                <a:off x="3216" y="2785"/>
                <a:ext cx="35" cy="35"/>
              </a:xfrm>
              <a:prstGeom prst="ellipse">
                <a:avLst/>
              </a:prstGeom>
              <a:solidFill>
                <a:srgbClr val="D0087F"/>
              </a:solidFill>
              <a:ln w="19050">
                <a:solidFill>
                  <a:srgbClr val="D0087F"/>
                </a:solidFill>
                <a:round/>
                <a:headEnd type="none" w="sm" len="sm"/>
                <a:tailEnd type="none" w="med" len="lg"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36267" name="Oval 43"/>
              <p:cNvSpPr>
                <a:spLocks noChangeAspect="1" noChangeArrowheads="1"/>
              </p:cNvSpPr>
              <p:nvPr/>
            </p:nvSpPr>
            <p:spPr bwMode="auto">
              <a:xfrm>
                <a:off x="3216" y="1633"/>
                <a:ext cx="35" cy="35"/>
              </a:xfrm>
              <a:prstGeom prst="ellipse">
                <a:avLst/>
              </a:prstGeom>
              <a:solidFill>
                <a:srgbClr val="D0087F"/>
              </a:solidFill>
              <a:ln w="19050">
                <a:solidFill>
                  <a:srgbClr val="D0087F"/>
                </a:solidFill>
                <a:round/>
                <a:headEnd type="none" w="sm" len="sm"/>
                <a:tailEnd type="none" w="med" len="lg"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36268" name="Oval 44"/>
              <p:cNvSpPr>
                <a:spLocks noChangeAspect="1" noChangeArrowheads="1"/>
              </p:cNvSpPr>
              <p:nvPr/>
            </p:nvSpPr>
            <p:spPr bwMode="auto">
              <a:xfrm>
                <a:off x="3216" y="1252"/>
                <a:ext cx="35" cy="35"/>
              </a:xfrm>
              <a:prstGeom prst="ellipse">
                <a:avLst/>
              </a:prstGeom>
              <a:solidFill>
                <a:srgbClr val="D0087F"/>
              </a:solidFill>
              <a:ln w="19050">
                <a:solidFill>
                  <a:srgbClr val="D0087F"/>
                </a:solidFill>
                <a:round/>
                <a:headEnd type="none" w="sm" len="sm"/>
                <a:tailEnd type="none" w="med" len="lg"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</p:grpSp>
        <p:grpSp>
          <p:nvGrpSpPr>
            <p:cNvPr id="436269" name="Group 45"/>
            <p:cNvGrpSpPr>
              <a:grpSpLocks/>
            </p:cNvGrpSpPr>
            <p:nvPr/>
          </p:nvGrpSpPr>
          <p:grpSpPr bwMode="auto">
            <a:xfrm>
              <a:off x="3648" y="1252"/>
              <a:ext cx="35" cy="1568"/>
              <a:chOff x="3648" y="1252"/>
              <a:chExt cx="35" cy="1568"/>
            </a:xfrm>
          </p:grpSpPr>
          <p:sp>
            <p:nvSpPr>
              <p:cNvPr id="436270" name="Oval 46"/>
              <p:cNvSpPr>
                <a:spLocks noChangeAspect="1" noChangeArrowheads="1"/>
              </p:cNvSpPr>
              <p:nvPr/>
            </p:nvSpPr>
            <p:spPr bwMode="auto">
              <a:xfrm>
                <a:off x="3648" y="2017"/>
                <a:ext cx="35" cy="35"/>
              </a:xfrm>
              <a:prstGeom prst="ellipse">
                <a:avLst/>
              </a:prstGeom>
              <a:solidFill>
                <a:srgbClr val="D0087F"/>
              </a:solidFill>
              <a:ln w="19050">
                <a:solidFill>
                  <a:srgbClr val="D0087F"/>
                </a:solidFill>
                <a:round/>
                <a:headEnd type="none" w="sm" len="sm"/>
                <a:tailEnd type="none" w="med" len="lg"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36271" name="Oval 47"/>
              <p:cNvSpPr>
                <a:spLocks noChangeAspect="1" noChangeArrowheads="1"/>
              </p:cNvSpPr>
              <p:nvPr/>
            </p:nvSpPr>
            <p:spPr bwMode="auto">
              <a:xfrm>
                <a:off x="3648" y="2401"/>
                <a:ext cx="35" cy="35"/>
              </a:xfrm>
              <a:prstGeom prst="ellipse">
                <a:avLst/>
              </a:prstGeom>
              <a:solidFill>
                <a:srgbClr val="D0087F"/>
              </a:solidFill>
              <a:ln w="19050">
                <a:solidFill>
                  <a:srgbClr val="D0087F"/>
                </a:solidFill>
                <a:round/>
                <a:headEnd type="none" w="sm" len="sm"/>
                <a:tailEnd type="none" w="med" len="lg"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36272" name="Oval 48"/>
              <p:cNvSpPr>
                <a:spLocks noChangeAspect="1" noChangeArrowheads="1"/>
              </p:cNvSpPr>
              <p:nvPr/>
            </p:nvSpPr>
            <p:spPr bwMode="auto">
              <a:xfrm>
                <a:off x="3648" y="2785"/>
                <a:ext cx="35" cy="35"/>
              </a:xfrm>
              <a:prstGeom prst="ellipse">
                <a:avLst/>
              </a:prstGeom>
              <a:solidFill>
                <a:srgbClr val="D0087F"/>
              </a:solidFill>
              <a:ln w="19050">
                <a:solidFill>
                  <a:srgbClr val="D0087F"/>
                </a:solidFill>
                <a:round/>
                <a:headEnd type="none" w="sm" len="sm"/>
                <a:tailEnd type="none" w="med" len="lg"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36273" name="Oval 49"/>
              <p:cNvSpPr>
                <a:spLocks noChangeAspect="1" noChangeArrowheads="1"/>
              </p:cNvSpPr>
              <p:nvPr/>
            </p:nvSpPr>
            <p:spPr bwMode="auto">
              <a:xfrm>
                <a:off x="3648" y="1633"/>
                <a:ext cx="35" cy="35"/>
              </a:xfrm>
              <a:prstGeom prst="ellipse">
                <a:avLst/>
              </a:prstGeom>
              <a:solidFill>
                <a:srgbClr val="D0087F"/>
              </a:solidFill>
              <a:ln w="19050">
                <a:solidFill>
                  <a:srgbClr val="D0087F"/>
                </a:solidFill>
                <a:round/>
                <a:headEnd type="none" w="sm" len="sm"/>
                <a:tailEnd type="none" w="med" len="lg"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36274" name="Oval 50"/>
              <p:cNvSpPr>
                <a:spLocks noChangeAspect="1" noChangeArrowheads="1"/>
              </p:cNvSpPr>
              <p:nvPr/>
            </p:nvSpPr>
            <p:spPr bwMode="auto">
              <a:xfrm>
                <a:off x="3648" y="1252"/>
                <a:ext cx="35" cy="35"/>
              </a:xfrm>
              <a:prstGeom prst="ellipse">
                <a:avLst/>
              </a:prstGeom>
              <a:solidFill>
                <a:srgbClr val="D0087F"/>
              </a:solidFill>
              <a:ln w="19050">
                <a:solidFill>
                  <a:srgbClr val="D0087F"/>
                </a:solidFill>
                <a:round/>
                <a:headEnd type="none" w="sm" len="sm"/>
                <a:tailEnd type="none" w="med" len="lg"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</p:grpSp>
      </p:grpSp>
      <p:cxnSp>
        <p:nvCxnSpPr>
          <p:cNvPr id="436275" name="AutoShape 51"/>
          <p:cNvCxnSpPr>
            <a:cxnSpLocks noChangeShapeType="1"/>
          </p:cNvCxnSpPr>
          <p:nvPr/>
        </p:nvCxnSpPr>
        <p:spPr bwMode="auto">
          <a:xfrm>
            <a:off x="3933825" y="2649538"/>
            <a:ext cx="569913" cy="550862"/>
          </a:xfrm>
          <a:prstGeom prst="straightConnector1">
            <a:avLst/>
          </a:prstGeom>
          <a:noFill/>
          <a:ln w="19050">
            <a:solidFill>
              <a:srgbClr val="FF0033"/>
            </a:solidFill>
            <a:round/>
            <a:headEnd type="none" w="sm" len="sm"/>
            <a:tailEnd type="triangle" w="med" len="lg"/>
          </a:ln>
          <a:effectLst/>
        </p:spPr>
      </p:cxnSp>
      <p:cxnSp>
        <p:nvCxnSpPr>
          <p:cNvPr id="436276" name="AutoShape 52"/>
          <p:cNvCxnSpPr>
            <a:cxnSpLocks noChangeShapeType="1"/>
          </p:cNvCxnSpPr>
          <p:nvPr/>
        </p:nvCxnSpPr>
        <p:spPr bwMode="auto">
          <a:xfrm flipH="1">
            <a:off x="4543425" y="3259138"/>
            <a:ext cx="569913" cy="550862"/>
          </a:xfrm>
          <a:prstGeom prst="straightConnector1">
            <a:avLst/>
          </a:prstGeom>
          <a:noFill/>
          <a:ln w="19050">
            <a:solidFill>
              <a:srgbClr val="FF0033"/>
            </a:solidFill>
            <a:round/>
            <a:headEnd type="none" w="sm" len="sm"/>
            <a:tailEnd type="triangle" w="med" len="lg"/>
          </a:ln>
          <a:effectLst/>
        </p:spPr>
      </p:cxnSp>
      <p:cxnSp>
        <p:nvCxnSpPr>
          <p:cNvPr id="436277" name="AutoShape 53"/>
          <p:cNvCxnSpPr>
            <a:cxnSpLocks noChangeShapeType="1"/>
          </p:cNvCxnSpPr>
          <p:nvPr/>
        </p:nvCxnSpPr>
        <p:spPr bwMode="auto">
          <a:xfrm>
            <a:off x="3284538" y="2649538"/>
            <a:ext cx="0" cy="550862"/>
          </a:xfrm>
          <a:prstGeom prst="straightConnector1">
            <a:avLst/>
          </a:prstGeom>
          <a:noFill/>
          <a:ln w="19050">
            <a:solidFill>
              <a:srgbClr val="FF0033"/>
            </a:solidFill>
            <a:round/>
            <a:headEnd type="none" w="sm" len="sm"/>
            <a:tailEnd type="triangle" w="med" len="lg"/>
          </a:ln>
          <a:effectLst/>
        </p:spPr>
      </p:cxnSp>
      <p:cxnSp>
        <p:nvCxnSpPr>
          <p:cNvPr id="436278" name="AutoShape 54"/>
          <p:cNvCxnSpPr>
            <a:cxnSpLocks noChangeShapeType="1"/>
          </p:cNvCxnSpPr>
          <p:nvPr/>
        </p:nvCxnSpPr>
        <p:spPr bwMode="auto">
          <a:xfrm>
            <a:off x="3951288" y="2016125"/>
            <a:ext cx="534987" cy="0"/>
          </a:xfrm>
          <a:prstGeom prst="straightConnector1">
            <a:avLst/>
          </a:prstGeom>
          <a:noFill/>
          <a:ln w="19050">
            <a:solidFill>
              <a:srgbClr val="FF0033"/>
            </a:solidFill>
            <a:round/>
            <a:headEnd type="none" w="sm" len="sm"/>
            <a:tailEnd type="triangle" w="med" len="lg"/>
          </a:ln>
          <a:effectLst/>
        </p:spPr>
      </p:cxnSp>
      <p:cxnSp>
        <p:nvCxnSpPr>
          <p:cNvPr id="436279" name="AutoShape 55"/>
          <p:cNvCxnSpPr>
            <a:cxnSpLocks noChangeShapeType="1"/>
          </p:cNvCxnSpPr>
          <p:nvPr/>
        </p:nvCxnSpPr>
        <p:spPr bwMode="auto">
          <a:xfrm rot="5400000" flipH="1" flipV="1">
            <a:off x="3255963" y="2014538"/>
            <a:ext cx="58737" cy="1587"/>
          </a:xfrm>
          <a:prstGeom prst="curvedConnector5">
            <a:avLst>
              <a:gd name="adj1" fmla="val -145949"/>
              <a:gd name="adj2" fmla="val -11700005"/>
              <a:gd name="adj3" fmla="val 278375"/>
            </a:avLst>
          </a:prstGeom>
          <a:noFill/>
          <a:ln w="19050">
            <a:solidFill>
              <a:srgbClr val="FF0033"/>
            </a:solidFill>
            <a:round/>
            <a:headEnd type="none" w="sm" len="sm"/>
            <a:tailEnd type="triangle" w="med" len="lg"/>
          </a:ln>
          <a:effectLst/>
        </p:spPr>
      </p:cxnSp>
      <p:graphicFrame>
        <p:nvGraphicFramePr>
          <p:cNvPr id="473088" name="Object 1024"/>
          <p:cNvGraphicFramePr>
            <a:graphicFrameLocks noChangeAspect="1"/>
          </p:cNvGraphicFramePr>
          <p:nvPr/>
        </p:nvGraphicFramePr>
        <p:xfrm>
          <a:off x="4953000" y="3352800"/>
          <a:ext cx="404813" cy="392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698" name="Equation" r:id="rId4" imgW="406080" imgH="393480" progId="Equation.3">
                  <p:embed/>
                </p:oleObj>
              </mc:Choice>
              <mc:Fallback>
                <p:oleObj name="Equation" r:id="rId4" imgW="406080" imgH="393480" progId="Equation.3">
                  <p:embed/>
                  <p:pic>
                    <p:nvPicPr>
                      <p:cNvPr id="473088" name="Object 10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53000" y="3352800"/>
                        <a:ext cx="404813" cy="3921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73089" name="Object 1025"/>
          <p:cNvGraphicFramePr>
            <a:graphicFrameLocks noChangeAspect="1"/>
          </p:cNvGraphicFramePr>
          <p:nvPr/>
        </p:nvGraphicFramePr>
        <p:xfrm>
          <a:off x="3282950" y="2667000"/>
          <a:ext cx="404813" cy="392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699" name="Equation" r:id="rId6" imgW="406080" imgH="393480" progId="Equation.3">
                  <p:embed/>
                </p:oleObj>
              </mc:Choice>
              <mc:Fallback>
                <p:oleObj name="Equation" r:id="rId6" imgW="406080" imgH="393480" progId="Equation.3">
                  <p:embed/>
                  <p:pic>
                    <p:nvPicPr>
                      <p:cNvPr id="473089" name="Object 10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82950" y="2667000"/>
                        <a:ext cx="404813" cy="3921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73090" name="Object 1026"/>
          <p:cNvGraphicFramePr>
            <a:graphicFrameLocks noChangeAspect="1"/>
          </p:cNvGraphicFramePr>
          <p:nvPr/>
        </p:nvGraphicFramePr>
        <p:xfrm>
          <a:off x="4191000" y="2667000"/>
          <a:ext cx="404813" cy="392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00" name="Equation" r:id="rId8" imgW="406080" imgH="393480" progId="Equation.3">
                  <p:embed/>
                </p:oleObj>
              </mc:Choice>
              <mc:Fallback>
                <p:oleObj name="Equation" r:id="rId8" imgW="406080" imgH="393480" progId="Equation.3">
                  <p:embed/>
                  <p:pic>
                    <p:nvPicPr>
                      <p:cNvPr id="473090" name="Object 10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91000" y="2667000"/>
                        <a:ext cx="404813" cy="3921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73091" name="Object 1027"/>
          <p:cNvGraphicFramePr>
            <a:graphicFrameLocks noChangeAspect="1"/>
          </p:cNvGraphicFramePr>
          <p:nvPr/>
        </p:nvGraphicFramePr>
        <p:xfrm>
          <a:off x="3048000" y="2057400"/>
          <a:ext cx="419100" cy="392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01" name="Equation" r:id="rId10" imgW="419040" imgH="393480" progId="Equation.3">
                  <p:embed/>
                </p:oleObj>
              </mc:Choice>
              <mc:Fallback>
                <p:oleObj name="Equation" r:id="rId10" imgW="419040" imgH="393480" progId="Equation.3">
                  <p:embed/>
                  <p:pic>
                    <p:nvPicPr>
                      <p:cNvPr id="473091" name="Object 10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0" y="2057400"/>
                        <a:ext cx="419100" cy="3921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73092" name="Object 1028"/>
          <p:cNvGraphicFramePr>
            <a:graphicFrameLocks noChangeAspect="1"/>
          </p:cNvGraphicFramePr>
          <p:nvPr/>
        </p:nvGraphicFramePr>
        <p:xfrm>
          <a:off x="4044950" y="1981200"/>
          <a:ext cx="404813" cy="392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02" name="Equation" r:id="rId12" imgW="406080" imgH="393480" progId="Equation.3">
                  <p:embed/>
                </p:oleObj>
              </mc:Choice>
              <mc:Fallback>
                <p:oleObj name="Equation" r:id="rId12" imgW="406080" imgH="393480" progId="Equation.3">
                  <p:embed/>
                  <p:pic>
                    <p:nvPicPr>
                      <p:cNvPr id="473092" name="Object 10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44950" y="1981200"/>
                        <a:ext cx="404813" cy="3921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9505965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-</a:t>
            </a:r>
            <a:fld id="{9FB2D8A3-EB3F-444E-BF2A-94E830F38F92}" type="slidenum">
              <a:rPr lang="en-US"/>
              <a:pPr/>
              <a:t>46</a:t>
            </a:fld>
            <a:r>
              <a:rPr lang="en-US"/>
              <a:t>-</a:t>
            </a:r>
          </a:p>
        </p:txBody>
      </p:sp>
      <p:sp>
        <p:nvSpPr>
          <p:cNvPr id="437250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Loop Interchange</a:t>
            </a:r>
          </a:p>
        </p:txBody>
      </p:sp>
      <p:sp>
        <p:nvSpPr>
          <p:cNvPr id="437251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685800" y="5486400"/>
            <a:ext cx="7772400" cy="814388"/>
          </a:xfrm>
        </p:spPr>
        <p:txBody>
          <a:bodyPr>
            <a:normAutofit fontScale="70000" lnSpcReduction="20000"/>
          </a:bodyPr>
          <a:lstStyle/>
          <a:p>
            <a:r>
              <a:rPr lang="en-US"/>
              <a:t>When is loop interchange legal?  </a:t>
            </a:r>
            <a:r>
              <a:rPr lang="en-US">
                <a:solidFill>
                  <a:srgbClr val="FF0033"/>
                </a:solidFill>
              </a:rPr>
              <a:t>when the “interchanged” dependences remain lexiographically positive!</a:t>
            </a:r>
            <a:endParaRPr lang="en-US"/>
          </a:p>
        </p:txBody>
      </p:sp>
      <p:sp>
        <p:nvSpPr>
          <p:cNvPr id="437252" name="Text Box 1028"/>
          <p:cNvSpPr txBox="1">
            <a:spLocks noChangeArrowheads="1"/>
          </p:cNvSpPr>
          <p:nvPr/>
        </p:nvSpPr>
        <p:spPr bwMode="auto">
          <a:xfrm>
            <a:off x="609600" y="2286000"/>
            <a:ext cx="1747838" cy="1465263"/>
          </a:xfrm>
          <a:prstGeom prst="rect">
            <a:avLst/>
          </a:prstGeom>
          <a:noFill/>
          <a:ln w="19050">
            <a:noFill/>
            <a:miter lim="800000"/>
            <a:headEnd type="none" w="sm" len="sm"/>
            <a:tailEnd type="none" w="med" len="lg"/>
          </a:ln>
          <a:effectLst/>
        </p:spPr>
        <p:txBody>
          <a:bodyPr wrap="none">
            <a:spAutoFit/>
          </a:bodyPr>
          <a:lstStyle/>
          <a:p>
            <a:r>
              <a:rPr lang="en-US"/>
              <a:t>  do i = 1,n</a:t>
            </a:r>
          </a:p>
          <a:p>
            <a:r>
              <a:rPr lang="en-US"/>
              <a:t>     do j = 1,n</a:t>
            </a:r>
          </a:p>
          <a:p>
            <a:r>
              <a:rPr lang="en-US"/>
              <a:t>         … a(i,j) …</a:t>
            </a:r>
          </a:p>
          <a:p>
            <a:r>
              <a:rPr lang="en-US"/>
              <a:t>     end do</a:t>
            </a:r>
          </a:p>
          <a:p>
            <a:r>
              <a:rPr lang="en-US"/>
              <a:t>  end do</a:t>
            </a:r>
          </a:p>
        </p:txBody>
      </p:sp>
      <p:sp>
        <p:nvSpPr>
          <p:cNvPr id="437253" name="Text Box 1029"/>
          <p:cNvSpPr txBox="1">
            <a:spLocks noChangeArrowheads="1"/>
          </p:cNvSpPr>
          <p:nvPr/>
        </p:nvSpPr>
        <p:spPr bwMode="auto">
          <a:xfrm>
            <a:off x="6629400" y="2286000"/>
            <a:ext cx="1747838" cy="1465263"/>
          </a:xfrm>
          <a:prstGeom prst="rect">
            <a:avLst/>
          </a:prstGeom>
          <a:noFill/>
          <a:ln w="19050">
            <a:noFill/>
            <a:miter lim="800000"/>
            <a:headEnd type="none" w="sm" len="sm"/>
            <a:tailEnd type="none" w="med" len="lg"/>
          </a:ln>
          <a:effectLst/>
        </p:spPr>
        <p:txBody>
          <a:bodyPr wrap="none">
            <a:spAutoFit/>
          </a:bodyPr>
          <a:lstStyle/>
          <a:p>
            <a:r>
              <a:rPr lang="en-US"/>
              <a:t>  do j = 1,n</a:t>
            </a:r>
          </a:p>
          <a:p>
            <a:r>
              <a:rPr lang="en-US"/>
              <a:t>     do i = 1,n</a:t>
            </a:r>
          </a:p>
          <a:p>
            <a:r>
              <a:rPr lang="en-US"/>
              <a:t>         … a(i,j) …</a:t>
            </a:r>
          </a:p>
          <a:p>
            <a:r>
              <a:rPr lang="en-US"/>
              <a:t>     end do</a:t>
            </a:r>
          </a:p>
          <a:p>
            <a:r>
              <a:rPr lang="en-US"/>
              <a:t>  end do</a:t>
            </a:r>
          </a:p>
        </p:txBody>
      </p:sp>
      <p:grpSp>
        <p:nvGrpSpPr>
          <p:cNvPr id="437254" name="Group 1030"/>
          <p:cNvGrpSpPr>
            <a:grpSpLocks/>
          </p:cNvGrpSpPr>
          <p:nvPr/>
        </p:nvGrpSpPr>
        <p:grpSpPr bwMode="auto">
          <a:xfrm>
            <a:off x="3313113" y="1628775"/>
            <a:ext cx="2501900" cy="3159125"/>
            <a:chOff x="2087" y="1026"/>
            <a:chExt cx="1576" cy="1990"/>
          </a:xfrm>
        </p:grpSpPr>
        <p:sp>
          <p:nvSpPr>
            <p:cNvPr id="437255" name="Line 1031"/>
            <p:cNvSpPr>
              <a:spLocks noChangeShapeType="1"/>
            </p:cNvSpPr>
            <p:nvPr/>
          </p:nvSpPr>
          <p:spPr bwMode="auto">
            <a:xfrm rot="5400000">
              <a:off x="2677" y="2023"/>
              <a:ext cx="1968" cy="0"/>
            </a:xfrm>
            <a:prstGeom prst="line">
              <a:avLst/>
            </a:prstGeom>
            <a:noFill/>
            <a:ln w="19050">
              <a:solidFill>
                <a:srgbClr val="33CC33"/>
              </a:solidFill>
              <a:round/>
              <a:headEnd type="none" w="sm" len="sm"/>
              <a:tailEnd type="triangle" w="med" len="lg"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437256" name="Line 1032"/>
            <p:cNvSpPr>
              <a:spLocks noChangeShapeType="1"/>
            </p:cNvSpPr>
            <p:nvPr/>
          </p:nvSpPr>
          <p:spPr bwMode="auto">
            <a:xfrm rot="-5400000">
              <a:off x="2511" y="1787"/>
              <a:ext cx="1884" cy="421"/>
            </a:xfrm>
            <a:prstGeom prst="line">
              <a:avLst/>
            </a:prstGeom>
            <a:noFill/>
            <a:ln w="19050">
              <a:solidFill>
                <a:srgbClr val="33CC33"/>
              </a:solidFill>
              <a:round/>
              <a:headEnd type="none" w="sm" len="sm"/>
              <a:tailEnd type="none" w="med" len="lg"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437257" name="Line 1033"/>
            <p:cNvSpPr>
              <a:spLocks noChangeShapeType="1"/>
            </p:cNvSpPr>
            <p:nvPr/>
          </p:nvSpPr>
          <p:spPr bwMode="auto">
            <a:xfrm rot="5400000">
              <a:off x="2255" y="2031"/>
              <a:ext cx="1968" cy="0"/>
            </a:xfrm>
            <a:prstGeom prst="line">
              <a:avLst/>
            </a:prstGeom>
            <a:noFill/>
            <a:ln w="19050">
              <a:solidFill>
                <a:srgbClr val="33CC33"/>
              </a:solidFill>
              <a:round/>
              <a:headEnd type="none" w="sm" len="sm"/>
              <a:tailEnd type="triangle" w="med" len="lg"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437258" name="Line 1034"/>
            <p:cNvSpPr>
              <a:spLocks noChangeShapeType="1"/>
            </p:cNvSpPr>
            <p:nvPr/>
          </p:nvSpPr>
          <p:spPr bwMode="auto">
            <a:xfrm rot="5400000">
              <a:off x="1872" y="2032"/>
              <a:ext cx="1968" cy="0"/>
            </a:xfrm>
            <a:prstGeom prst="line">
              <a:avLst/>
            </a:prstGeom>
            <a:noFill/>
            <a:ln w="19050">
              <a:solidFill>
                <a:srgbClr val="33CC33"/>
              </a:solidFill>
              <a:round/>
              <a:headEnd type="none" w="sm" len="sm"/>
              <a:tailEnd type="triangle" w="med" len="lg"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437259" name="Line 1035"/>
            <p:cNvSpPr>
              <a:spLocks noChangeShapeType="1"/>
            </p:cNvSpPr>
            <p:nvPr/>
          </p:nvSpPr>
          <p:spPr bwMode="auto">
            <a:xfrm rot="5400000">
              <a:off x="1487" y="2031"/>
              <a:ext cx="1968" cy="0"/>
            </a:xfrm>
            <a:prstGeom prst="line">
              <a:avLst/>
            </a:prstGeom>
            <a:noFill/>
            <a:ln w="19050">
              <a:solidFill>
                <a:srgbClr val="33CC33"/>
              </a:solidFill>
              <a:round/>
              <a:headEnd type="none" w="sm" len="sm"/>
              <a:tailEnd type="triangle" w="med" len="lg"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437260" name="Line 1036"/>
            <p:cNvSpPr>
              <a:spLocks noChangeShapeType="1"/>
            </p:cNvSpPr>
            <p:nvPr/>
          </p:nvSpPr>
          <p:spPr bwMode="auto">
            <a:xfrm rot="5400000">
              <a:off x="1103" y="2031"/>
              <a:ext cx="1968" cy="0"/>
            </a:xfrm>
            <a:prstGeom prst="line">
              <a:avLst/>
            </a:prstGeom>
            <a:noFill/>
            <a:ln w="19050">
              <a:solidFill>
                <a:srgbClr val="33CC33"/>
              </a:solidFill>
              <a:round/>
              <a:headEnd type="none" w="sm" len="sm"/>
              <a:tailEnd type="triangle" w="med" len="lg"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437261" name="Line 1037"/>
            <p:cNvSpPr>
              <a:spLocks noChangeShapeType="1"/>
            </p:cNvSpPr>
            <p:nvPr/>
          </p:nvSpPr>
          <p:spPr bwMode="auto">
            <a:xfrm rot="-5400000">
              <a:off x="2097" y="1787"/>
              <a:ext cx="1902" cy="380"/>
            </a:xfrm>
            <a:prstGeom prst="line">
              <a:avLst/>
            </a:prstGeom>
            <a:noFill/>
            <a:ln w="19050">
              <a:solidFill>
                <a:srgbClr val="33CC33"/>
              </a:solidFill>
              <a:round/>
              <a:headEnd type="none" w="sm" len="sm"/>
              <a:tailEnd type="none" w="med" len="lg"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437262" name="Line 1038"/>
            <p:cNvSpPr>
              <a:spLocks noChangeShapeType="1"/>
            </p:cNvSpPr>
            <p:nvPr/>
          </p:nvSpPr>
          <p:spPr bwMode="auto">
            <a:xfrm rot="-5400000">
              <a:off x="1725" y="1790"/>
              <a:ext cx="1864" cy="381"/>
            </a:xfrm>
            <a:prstGeom prst="line">
              <a:avLst/>
            </a:prstGeom>
            <a:noFill/>
            <a:ln w="19050">
              <a:solidFill>
                <a:srgbClr val="33CC33"/>
              </a:solidFill>
              <a:round/>
              <a:headEnd type="none" w="sm" len="sm"/>
              <a:tailEnd type="none" w="med" len="lg"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437263" name="Line 1039"/>
            <p:cNvSpPr>
              <a:spLocks noChangeShapeType="1"/>
            </p:cNvSpPr>
            <p:nvPr/>
          </p:nvSpPr>
          <p:spPr bwMode="auto">
            <a:xfrm rot="-5400000">
              <a:off x="1319" y="1809"/>
              <a:ext cx="1912" cy="376"/>
            </a:xfrm>
            <a:prstGeom prst="line">
              <a:avLst/>
            </a:prstGeom>
            <a:noFill/>
            <a:ln w="19050">
              <a:solidFill>
                <a:srgbClr val="33CC33"/>
              </a:solidFill>
              <a:round/>
              <a:headEnd type="none" w="sm" len="sm"/>
              <a:tailEnd type="none" w="med" len="lg"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</p:grpSp>
      <p:sp>
        <p:nvSpPr>
          <p:cNvPr id="437264" name="Line 1040"/>
          <p:cNvSpPr>
            <a:spLocks noChangeShapeType="1"/>
          </p:cNvSpPr>
          <p:nvPr/>
        </p:nvSpPr>
        <p:spPr bwMode="auto">
          <a:xfrm>
            <a:off x="2819400" y="1981200"/>
            <a:ext cx="0" cy="990600"/>
          </a:xfrm>
          <a:prstGeom prst="line">
            <a:avLst/>
          </a:prstGeom>
          <a:noFill/>
          <a:ln w="19050">
            <a:solidFill>
              <a:srgbClr val="D0087F"/>
            </a:solidFill>
            <a:round/>
            <a:headEnd type="none" w="sm" len="sm"/>
            <a:tailEnd type="triangle" w="med" len="lg"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37265" name="Line 1041"/>
          <p:cNvSpPr>
            <a:spLocks noChangeShapeType="1"/>
          </p:cNvSpPr>
          <p:nvPr/>
        </p:nvSpPr>
        <p:spPr bwMode="auto">
          <a:xfrm>
            <a:off x="3276600" y="1676400"/>
            <a:ext cx="914400" cy="0"/>
          </a:xfrm>
          <a:prstGeom prst="line">
            <a:avLst/>
          </a:prstGeom>
          <a:noFill/>
          <a:ln w="19050">
            <a:solidFill>
              <a:srgbClr val="D0087F"/>
            </a:solidFill>
            <a:round/>
            <a:headEnd type="none" w="sm" len="sm"/>
            <a:tailEnd type="triangle" w="med" len="lg"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437266" name="Text Box 1042"/>
          <p:cNvSpPr txBox="1">
            <a:spLocks noChangeArrowheads="1"/>
          </p:cNvSpPr>
          <p:nvPr/>
        </p:nvSpPr>
        <p:spPr bwMode="auto">
          <a:xfrm>
            <a:off x="3581400" y="1295400"/>
            <a:ext cx="276225" cy="366713"/>
          </a:xfrm>
          <a:prstGeom prst="rect">
            <a:avLst/>
          </a:prstGeom>
          <a:noFill/>
          <a:ln w="19050">
            <a:noFill/>
            <a:miter lim="800000"/>
            <a:headEnd type="none" w="sm" len="sm"/>
            <a:tailEnd type="none" w="med" len="lg"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D0087F"/>
                </a:solidFill>
              </a:rPr>
              <a:t>j</a:t>
            </a:r>
            <a:endParaRPr lang="en-US"/>
          </a:p>
        </p:txBody>
      </p:sp>
      <p:sp>
        <p:nvSpPr>
          <p:cNvPr id="437267" name="Text Box 1043"/>
          <p:cNvSpPr txBox="1">
            <a:spLocks noChangeArrowheads="1"/>
          </p:cNvSpPr>
          <p:nvPr/>
        </p:nvSpPr>
        <p:spPr bwMode="auto">
          <a:xfrm>
            <a:off x="2590800" y="2133600"/>
            <a:ext cx="247650" cy="366713"/>
          </a:xfrm>
          <a:prstGeom prst="rect">
            <a:avLst/>
          </a:prstGeom>
          <a:noFill/>
          <a:ln w="19050">
            <a:noFill/>
            <a:miter lim="800000"/>
            <a:headEnd type="none" w="sm" len="sm"/>
            <a:tailEnd type="none" w="med" len="lg"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D0087F"/>
                </a:solidFill>
              </a:rPr>
              <a:t>i</a:t>
            </a:r>
            <a:endParaRPr lang="en-US"/>
          </a:p>
        </p:txBody>
      </p:sp>
      <p:grpSp>
        <p:nvGrpSpPr>
          <p:cNvPr id="437268" name="Group 1044"/>
          <p:cNvGrpSpPr>
            <a:grpSpLocks/>
          </p:cNvGrpSpPr>
          <p:nvPr/>
        </p:nvGrpSpPr>
        <p:grpSpPr bwMode="auto">
          <a:xfrm>
            <a:off x="3276600" y="1981200"/>
            <a:ext cx="2570163" cy="2495550"/>
            <a:chOff x="2064" y="1248"/>
            <a:chExt cx="1619" cy="1572"/>
          </a:xfrm>
        </p:grpSpPr>
        <p:grpSp>
          <p:nvGrpSpPr>
            <p:cNvPr id="437269" name="Group 1045"/>
            <p:cNvGrpSpPr>
              <a:grpSpLocks/>
            </p:cNvGrpSpPr>
            <p:nvPr/>
          </p:nvGrpSpPr>
          <p:grpSpPr bwMode="auto">
            <a:xfrm>
              <a:off x="2064" y="1248"/>
              <a:ext cx="35" cy="1572"/>
              <a:chOff x="2064" y="1248"/>
              <a:chExt cx="35" cy="1572"/>
            </a:xfrm>
          </p:grpSpPr>
          <p:sp>
            <p:nvSpPr>
              <p:cNvPr id="437270" name="Oval 1046"/>
              <p:cNvSpPr>
                <a:spLocks noChangeAspect="1" noChangeArrowheads="1"/>
              </p:cNvSpPr>
              <p:nvPr/>
            </p:nvSpPr>
            <p:spPr bwMode="auto">
              <a:xfrm>
                <a:off x="2064" y="1248"/>
                <a:ext cx="35" cy="35"/>
              </a:xfrm>
              <a:prstGeom prst="ellipse">
                <a:avLst/>
              </a:prstGeom>
              <a:solidFill>
                <a:srgbClr val="D0087F"/>
              </a:solidFill>
              <a:ln w="19050">
                <a:solidFill>
                  <a:srgbClr val="D0087F"/>
                </a:solidFill>
                <a:round/>
                <a:headEnd type="none" w="sm" len="sm"/>
                <a:tailEnd type="none" w="med" len="lg"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37271" name="Oval 1047"/>
              <p:cNvSpPr>
                <a:spLocks noChangeAspect="1" noChangeArrowheads="1"/>
              </p:cNvSpPr>
              <p:nvPr/>
            </p:nvSpPr>
            <p:spPr bwMode="auto">
              <a:xfrm>
                <a:off x="2064" y="2017"/>
                <a:ext cx="35" cy="35"/>
              </a:xfrm>
              <a:prstGeom prst="ellipse">
                <a:avLst/>
              </a:prstGeom>
              <a:solidFill>
                <a:srgbClr val="D0087F"/>
              </a:solidFill>
              <a:ln w="19050">
                <a:solidFill>
                  <a:srgbClr val="D0087F"/>
                </a:solidFill>
                <a:round/>
                <a:headEnd type="none" w="sm" len="sm"/>
                <a:tailEnd type="none" w="med" len="lg"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37272" name="Oval 1048"/>
              <p:cNvSpPr>
                <a:spLocks noChangeAspect="1" noChangeArrowheads="1"/>
              </p:cNvSpPr>
              <p:nvPr/>
            </p:nvSpPr>
            <p:spPr bwMode="auto">
              <a:xfrm>
                <a:off x="2064" y="2401"/>
                <a:ext cx="35" cy="35"/>
              </a:xfrm>
              <a:prstGeom prst="ellipse">
                <a:avLst/>
              </a:prstGeom>
              <a:solidFill>
                <a:srgbClr val="D0087F"/>
              </a:solidFill>
              <a:ln w="19050">
                <a:solidFill>
                  <a:srgbClr val="D0087F"/>
                </a:solidFill>
                <a:round/>
                <a:headEnd type="none" w="sm" len="sm"/>
                <a:tailEnd type="none" w="med" len="lg"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37273" name="Oval 1049"/>
              <p:cNvSpPr>
                <a:spLocks noChangeAspect="1" noChangeArrowheads="1"/>
              </p:cNvSpPr>
              <p:nvPr/>
            </p:nvSpPr>
            <p:spPr bwMode="auto">
              <a:xfrm>
                <a:off x="2064" y="2785"/>
                <a:ext cx="35" cy="35"/>
              </a:xfrm>
              <a:prstGeom prst="ellipse">
                <a:avLst/>
              </a:prstGeom>
              <a:solidFill>
                <a:srgbClr val="D0087F"/>
              </a:solidFill>
              <a:ln w="19050">
                <a:solidFill>
                  <a:srgbClr val="D0087F"/>
                </a:solidFill>
                <a:round/>
                <a:headEnd type="none" w="sm" len="sm"/>
                <a:tailEnd type="none" w="med" len="lg"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37274" name="Oval 1050"/>
              <p:cNvSpPr>
                <a:spLocks noChangeAspect="1" noChangeArrowheads="1"/>
              </p:cNvSpPr>
              <p:nvPr/>
            </p:nvSpPr>
            <p:spPr bwMode="auto">
              <a:xfrm>
                <a:off x="2064" y="1633"/>
                <a:ext cx="35" cy="35"/>
              </a:xfrm>
              <a:prstGeom prst="ellipse">
                <a:avLst/>
              </a:prstGeom>
              <a:solidFill>
                <a:srgbClr val="D0087F"/>
              </a:solidFill>
              <a:ln w="19050">
                <a:solidFill>
                  <a:srgbClr val="D0087F"/>
                </a:solidFill>
                <a:round/>
                <a:headEnd type="none" w="sm" len="sm"/>
                <a:tailEnd type="none" w="med" len="lg"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</p:grpSp>
        <p:grpSp>
          <p:nvGrpSpPr>
            <p:cNvPr id="437275" name="Group 1051"/>
            <p:cNvGrpSpPr>
              <a:grpSpLocks/>
            </p:cNvGrpSpPr>
            <p:nvPr/>
          </p:nvGrpSpPr>
          <p:grpSpPr bwMode="auto">
            <a:xfrm>
              <a:off x="2448" y="1252"/>
              <a:ext cx="35" cy="1568"/>
              <a:chOff x="2448" y="1252"/>
              <a:chExt cx="35" cy="1568"/>
            </a:xfrm>
          </p:grpSpPr>
          <p:sp>
            <p:nvSpPr>
              <p:cNvPr id="437276" name="Oval 1052"/>
              <p:cNvSpPr>
                <a:spLocks noChangeAspect="1" noChangeArrowheads="1"/>
              </p:cNvSpPr>
              <p:nvPr/>
            </p:nvSpPr>
            <p:spPr bwMode="auto">
              <a:xfrm>
                <a:off x="2448" y="2017"/>
                <a:ext cx="35" cy="35"/>
              </a:xfrm>
              <a:prstGeom prst="ellipse">
                <a:avLst/>
              </a:prstGeom>
              <a:solidFill>
                <a:srgbClr val="D0087F"/>
              </a:solidFill>
              <a:ln w="19050">
                <a:solidFill>
                  <a:srgbClr val="D0087F"/>
                </a:solidFill>
                <a:round/>
                <a:headEnd type="none" w="sm" len="sm"/>
                <a:tailEnd type="none" w="med" len="lg"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37277" name="Oval 1053"/>
              <p:cNvSpPr>
                <a:spLocks noChangeAspect="1" noChangeArrowheads="1"/>
              </p:cNvSpPr>
              <p:nvPr/>
            </p:nvSpPr>
            <p:spPr bwMode="auto">
              <a:xfrm>
                <a:off x="2448" y="2401"/>
                <a:ext cx="35" cy="35"/>
              </a:xfrm>
              <a:prstGeom prst="ellipse">
                <a:avLst/>
              </a:prstGeom>
              <a:solidFill>
                <a:srgbClr val="D0087F"/>
              </a:solidFill>
              <a:ln w="19050">
                <a:solidFill>
                  <a:srgbClr val="D0087F"/>
                </a:solidFill>
                <a:round/>
                <a:headEnd type="none" w="sm" len="sm"/>
                <a:tailEnd type="none" w="med" len="lg"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37278" name="Oval 1054"/>
              <p:cNvSpPr>
                <a:spLocks noChangeAspect="1" noChangeArrowheads="1"/>
              </p:cNvSpPr>
              <p:nvPr/>
            </p:nvSpPr>
            <p:spPr bwMode="auto">
              <a:xfrm>
                <a:off x="2448" y="2785"/>
                <a:ext cx="35" cy="35"/>
              </a:xfrm>
              <a:prstGeom prst="ellipse">
                <a:avLst/>
              </a:prstGeom>
              <a:solidFill>
                <a:srgbClr val="D0087F"/>
              </a:solidFill>
              <a:ln w="19050">
                <a:solidFill>
                  <a:srgbClr val="D0087F"/>
                </a:solidFill>
                <a:round/>
                <a:headEnd type="none" w="sm" len="sm"/>
                <a:tailEnd type="none" w="med" len="lg"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37279" name="Oval 1055"/>
              <p:cNvSpPr>
                <a:spLocks noChangeAspect="1" noChangeArrowheads="1"/>
              </p:cNvSpPr>
              <p:nvPr/>
            </p:nvSpPr>
            <p:spPr bwMode="auto">
              <a:xfrm>
                <a:off x="2448" y="1633"/>
                <a:ext cx="35" cy="35"/>
              </a:xfrm>
              <a:prstGeom prst="ellipse">
                <a:avLst/>
              </a:prstGeom>
              <a:solidFill>
                <a:srgbClr val="D0087F"/>
              </a:solidFill>
              <a:ln w="19050">
                <a:solidFill>
                  <a:srgbClr val="D0087F"/>
                </a:solidFill>
                <a:round/>
                <a:headEnd type="none" w="sm" len="sm"/>
                <a:tailEnd type="none" w="med" len="lg"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37280" name="Oval 1056"/>
              <p:cNvSpPr>
                <a:spLocks noChangeAspect="1" noChangeArrowheads="1"/>
              </p:cNvSpPr>
              <p:nvPr/>
            </p:nvSpPr>
            <p:spPr bwMode="auto">
              <a:xfrm>
                <a:off x="2448" y="1252"/>
                <a:ext cx="35" cy="35"/>
              </a:xfrm>
              <a:prstGeom prst="ellipse">
                <a:avLst/>
              </a:prstGeom>
              <a:solidFill>
                <a:srgbClr val="D0087F"/>
              </a:solidFill>
              <a:ln w="19050">
                <a:solidFill>
                  <a:srgbClr val="D0087F"/>
                </a:solidFill>
                <a:round/>
                <a:headEnd type="none" w="sm" len="sm"/>
                <a:tailEnd type="none" w="med" len="lg"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</p:grpSp>
        <p:grpSp>
          <p:nvGrpSpPr>
            <p:cNvPr id="437281" name="Group 1057"/>
            <p:cNvGrpSpPr>
              <a:grpSpLocks/>
            </p:cNvGrpSpPr>
            <p:nvPr/>
          </p:nvGrpSpPr>
          <p:grpSpPr bwMode="auto">
            <a:xfrm>
              <a:off x="2832" y="1252"/>
              <a:ext cx="35" cy="1568"/>
              <a:chOff x="2832" y="1252"/>
              <a:chExt cx="35" cy="1568"/>
            </a:xfrm>
          </p:grpSpPr>
          <p:sp>
            <p:nvSpPr>
              <p:cNvPr id="437282" name="Oval 1058"/>
              <p:cNvSpPr>
                <a:spLocks noChangeAspect="1" noChangeArrowheads="1"/>
              </p:cNvSpPr>
              <p:nvPr/>
            </p:nvSpPr>
            <p:spPr bwMode="auto">
              <a:xfrm>
                <a:off x="2832" y="2017"/>
                <a:ext cx="35" cy="35"/>
              </a:xfrm>
              <a:prstGeom prst="ellipse">
                <a:avLst/>
              </a:prstGeom>
              <a:solidFill>
                <a:srgbClr val="D0087F"/>
              </a:solidFill>
              <a:ln w="19050">
                <a:solidFill>
                  <a:srgbClr val="D0087F"/>
                </a:solidFill>
                <a:round/>
                <a:headEnd type="none" w="sm" len="sm"/>
                <a:tailEnd type="none" w="med" len="lg"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37283" name="Oval 1059"/>
              <p:cNvSpPr>
                <a:spLocks noChangeAspect="1" noChangeArrowheads="1"/>
              </p:cNvSpPr>
              <p:nvPr/>
            </p:nvSpPr>
            <p:spPr bwMode="auto">
              <a:xfrm>
                <a:off x="2832" y="2401"/>
                <a:ext cx="35" cy="35"/>
              </a:xfrm>
              <a:prstGeom prst="ellipse">
                <a:avLst/>
              </a:prstGeom>
              <a:solidFill>
                <a:srgbClr val="D0087F"/>
              </a:solidFill>
              <a:ln w="19050">
                <a:solidFill>
                  <a:srgbClr val="D0087F"/>
                </a:solidFill>
                <a:round/>
                <a:headEnd type="none" w="sm" len="sm"/>
                <a:tailEnd type="none" w="med" len="lg"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37284" name="Oval 1060"/>
              <p:cNvSpPr>
                <a:spLocks noChangeAspect="1" noChangeArrowheads="1"/>
              </p:cNvSpPr>
              <p:nvPr/>
            </p:nvSpPr>
            <p:spPr bwMode="auto">
              <a:xfrm>
                <a:off x="2832" y="2785"/>
                <a:ext cx="35" cy="35"/>
              </a:xfrm>
              <a:prstGeom prst="ellipse">
                <a:avLst/>
              </a:prstGeom>
              <a:solidFill>
                <a:srgbClr val="D0087F"/>
              </a:solidFill>
              <a:ln w="19050">
                <a:solidFill>
                  <a:srgbClr val="D0087F"/>
                </a:solidFill>
                <a:round/>
                <a:headEnd type="none" w="sm" len="sm"/>
                <a:tailEnd type="none" w="med" len="lg"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37285" name="Oval 1061"/>
              <p:cNvSpPr>
                <a:spLocks noChangeAspect="1" noChangeArrowheads="1"/>
              </p:cNvSpPr>
              <p:nvPr/>
            </p:nvSpPr>
            <p:spPr bwMode="auto">
              <a:xfrm>
                <a:off x="2832" y="1633"/>
                <a:ext cx="35" cy="35"/>
              </a:xfrm>
              <a:prstGeom prst="ellipse">
                <a:avLst/>
              </a:prstGeom>
              <a:solidFill>
                <a:srgbClr val="D0087F"/>
              </a:solidFill>
              <a:ln w="19050">
                <a:solidFill>
                  <a:srgbClr val="D0087F"/>
                </a:solidFill>
                <a:round/>
                <a:headEnd type="none" w="sm" len="sm"/>
                <a:tailEnd type="none" w="med" len="lg"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37286" name="Oval 1062"/>
              <p:cNvSpPr>
                <a:spLocks noChangeAspect="1" noChangeArrowheads="1"/>
              </p:cNvSpPr>
              <p:nvPr/>
            </p:nvSpPr>
            <p:spPr bwMode="auto">
              <a:xfrm>
                <a:off x="2832" y="1252"/>
                <a:ext cx="35" cy="35"/>
              </a:xfrm>
              <a:prstGeom prst="ellipse">
                <a:avLst/>
              </a:prstGeom>
              <a:solidFill>
                <a:srgbClr val="D0087F"/>
              </a:solidFill>
              <a:ln w="19050">
                <a:solidFill>
                  <a:srgbClr val="D0087F"/>
                </a:solidFill>
                <a:round/>
                <a:headEnd type="none" w="sm" len="sm"/>
                <a:tailEnd type="none" w="med" len="lg"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</p:grpSp>
        <p:grpSp>
          <p:nvGrpSpPr>
            <p:cNvPr id="437287" name="Group 1063"/>
            <p:cNvGrpSpPr>
              <a:grpSpLocks/>
            </p:cNvGrpSpPr>
            <p:nvPr/>
          </p:nvGrpSpPr>
          <p:grpSpPr bwMode="auto">
            <a:xfrm>
              <a:off x="3216" y="1252"/>
              <a:ext cx="35" cy="1568"/>
              <a:chOff x="3216" y="1252"/>
              <a:chExt cx="35" cy="1568"/>
            </a:xfrm>
          </p:grpSpPr>
          <p:sp>
            <p:nvSpPr>
              <p:cNvPr id="437288" name="Oval 1064"/>
              <p:cNvSpPr>
                <a:spLocks noChangeAspect="1" noChangeArrowheads="1"/>
              </p:cNvSpPr>
              <p:nvPr/>
            </p:nvSpPr>
            <p:spPr bwMode="auto">
              <a:xfrm>
                <a:off x="3216" y="2017"/>
                <a:ext cx="35" cy="35"/>
              </a:xfrm>
              <a:prstGeom prst="ellipse">
                <a:avLst/>
              </a:prstGeom>
              <a:solidFill>
                <a:srgbClr val="D0087F"/>
              </a:solidFill>
              <a:ln w="19050">
                <a:solidFill>
                  <a:srgbClr val="D0087F"/>
                </a:solidFill>
                <a:round/>
                <a:headEnd type="none" w="sm" len="sm"/>
                <a:tailEnd type="none" w="med" len="lg"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37289" name="Oval 1065"/>
              <p:cNvSpPr>
                <a:spLocks noChangeAspect="1" noChangeArrowheads="1"/>
              </p:cNvSpPr>
              <p:nvPr/>
            </p:nvSpPr>
            <p:spPr bwMode="auto">
              <a:xfrm>
                <a:off x="3216" y="2401"/>
                <a:ext cx="35" cy="35"/>
              </a:xfrm>
              <a:prstGeom prst="ellipse">
                <a:avLst/>
              </a:prstGeom>
              <a:solidFill>
                <a:srgbClr val="D0087F"/>
              </a:solidFill>
              <a:ln w="19050">
                <a:solidFill>
                  <a:srgbClr val="D0087F"/>
                </a:solidFill>
                <a:round/>
                <a:headEnd type="none" w="sm" len="sm"/>
                <a:tailEnd type="none" w="med" len="lg"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37290" name="Oval 1066"/>
              <p:cNvSpPr>
                <a:spLocks noChangeAspect="1" noChangeArrowheads="1"/>
              </p:cNvSpPr>
              <p:nvPr/>
            </p:nvSpPr>
            <p:spPr bwMode="auto">
              <a:xfrm>
                <a:off x="3216" y="2785"/>
                <a:ext cx="35" cy="35"/>
              </a:xfrm>
              <a:prstGeom prst="ellipse">
                <a:avLst/>
              </a:prstGeom>
              <a:solidFill>
                <a:srgbClr val="D0087F"/>
              </a:solidFill>
              <a:ln w="19050">
                <a:solidFill>
                  <a:srgbClr val="D0087F"/>
                </a:solidFill>
                <a:round/>
                <a:headEnd type="none" w="sm" len="sm"/>
                <a:tailEnd type="none" w="med" len="lg"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37291" name="Oval 1067"/>
              <p:cNvSpPr>
                <a:spLocks noChangeAspect="1" noChangeArrowheads="1"/>
              </p:cNvSpPr>
              <p:nvPr/>
            </p:nvSpPr>
            <p:spPr bwMode="auto">
              <a:xfrm>
                <a:off x="3216" y="1633"/>
                <a:ext cx="35" cy="35"/>
              </a:xfrm>
              <a:prstGeom prst="ellipse">
                <a:avLst/>
              </a:prstGeom>
              <a:solidFill>
                <a:srgbClr val="D0087F"/>
              </a:solidFill>
              <a:ln w="19050">
                <a:solidFill>
                  <a:srgbClr val="D0087F"/>
                </a:solidFill>
                <a:round/>
                <a:headEnd type="none" w="sm" len="sm"/>
                <a:tailEnd type="none" w="med" len="lg"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37292" name="Oval 1068"/>
              <p:cNvSpPr>
                <a:spLocks noChangeAspect="1" noChangeArrowheads="1"/>
              </p:cNvSpPr>
              <p:nvPr/>
            </p:nvSpPr>
            <p:spPr bwMode="auto">
              <a:xfrm>
                <a:off x="3216" y="1252"/>
                <a:ext cx="35" cy="35"/>
              </a:xfrm>
              <a:prstGeom prst="ellipse">
                <a:avLst/>
              </a:prstGeom>
              <a:solidFill>
                <a:srgbClr val="D0087F"/>
              </a:solidFill>
              <a:ln w="19050">
                <a:solidFill>
                  <a:srgbClr val="D0087F"/>
                </a:solidFill>
                <a:round/>
                <a:headEnd type="none" w="sm" len="sm"/>
                <a:tailEnd type="none" w="med" len="lg"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</p:grpSp>
        <p:grpSp>
          <p:nvGrpSpPr>
            <p:cNvPr id="437293" name="Group 1069"/>
            <p:cNvGrpSpPr>
              <a:grpSpLocks/>
            </p:cNvGrpSpPr>
            <p:nvPr/>
          </p:nvGrpSpPr>
          <p:grpSpPr bwMode="auto">
            <a:xfrm>
              <a:off x="3648" y="1252"/>
              <a:ext cx="35" cy="1568"/>
              <a:chOff x="3648" y="1252"/>
              <a:chExt cx="35" cy="1568"/>
            </a:xfrm>
          </p:grpSpPr>
          <p:sp>
            <p:nvSpPr>
              <p:cNvPr id="437294" name="Oval 1070"/>
              <p:cNvSpPr>
                <a:spLocks noChangeAspect="1" noChangeArrowheads="1"/>
              </p:cNvSpPr>
              <p:nvPr/>
            </p:nvSpPr>
            <p:spPr bwMode="auto">
              <a:xfrm>
                <a:off x="3648" y="2017"/>
                <a:ext cx="35" cy="35"/>
              </a:xfrm>
              <a:prstGeom prst="ellipse">
                <a:avLst/>
              </a:prstGeom>
              <a:solidFill>
                <a:srgbClr val="D0087F"/>
              </a:solidFill>
              <a:ln w="19050">
                <a:solidFill>
                  <a:srgbClr val="D0087F"/>
                </a:solidFill>
                <a:round/>
                <a:headEnd type="none" w="sm" len="sm"/>
                <a:tailEnd type="none" w="med" len="lg"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37295" name="Oval 1071"/>
              <p:cNvSpPr>
                <a:spLocks noChangeAspect="1" noChangeArrowheads="1"/>
              </p:cNvSpPr>
              <p:nvPr/>
            </p:nvSpPr>
            <p:spPr bwMode="auto">
              <a:xfrm>
                <a:off x="3648" y="2401"/>
                <a:ext cx="35" cy="35"/>
              </a:xfrm>
              <a:prstGeom prst="ellipse">
                <a:avLst/>
              </a:prstGeom>
              <a:solidFill>
                <a:srgbClr val="D0087F"/>
              </a:solidFill>
              <a:ln w="19050">
                <a:solidFill>
                  <a:srgbClr val="D0087F"/>
                </a:solidFill>
                <a:round/>
                <a:headEnd type="none" w="sm" len="sm"/>
                <a:tailEnd type="none" w="med" len="lg"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37296" name="Oval 1072"/>
              <p:cNvSpPr>
                <a:spLocks noChangeAspect="1" noChangeArrowheads="1"/>
              </p:cNvSpPr>
              <p:nvPr/>
            </p:nvSpPr>
            <p:spPr bwMode="auto">
              <a:xfrm>
                <a:off x="3648" y="2785"/>
                <a:ext cx="35" cy="35"/>
              </a:xfrm>
              <a:prstGeom prst="ellipse">
                <a:avLst/>
              </a:prstGeom>
              <a:solidFill>
                <a:srgbClr val="D0087F"/>
              </a:solidFill>
              <a:ln w="19050">
                <a:solidFill>
                  <a:srgbClr val="D0087F"/>
                </a:solidFill>
                <a:round/>
                <a:headEnd type="none" w="sm" len="sm"/>
                <a:tailEnd type="none" w="med" len="lg"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37297" name="Oval 1073"/>
              <p:cNvSpPr>
                <a:spLocks noChangeAspect="1" noChangeArrowheads="1"/>
              </p:cNvSpPr>
              <p:nvPr/>
            </p:nvSpPr>
            <p:spPr bwMode="auto">
              <a:xfrm>
                <a:off x="3648" y="1633"/>
                <a:ext cx="35" cy="35"/>
              </a:xfrm>
              <a:prstGeom prst="ellipse">
                <a:avLst/>
              </a:prstGeom>
              <a:solidFill>
                <a:srgbClr val="D0087F"/>
              </a:solidFill>
              <a:ln w="19050">
                <a:solidFill>
                  <a:srgbClr val="D0087F"/>
                </a:solidFill>
                <a:round/>
                <a:headEnd type="none" w="sm" len="sm"/>
                <a:tailEnd type="none" w="med" len="lg"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37298" name="Oval 1074"/>
              <p:cNvSpPr>
                <a:spLocks noChangeAspect="1" noChangeArrowheads="1"/>
              </p:cNvSpPr>
              <p:nvPr/>
            </p:nvSpPr>
            <p:spPr bwMode="auto">
              <a:xfrm>
                <a:off x="3648" y="1252"/>
                <a:ext cx="35" cy="35"/>
              </a:xfrm>
              <a:prstGeom prst="ellipse">
                <a:avLst/>
              </a:prstGeom>
              <a:solidFill>
                <a:srgbClr val="D0087F"/>
              </a:solidFill>
              <a:ln w="19050">
                <a:solidFill>
                  <a:srgbClr val="D0087F"/>
                </a:solidFill>
                <a:round/>
                <a:headEnd type="none" w="sm" len="sm"/>
                <a:tailEnd type="none" w="med" len="lg"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</p:grpSp>
      </p:grpSp>
      <p:cxnSp>
        <p:nvCxnSpPr>
          <p:cNvPr id="437299" name="AutoShape 1075"/>
          <p:cNvCxnSpPr>
            <a:cxnSpLocks noChangeShapeType="1"/>
          </p:cNvCxnSpPr>
          <p:nvPr/>
        </p:nvCxnSpPr>
        <p:spPr bwMode="auto">
          <a:xfrm>
            <a:off x="3933825" y="2649538"/>
            <a:ext cx="569913" cy="550862"/>
          </a:xfrm>
          <a:prstGeom prst="straightConnector1">
            <a:avLst/>
          </a:prstGeom>
          <a:noFill/>
          <a:ln w="19050">
            <a:solidFill>
              <a:srgbClr val="FF0033"/>
            </a:solidFill>
            <a:round/>
            <a:headEnd type="none" w="sm" len="sm"/>
            <a:tailEnd type="triangle" w="med" len="lg"/>
          </a:ln>
          <a:effectLst/>
        </p:spPr>
      </p:cxnSp>
      <p:cxnSp>
        <p:nvCxnSpPr>
          <p:cNvPr id="437300" name="AutoShape 1076"/>
          <p:cNvCxnSpPr>
            <a:cxnSpLocks noChangeShapeType="1"/>
          </p:cNvCxnSpPr>
          <p:nvPr/>
        </p:nvCxnSpPr>
        <p:spPr bwMode="auto">
          <a:xfrm flipH="1">
            <a:off x="4543425" y="3259138"/>
            <a:ext cx="569913" cy="550862"/>
          </a:xfrm>
          <a:prstGeom prst="straightConnector1">
            <a:avLst/>
          </a:prstGeom>
          <a:noFill/>
          <a:ln w="19050">
            <a:solidFill>
              <a:srgbClr val="FF0033"/>
            </a:solidFill>
            <a:round/>
            <a:headEnd type="none" w="sm" len="sm"/>
            <a:tailEnd type="triangle" w="med" len="lg"/>
          </a:ln>
          <a:effectLst/>
        </p:spPr>
      </p:cxnSp>
      <p:cxnSp>
        <p:nvCxnSpPr>
          <p:cNvPr id="437301" name="AutoShape 1077"/>
          <p:cNvCxnSpPr>
            <a:cxnSpLocks noChangeShapeType="1"/>
          </p:cNvCxnSpPr>
          <p:nvPr/>
        </p:nvCxnSpPr>
        <p:spPr bwMode="auto">
          <a:xfrm>
            <a:off x="3284538" y="2649538"/>
            <a:ext cx="0" cy="550862"/>
          </a:xfrm>
          <a:prstGeom prst="straightConnector1">
            <a:avLst/>
          </a:prstGeom>
          <a:noFill/>
          <a:ln w="19050">
            <a:solidFill>
              <a:srgbClr val="FF0033"/>
            </a:solidFill>
            <a:round/>
            <a:headEnd type="none" w="sm" len="sm"/>
            <a:tailEnd type="triangle" w="med" len="lg"/>
          </a:ln>
          <a:effectLst/>
        </p:spPr>
      </p:cxnSp>
      <p:cxnSp>
        <p:nvCxnSpPr>
          <p:cNvPr id="437302" name="AutoShape 1078"/>
          <p:cNvCxnSpPr>
            <a:cxnSpLocks noChangeShapeType="1"/>
          </p:cNvCxnSpPr>
          <p:nvPr/>
        </p:nvCxnSpPr>
        <p:spPr bwMode="auto">
          <a:xfrm>
            <a:off x="3951288" y="2016125"/>
            <a:ext cx="534987" cy="0"/>
          </a:xfrm>
          <a:prstGeom prst="straightConnector1">
            <a:avLst/>
          </a:prstGeom>
          <a:noFill/>
          <a:ln w="19050">
            <a:solidFill>
              <a:srgbClr val="FF0033"/>
            </a:solidFill>
            <a:round/>
            <a:headEnd type="none" w="sm" len="sm"/>
            <a:tailEnd type="triangle" w="med" len="lg"/>
          </a:ln>
          <a:effectLst/>
        </p:spPr>
      </p:cxnSp>
      <p:cxnSp>
        <p:nvCxnSpPr>
          <p:cNvPr id="437303" name="AutoShape 1079"/>
          <p:cNvCxnSpPr>
            <a:cxnSpLocks noChangeShapeType="1"/>
          </p:cNvCxnSpPr>
          <p:nvPr/>
        </p:nvCxnSpPr>
        <p:spPr bwMode="auto">
          <a:xfrm rot="5400000" flipH="1" flipV="1">
            <a:off x="3255963" y="2014538"/>
            <a:ext cx="58737" cy="1587"/>
          </a:xfrm>
          <a:prstGeom prst="curvedConnector5">
            <a:avLst>
              <a:gd name="adj1" fmla="val -145949"/>
              <a:gd name="adj2" fmla="val -11700005"/>
              <a:gd name="adj3" fmla="val 278375"/>
            </a:avLst>
          </a:prstGeom>
          <a:noFill/>
          <a:ln w="19050">
            <a:solidFill>
              <a:srgbClr val="FF0033"/>
            </a:solidFill>
            <a:round/>
            <a:headEnd type="none" w="sm" len="sm"/>
            <a:tailEnd type="triangle" w="med" len="lg"/>
          </a:ln>
          <a:effectLst/>
        </p:spPr>
      </p:cxnSp>
      <p:graphicFrame>
        <p:nvGraphicFramePr>
          <p:cNvPr id="474112" name="Object 1024"/>
          <p:cNvGraphicFramePr>
            <a:graphicFrameLocks noChangeAspect="1"/>
          </p:cNvGraphicFramePr>
          <p:nvPr/>
        </p:nvGraphicFramePr>
        <p:xfrm>
          <a:off x="4953000" y="3352800"/>
          <a:ext cx="404813" cy="392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22" name="Equation" r:id="rId4" imgW="406080" imgH="393480" progId="Equation.3">
                  <p:embed/>
                </p:oleObj>
              </mc:Choice>
              <mc:Fallback>
                <p:oleObj name="Equation" r:id="rId4" imgW="406080" imgH="393480" progId="Equation.3">
                  <p:embed/>
                  <p:pic>
                    <p:nvPicPr>
                      <p:cNvPr id="474112" name="Object 10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53000" y="3352800"/>
                        <a:ext cx="404813" cy="3921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74113" name="Object 1025"/>
          <p:cNvGraphicFramePr>
            <a:graphicFrameLocks noChangeAspect="1"/>
          </p:cNvGraphicFramePr>
          <p:nvPr/>
        </p:nvGraphicFramePr>
        <p:xfrm>
          <a:off x="3282950" y="2667000"/>
          <a:ext cx="404813" cy="392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23" name="Equation" r:id="rId6" imgW="406080" imgH="393480" progId="Equation.3">
                  <p:embed/>
                </p:oleObj>
              </mc:Choice>
              <mc:Fallback>
                <p:oleObj name="Equation" r:id="rId6" imgW="406080" imgH="393480" progId="Equation.3">
                  <p:embed/>
                  <p:pic>
                    <p:nvPicPr>
                      <p:cNvPr id="474113" name="Object 10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82950" y="2667000"/>
                        <a:ext cx="404813" cy="3921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74114" name="Object 1026"/>
          <p:cNvGraphicFramePr>
            <a:graphicFrameLocks noChangeAspect="1"/>
          </p:cNvGraphicFramePr>
          <p:nvPr/>
        </p:nvGraphicFramePr>
        <p:xfrm>
          <a:off x="4191000" y="2667000"/>
          <a:ext cx="404813" cy="392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24" name="Equation" r:id="rId8" imgW="406080" imgH="393480" progId="Equation.3">
                  <p:embed/>
                </p:oleObj>
              </mc:Choice>
              <mc:Fallback>
                <p:oleObj name="Equation" r:id="rId8" imgW="406080" imgH="393480" progId="Equation.3">
                  <p:embed/>
                  <p:pic>
                    <p:nvPicPr>
                      <p:cNvPr id="474114" name="Object 10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91000" y="2667000"/>
                        <a:ext cx="404813" cy="3921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74115" name="Object 1027"/>
          <p:cNvGraphicFramePr>
            <a:graphicFrameLocks noChangeAspect="1"/>
          </p:cNvGraphicFramePr>
          <p:nvPr/>
        </p:nvGraphicFramePr>
        <p:xfrm>
          <a:off x="3048000" y="2057400"/>
          <a:ext cx="419100" cy="392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25" name="Equation" r:id="rId10" imgW="419040" imgH="393480" progId="Equation.3">
                  <p:embed/>
                </p:oleObj>
              </mc:Choice>
              <mc:Fallback>
                <p:oleObj name="Equation" r:id="rId10" imgW="419040" imgH="393480" progId="Equation.3">
                  <p:embed/>
                  <p:pic>
                    <p:nvPicPr>
                      <p:cNvPr id="474115" name="Object 10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0" y="2057400"/>
                        <a:ext cx="419100" cy="3921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74116" name="Object 1028"/>
          <p:cNvGraphicFramePr>
            <a:graphicFrameLocks noChangeAspect="1"/>
          </p:cNvGraphicFramePr>
          <p:nvPr/>
        </p:nvGraphicFramePr>
        <p:xfrm>
          <a:off x="4044950" y="1981200"/>
          <a:ext cx="404813" cy="392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26" name="Equation" r:id="rId12" imgW="406080" imgH="393480" progId="Equation.3">
                  <p:embed/>
                </p:oleObj>
              </mc:Choice>
              <mc:Fallback>
                <p:oleObj name="Equation" r:id="rId12" imgW="406080" imgH="393480" progId="Equation.3">
                  <p:embed/>
                  <p:pic>
                    <p:nvPicPr>
                      <p:cNvPr id="474116" name="Object 10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44950" y="1981200"/>
                        <a:ext cx="404813" cy="3921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247007304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1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-</a:t>
            </a:r>
            <a:fld id="{4C867708-5C58-46B5-9F36-A17FA6D8DC9D}" type="slidenum">
              <a:rPr lang="en-US"/>
              <a:pPr/>
              <a:t>47</a:t>
            </a:fld>
            <a:r>
              <a:rPr lang="en-US"/>
              <a:t>-</a:t>
            </a:r>
          </a:p>
        </p:txBody>
      </p:sp>
      <p:sp>
        <p:nvSpPr>
          <p:cNvPr id="419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Loop Blocking (Loop Tiling)</a:t>
            </a:r>
          </a:p>
        </p:txBody>
      </p:sp>
      <p:sp>
        <p:nvSpPr>
          <p:cNvPr id="419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91482"/>
            <a:ext cx="7772400" cy="457200"/>
          </a:xfrm>
        </p:spPr>
        <p:txBody>
          <a:bodyPr>
            <a:normAutofit fontScale="85000" lnSpcReduction="20000"/>
          </a:bodyPr>
          <a:lstStyle/>
          <a:p>
            <a:pPr>
              <a:buFont typeface="Wingdings" pitchFamily="2" charset="2"/>
              <a:buNone/>
            </a:pPr>
            <a:r>
              <a:rPr lang="en-US" dirty="0"/>
              <a:t>Exploits temporal locality in a loop nest.</a:t>
            </a:r>
          </a:p>
        </p:txBody>
      </p:sp>
      <p:sp>
        <p:nvSpPr>
          <p:cNvPr id="419844" name="Text Box 4"/>
          <p:cNvSpPr txBox="1">
            <a:spLocks noChangeArrowheads="1"/>
          </p:cNvSpPr>
          <p:nvPr/>
        </p:nvSpPr>
        <p:spPr bwMode="auto">
          <a:xfrm>
            <a:off x="1371600" y="2862263"/>
            <a:ext cx="1747838" cy="2014537"/>
          </a:xfrm>
          <a:prstGeom prst="rect">
            <a:avLst/>
          </a:prstGeom>
          <a:noFill/>
          <a:ln w="19050">
            <a:noFill/>
            <a:miter lim="800000"/>
            <a:headEnd type="none" w="sm" len="sm"/>
            <a:tailEnd type="none" w="med" len="lg"/>
          </a:ln>
          <a:effectLst/>
        </p:spPr>
        <p:txBody>
          <a:bodyPr wrap="none">
            <a:spAutoFit/>
          </a:bodyPr>
          <a:lstStyle/>
          <a:p>
            <a:r>
              <a:rPr lang="en-US"/>
              <a:t>do t = 1,T</a:t>
            </a:r>
          </a:p>
          <a:p>
            <a:r>
              <a:rPr lang="en-US"/>
              <a:t>  do i = 1,n</a:t>
            </a:r>
          </a:p>
          <a:p>
            <a:r>
              <a:rPr lang="en-US"/>
              <a:t>     do j = 1,n</a:t>
            </a:r>
          </a:p>
          <a:p>
            <a:r>
              <a:rPr lang="en-US"/>
              <a:t>         … a(i,j) …</a:t>
            </a:r>
          </a:p>
          <a:p>
            <a:r>
              <a:rPr lang="en-US"/>
              <a:t>     end do</a:t>
            </a:r>
          </a:p>
          <a:p>
            <a:r>
              <a:rPr lang="en-US"/>
              <a:t>  end do</a:t>
            </a:r>
          </a:p>
          <a:p>
            <a:r>
              <a:rPr lang="en-US"/>
              <a:t>end do</a:t>
            </a:r>
          </a:p>
        </p:txBody>
      </p:sp>
      <p:grpSp>
        <p:nvGrpSpPr>
          <p:cNvPr id="420102" name="Group 262"/>
          <p:cNvGrpSpPr>
            <a:grpSpLocks/>
          </p:cNvGrpSpPr>
          <p:nvPr/>
        </p:nvGrpSpPr>
        <p:grpSpPr bwMode="auto">
          <a:xfrm>
            <a:off x="5334000" y="2438400"/>
            <a:ext cx="2341563" cy="2341563"/>
            <a:chOff x="2256" y="1152"/>
            <a:chExt cx="1475" cy="1475"/>
          </a:xfrm>
        </p:grpSpPr>
        <p:sp>
          <p:nvSpPr>
            <p:cNvPr id="419845" name="Oval 5"/>
            <p:cNvSpPr>
              <a:spLocks noChangeAspect="1" noChangeArrowheads="1"/>
            </p:cNvSpPr>
            <p:nvPr/>
          </p:nvSpPr>
          <p:spPr bwMode="auto">
            <a:xfrm>
              <a:off x="2256" y="115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19846" name="Oval 6"/>
            <p:cNvSpPr>
              <a:spLocks noChangeAspect="1" noChangeArrowheads="1"/>
            </p:cNvSpPr>
            <p:nvPr/>
          </p:nvSpPr>
          <p:spPr bwMode="auto">
            <a:xfrm>
              <a:off x="2352" y="115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19847" name="Oval 7"/>
            <p:cNvSpPr>
              <a:spLocks noChangeAspect="1" noChangeArrowheads="1"/>
            </p:cNvSpPr>
            <p:nvPr/>
          </p:nvSpPr>
          <p:spPr bwMode="auto">
            <a:xfrm>
              <a:off x="2448" y="115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19848" name="Oval 8"/>
            <p:cNvSpPr>
              <a:spLocks noChangeAspect="1" noChangeArrowheads="1"/>
            </p:cNvSpPr>
            <p:nvPr/>
          </p:nvSpPr>
          <p:spPr bwMode="auto">
            <a:xfrm>
              <a:off x="2544" y="115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19849" name="Oval 9"/>
            <p:cNvSpPr>
              <a:spLocks noChangeAspect="1" noChangeArrowheads="1"/>
            </p:cNvSpPr>
            <p:nvPr/>
          </p:nvSpPr>
          <p:spPr bwMode="auto">
            <a:xfrm>
              <a:off x="2640" y="115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19850" name="Oval 10"/>
            <p:cNvSpPr>
              <a:spLocks noChangeAspect="1" noChangeArrowheads="1"/>
            </p:cNvSpPr>
            <p:nvPr/>
          </p:nvSpPr>
          <p:spPr bwMode="auto">
            <a:xfrm>
              <a:off x="2736" y="115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19851" name="Oval 11"/>
            <p:cNvSpPr>
              <a:spLocks noChangeAspect="1" noChangeArrowheads="1"/>
            </p:cNvSpPr>
            <p:nvPr/>
          </p:nvSpPr>
          <p:spPr bwMode="auto">
            <a:xfrm>
              <a:off x="2832" y="115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19852" name="Oval 12"/>
            <p:cNvSpPr>
              <a:spLocks noChangeAspect="1" noChangeArrowheads="1"/>
            </p:cNvSpPr>
            <p:nvPr/>
          </p:nvSpPr>
          <p:spPr bwMode="auto">
            <a:xfrm>
              <a:off x="2928" y="115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19853" name="Oval 13"/>
            <p:cNvSpPr>
              <a:spLocks noChangeAspect="1" noChangeArrowheads="1"/>
            </p:cNvSpPr>
            <p:nvPr/>
          </p:nvSpPr>
          <p:spPr bwMode="auto">
            <a:xfrm>
              <a:off x="3024" y="115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19854" name="Oval 14"/>
            <p:cNvSpPr>
              <a:spLocks noChangeAspect="1" noChangeArrowheads="1"/>
            </p:cNvSpPr>
            <p:nvPr/>
          </p:nvSpPr>
          <p:spPr bwMode="auto">
            <a:xfrm>
              <a:off x="3120" y="115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19855" name="Oval 15"/>
            <p:cNvSpPr>
              <a:spLocks noChangeAspect="1" noChangeArrowheads="1"/>
            </p:cNvSpPr>
            <p:nvPr/>
          </p:nvSpPr>
          <p:spPr bwMode="auto">
            <a:xfrm>
              <a:off x="3216" y="115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19856" name="Oval 16"/>
            <p:cNvSpPr>
              <a:spLocks noChangeAspect="1" noChangeArrowheads="1"/>
            </p:cNvSpPr>
            <p:nvPr/>
          </p:nvSpPr>
          <p:spPr bwMode="auto">
            <a:xfrm>
              <a:off x="3312" y="115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19857" name="Oval 17"/>
            <p:cNvSpPr>
              <a:spLocks noChangeAspect="1" noChangeArrowheads="1"/>
            </p:cNvSpPr>
            <p:nvPr/>
          </p:nvSpPr>
          <p:spPr bwMode="auto">
            <a:xfrm>
              <a:off x="3408" y="115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19858" name="Oval 18"/>
            <p:cNvSpPr>
              <a:spLocks noChangeAspect="1" noChangeArrowheads="1"/>
            </p:cNvSpPr>
            <p:nvPr/>
          </p:nvSpPr>
          <p:spPr bwMode="auto">
            <a:xfrm>
              <a:off x="3504" y="115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19859" name="Oval 19"/>
            <p:cNvSpPr>
              <a:spLocks noChangeAspect="1" noChangeArrowheads="1"/>
            </p:cNvSpPr>
            <p:nvPr/>
          </p:nvSpPr>
          <p:spPr bwMode="auto">
            <a:xfrm>
              <a:off x="3600" y="115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19860" name="Oval 20"/>
            <p:cNvSpPr>
              <a:spLocks noChangeAspect="1" noChangeArrowheads="1"/>
            </p:cNvSpPr>
            <p:nvPr/>
          </p:nvSpPr>
          <p:spPr bwMode="auto">
            <a:xfrm>
              <a:off x="3696" y="115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19861" name="Oval 21"/>
            <p:cNvSpPr>
              <a:spLocks noChangeAspect="1" noChangeArrowheads="1"/>
            </p:cNvSpPr>
            <p:nvPr/>
          </p:nvSpPr>
          <p:spPr bwMode="auto">
            <a:xfrm>
              <a:off x="2256" y="1248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19862" name="Oval 22"/>
            <p:cNvSpPr>
              <a:spLocks noChangeAspect="1" noChangeArrowheads="1"/>
            </p:cNvSpPr>
            <p:nvPr/>
          </p:nvSpPr>
          <p:spPr bwMode="auto">
            <a:xfrm>
              <a:off x="2352" y="1248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19863" name="Oval 23"/>
            <p:cNvSpPr>
              <a:spLocks noChangeAspect="1" noChangeArrowheads="1"/>
            </p:cNvSpPr>
            <p:nvPr/>
          </p:nvSpPr>
          <p:spPr bwMode="auto">
            <a:xfrm>
              <a:off x="2448" y="1248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19864" name="Oval 24"/>
            <p:cNvSpPr>
              <a:spLocks noChangeAspect="1" noChangeArrowheads="1"/>
            </p:cNvSpPr>
            <p:nvPr/>
          </p:nvSpPr>
          <p:spPr bwMode="auto">
            <a:xfrm>
              <a:off x="2544" y="1248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19865" name="Oval 25"/>
            <p:cNvSpPr>
              <a:spLocks noChangeAspect="1" noChangeArrowheads="1"/>
            </p:cNvSpPr>
            <p:nvPr/>
          </p:nvSpPr>
          <p:spPr bwMode="auto">
            <a:xfrm>
              <a:off x="2640" y="1248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19866" name="Oval 26"/>
            <p:cNvSpPr>
              <a:spLocks noChangeAspect="1" noChangeArrowheads="1"/>
            </p:cNvSpPr>
            <p:nvPr/>
          </p:nvSpPr>
          <p:spPr bwMode="auto">
            <a:xfrm>
              <a:off x="2736" y="1248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19867" name="Oval 27"/>
            <p:cNvSpPr>
              <a:spLocks noChangeAspect="1" noChangeArrowheads="1"/>
            </p:cNvSpPr>
            <p:nvPr/>
          </p:nvSpPr>
          <p:spPr bwMode="auto">
            <a:xfrm>
              <a:off x="2832" y="1248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19868" name="Oval 28"/>
            <p:cNvSpPr>
              <a:spLocks noChangeAspect="1" noChangeArrowheads="1"/>
            </p:cNvSpPr>
            <p:nvPr/>
          </p:nvSpPr>
          <p:spPr bwMode="auto">
            <a:xfrm>
              <a:off x="2928" y="1248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19869" name="Oval 29"/>
            <p:cNvSpPr>
              <a:spLocks noChangeAspect="1" noChangeArrowheads="1"/>
            </p:cNvSpPr>
            <p:nvPr/>
          </p:nvSpPr>
          <p:spPr bwMode="auto">
            <a:xfrm>
              <a:off x="3024" y="1248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19870" name="Oval 30"/>
            <p:cNvSpPr>
              <a:spLocks noChangeAspect="1" noChangeArrowheads="1"/>
            </p:cNvSpPr>
            <p:nvPr/>
          </p:nvSpPr>
          <p:spPr bwMode="auto">
            <a:xfrm>
              <a:off x="3120" y="1248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19871" name="Oval 31"/>
            <p:cNvSpPr>
              <a:spLocks noChangeAspect="1" noChangeArrowheads="1"/>
            </p:cNvSpPr>
            <p:nvPr/>
          </p:nvSpPr>
          <p:spPr bwMode="auto">
            <a:xfrm>
              <a:off x="3216" y="1248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19872" name="Oval 32"/>
            <p:cNvSpPr>
              <a:spLocks noChangeAspect="1" noChangeArrowheads="1"/>
            </p:cNvSpPr>
            <p:nvPr/>
          </p:nvSpPr>
          <p:spPr bwMode="auto">
            <a:xfrm>
              <a:off x="3312" y="1248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19873" name="Oval 33"/>
            <p:cNvSpPr>
              <a:spLocks noChangeAspect="1" noChangeArrowheads="1"/>
            </p:cNvSpPr>
            <p:nvPr/>
          </p:nvSpPr>
          <p:spPr bwMode="auto">
            <a:xfrm>
              <a:off x="3408" y="1248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19874" name="Oval 34"/>
            <p:cNvSpPr>
              <a:spLocks noChangeAspect="1" noChangeArrowheads="1"/>
            </p:cNvSpPr>
            <p:nvPr/>
          </p:nvSpPr>
          <p:spPr bwMode="auto">
            <a:xfrm>
              <a:off x="3504" y="1248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19875" name="Oval 35"/>
            <p:cNvSpPr>
              <a:spLocks noChangeAspect="1" noChangeArrowheads="1"/>
            </p:cNvSpPr>
            <p:nvPr/>
          </p:nvSpPr>
          <p:spPr bwMode="auto">
            <a:xfrm>
              <a:off x="3600" y="1248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19876" name="Oval 36"/>
            <p:cNvSpPr>
              <a:spLocks noChangeAspect="1" noChangeArrowheads="1"/>
            </p:cNvSpPr>
            <p:nvPr/>
          </p:nvSpPr>
          <p:spPr bwMode="auto">
            <a:xfrm>
              <a:off x="3696" y="1248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19877" name="Oval 37"/>
            <p:cNvSpPr>
              <a:spLocks noChangeAspect="1" noChangeArrowheads="1"/>
            </p:cNvSpPr>
            <p:nvPr/>
          </p:nvSpPr>
          <p:spPr bwMode="auto">
            <a:xfrm>
              <a:off x="2256" y="1344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19878" name="Oval 38"/>
            <p:cNvSpPr>
              <a:spLocks noChangeAspect="1" noChangeArrowheads="1"/>
            </p:cNvSpPr>
            <p:nvPr/>
          </p:nvSpPr>
          <p:spPr bwMode="auto">
            <a:xfrm>
              <a:off x="2352" y="1344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19879" name="Oval 39"/>
            <p:cNvSpPr>
              <a:spLocks noChangeAspect="1" noChangeArrowheads="1"/>
            </p:cNvSpPr>
            <p:nvPr/>
          </p:nvSpPr>
          <p:spPr bwMode="auto">
            <a:xfrm>
              <a:off x="2448" y="1344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19880" name="Oval 40"/>
            <p:cNvSpPr>
              <a:spLocks noChangeAspect="1" noChangeArrowheads="1"/>
            </p:cNvSpPr>
            <p:nvPr/>
          </p:nvSpPr>
          <p:spPr bwMode="auto">
            <a:xfrm>
              <a:off x="2544" y="1344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19881" name="Oval 41"/>
            <p:cNvSpPr>
              <a:spLocks noChangeAspect="1" noChangeArrowheads="1"/>
            </p:cNvSpPr>
            <p:nvPr/>
          </p:nvSpPr>
          <p:spPr bwMode="auto">
            <a:xfrm>
              <a:off x="2640" y="1344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19882" name="Oval 42"/>
            <p:cNvSpPr>
              <a:spLocks noChangeAspect="1" noChangeArrowheads="1"/>
            </p:cNvSpPr>
            <p:nvPr/>
          </p:nvSpPr>
          <p:spPr bwMode="auto">
            <a:xfrm>
              <a:off x="2736" y="1344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19883" name="Oval 43"/>
            <p:cNvSpPr>
              <a:spLocks noChangeAspect="1" noChangeArrowheads="1"/>
            </p:cNvSpPr>
            <p:nvPr/>
          </p:nvSpPr>
          <p:spPr bwMode="auto">
            <a:xfrm>
              <a:off x="2832" y="1344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19884" name="Oval 44"/>
            <p:cNvSpPr>
              <a:spLocks noChangeAspect="1" noChangeArrowheads="1"/>
            </p:cNvSpPr>
            <p:nvPr/>
          </p:nvSpPr>
          <p:spPr bwMode="auto">
            <a:xfrm>
              <a:off x="2928" y="1344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19885" name="Oval 45"/>
            <p:cNvSpPr>
              <a:spLocks noChangeAspect="1" noChangeArrowheads="1"/>
            </p:cNvSpPr>
            <p:nvPr/>
          </p:nvSpPr>
          <p:spPr bwMode="auto">
            <a:xfrm>
              <a:off x="3024" y="1344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19886" name="Oval 46"/>
            <p:cNvSpPr>
              <a:spLocks noChangeAspect="1" noChangeArrowheads="1"/>
            </p:cNvSpPr>
            <p:nvPr/>
          </p:nvSpPr>
          <p:spPr bwMode="auto">
            <a:xfrm>
              <a:off x="3120" y="1344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19887" name="Oval 47"/>
            <p:cNvSpPr>
              <a:spLocks noChangeAspect="1" noChangeArrowheads="1"/>
            </p:cNvSpPr>
            <p:nvPr/>
          </p:nvSpPr>
          <p:spPr bwMode="auto">
            <a:xfrm>
              <a:off x="3216" y="1344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19888" name="Oval 48"/>
            <p:cNvSpPr>
              <a:spLocks noChangeAspect="1" noChangeArrowheads="1"/>
            </p:cNvSpPr>
            <p:nvPr/>
          </p:nvSpPr>
          <p:spPr bwMode="auto">
            <a:xfrm>
              <a:off x="3312" y="1344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19889" name="Oval 49"/>
            <p:cNvSpPr>
              <a:spLocks noChangeAspect="1" noChangeArrowheads="1"/>
            </p:cNvSpPr>
            <p:nvPr/>
          </p:nvSpPr>
          <p:spPr bwMode="auto">
            <a:xfrm>
              <a:off x="3408" y="1344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19890" name="Oval 50"/>
            <p:cNvSpPr>
              <a:spLocks noChangeAspect="1" noChangeArrowheads="1"/>
            </p:cNvSpPr>
            <p:nvPr/>
          </p:nvSpPr>
          <p:spPr bwMode="auto">
            <a:xfrm>
              <a:off x="3504" y="1344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19891" name="Oval 51"/>
            <p:cNvSpPr>
              <a:spLocks noChangeAspect="1" noChangeArrowheads="1"/>
            </p:cNvSpPr>
            <p:nvPr/>
          </p:nvSpPr>
          <p:spPr bwMode="auto">
            <a:xfrm>
              <a:off x="3600" y="1344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19892" name="Oval 52"/>
            <p:cNvSpPr>
              <a:spLocks noChangeAspect="1" noChangeArrowheads="1"/>
            </p:cNvSpPr>
            <p:nvPr/>
          </p:nvSpPr>
          <p:spPr bwMode="auto">
            <a:xfrm>
              <a:off x="3696" y="1344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19893" name="Oval 53"/>
            <p:cNvSpPr>
              <a:spLocks noChangeAspect="1" noChangeArrowheads="1"/>
            </p:cNvSpPr>
            <p:nvPr/>
          </p:nvSpPr>
          <p:spPr bwMode="auto">
            <a:xfrm>
              <a:off x="2256" y="1440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19894" name="Oval 54"/>
            <p:cNvSpPr>
              <a:spLocks noChangeAspect="1" noChangeArrowheads="1"/>
            </p:cNvSpPr>
            <p:nvPr/>
          </p:nvSpPr>
          <p:spPr bwMode="auto">
            <a:xfrm>
              <a:off x="2352" y="1440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19895" name="Oval 55"/>
            <p:cNvSpPr>
              <a:spLocks noChangeAspect="1" noChangeArrowheads="1"/>
            </p:cNvSpPr>
            <p:nvPr/>
          </p:nvSpPr>
          <p:spPr bwMode="auto">
            <a:xfrm>
              <a:off x="2448" y="1440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19896" name="Oval 56"/>
            <p:cNvSpPr>
              <a:spLocks noChangeAspect="1" noChangeArrowheads="1"/>
            </p:cNvSpPr>
            <p:nvPr/>
          </p:nvSpPr>
          <p:spPr bwMode="auto">
            <a:xfrm>
              <a:off x="2544" y="1440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19897" name="Oval 57"/>
            <p:cNvSpPr>
              <a:spLocks noChangeAspect="1" noChangeArrowheads="1"/>
            </p:cNvSpPr>
            <p:nvPr/>
          </p:nvSpPr>
          <p:spPr bwMode="auto">
            <a:xfrm>
              <a:off x="2640" y="1440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19898" name="Oval 58"/>
            <p:cNvSpPr>
              <a:spLocks noChangeAspect="1" noChangeArrowheads="1"/>
            </p:cNvSpPr>
            <p:nvPr/>
          </p:nvSpPr>
          <p:spPr bwMode="auto">
            <a:xfrm>
              <a:off x="2736" y="1440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19899" name="Oval 59"/>
            <p:cNvSpPr>
              <a:spLocks noChangeAspect="1" noChangeArrowheads="1"/>
            </p:cNvSpPr>
            <p:nvPr/>
          </p:nvSpPr>
          <p:spPr bwMode="auto">
            <a:xfrm>
              <a:off x="2832" y="1440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19900" name="Oval 60"/>
            <p:cNvSpPr>
              <a:spLocks noChangeAspect="1" noChangeArrowheads="1"/>
            </p:cNvSpPr>
            <p:nvPr/>
          </p:nvSpPr>
          <p:spPr bwMode="auto">
            <a:xfrm>
              <a:off x="2928" y="1440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19901" name="Oval 61"/>
            <p:cNvSpPr>
              <a:spLocks noChangeAspect="1" noChangeArrowheads="1"/>
            </p:cNvSpPr>
            <p:nvPr/>
          </p:nvSpPr>
          <p:spPr bwMode="auto">
            <a:xfrm>
              <a:off x="3024" y="1440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19902" name="Oval 62"/>
            <p:cNvSpPr>
              <a:spLocks noChangeAspect="1" noChangeArrowheads="1"/>
            </p:cNvSpPr>
            <p:nvPr/>
          </p:nvSpPr>
          <p:spPr bwMode="auto">
            <a:xfrm>
              <a:off x="3120" y="1440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19903" name="Oval 63"/>
            <p:cNvSpPr>
              <a:spLocks noChangeAspect="1" noChangeArrowheads="1"/>
            </p:cNvSpPr>
            <p:nvPr/>
          </p:nvSpPr>
          <p:spPr bwMode="auto">
            <a:xfrm>
              <a:off x="3216" y="1440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19904" name="Oval 64"/>
            <p:cNvSpPr>
              <a:spLocks noChangeAspect="1" noChangeArrowheads="1"/>
            </p:cNvSpPr>
            <p:nvPr/>
          </p:nvSpPr>
          <p:spPr bwMode="auto">
            <a:xfrm>
              <a:off x="3312" y="1440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19905" name="Oval 65"/>
            <p:cNvSpPr>
              <a:spLocks noChangeAspect="1" noChangeArrowheads="1"/>
            </p:cNvSpPr>
            <p:nvPr/>
          </p:nvSpPr>
          <p:spPr bwMode="auto">
            <a:xfrm>
              <a:off x="3408" y="1440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19906" name="Oval 66"/>
            <p:cNvSpPr>
              <a:spLocks noChangeAspect="1" noChangeArrowheads="1"/>
            </p:cNvSpPr>
            <p:nvPr/>
          </p:nvSpPr>
          <p:spPr bwMode="auto">
            <a:xfrm>
              <a:off x="3504" y="1440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19907" name="Oval 67"/>
            <p:cNvSpPr>
              <a:spLocks noChangeAspect="1" noChangeArrowheads="1"/>
            </p:cNvSpPr>
            <p:nvPr/>
          </p:nvSpPr>
          <p:spPr bwMode="auto">
            <a:xfrm>
              <a:off x="3600" y="1440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19908" name="Oval 68"/>
            <p:cNvSpPr>
              <a:spLocks noChangeAspect="1" noChangeArrowheads="1"/>
            </p:cNvSpPr>
            <p:nvPr/>
          </p:nvSpPr>
          <p:spPr bwMode="auto">
            <a:xfrm>
              <a:off x="3696" y="1440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19909" name="Oval 69"/>
            <p:cNvSpPr>
              <a:spLocks noChangeAspect="1" noChangeArrowheads="1"/>
            </p:cNvSpPr>
            <p:nvPr/>
          </p:nvSpPr>
          <p:spPr bwMode="auto">
            <a:xfrm>
              <a:off x="2256" y="1536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19910" name="Oval 70"/>
            <p:cNvSpPr>
              <a:spLocks noChangeAspect="1" noChangeArrowheads="1"/>
            </p:cNvSpPr>
            <p:nvPr/>
          </p:nvSpPr>
          <p:spPr bwMode="auto">
            <a:xfrm>
              <a:off x="2352" y="1536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19911" name="Oval 71"/>
            <p:cNvSpPr>
              <a:spLocks noChangeAspect="1" noChangeArrowheads="1"/>
            </p:cNvSpPr>
            <p:nvPr/>
          </p:nvSpPr>
          <p:spPr bwMode="auto">
            <a:xfrm>
              <a:off x="2448" y="1536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19912" name="Oval 72"/>
            <p:cNvSpPr>
              <a:spLocks noChangeAspect="1" noChangeArrowheads="1"/>
            </p:cNvSpPr>
            <p:nvPr/>
          </p:nvSpPr>
          <p:spPr bwMode="auto">
            <a:xfrm>
              <a:off x="2544" y="1536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19913" name="Oval 73"/>
            <p:cNvSpPr>
              <a:spLocks noChangeAspect="1" noChangeArrowheads="1"/>
            </p:cNvSpPr>
            <p:nvPr/>
          </p:nvSpPr>
          <p:spPr bwMode="auto">
            <a:xfrm>
              <a:off x="2640" y="1536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19914" name="Oval 74"/>
            <p:cNvSpPr>
              <a:spLocks noChangeAspect="1" noChangeArrowheads="1"/>
            </p:cNvSpPr>
            <p:nvPr/>
          </p:nvSpPr>
          <p:spPr bwMode="auto">
            <a:xfrm>
              <a:off x="2736" y="1536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19915" name="Oval 75"/>
            <p:cNvSpPr>
              <a:spLocks noChangeAspect="1" noChangeArrowheads="1"/>
            </p:cNvSpPr>
            <p:nvPr/>
          </p:nvSpPr>
          <p:spPr bwMode="auto">
            <a:xfrm>
              <a:off x="2832" y="1536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19916" name="Oval 76"/>
            <p:cNvSpPr>
              <a:spLocks noChangeAspect="1" noChangeArrowheads="1"/>
            </p:cNvSpPr>
            <p:nvPr/>
          </p:nvSpPr>
          <p:spPr bwMode="auto">
            <a:xfrm>
              <a:off x="2928" y="1536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19917" name="Oval 77"/>
            <p:cNvSpPr>
              <a:spLocks noChangeAspect="1" noChangeArrowheads="1"/>
            </p:cNvSpPr>
            <p:nvPr/>
          </p:nvSpPr>
          <p:spPr bwMode="auto">
            <a:xfrm>
              <a:off x="3024" y="1536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19918" name="Oval 78"/>
            <p:cNvSpPr>
              <a:spLocks noChangeAspect="1" noChangeArrowheads="1"/>
            </p:cNvSpPr>
            <p:nvPr/>
          </p:nvSpPr>
          <p:spPr bwMode="auto">
            <a:xfrm>
              <a:off x="3120" y="1536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19919" name="Oval 79"/>
            <p:cNvSpPr>
              <a:spLocks noChangeAspect="1" noChangeArrowheads="1"/>
            </p:cNvSpPr>
            <p:nvPr/>
          </p:nvSpPr>
          <p:spPr bwMode="auto">
            <a:xfrm>
              <a:off x="3216" y="1536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19920" name="Oval 80"/>
            <p:cNvSpPr>
              <a:spLocks noChangeAspect="1" noChangeArrowheads="1"/>
            </p:cNvSpPr>
            <p:nvPr/>
          </p:nvSpPr>
          <p:spPr bwMode="auto">
            <a:xfrm>
              <a:off x="3312" y="1536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19921" name="Oval 81"/>
            <p:cNvSpPr>
              <a:spLocks noChangeAspect="1" noChangeArrowheads="1"/>
            </p:cNvSpPr>
            <p:nvPr/>
          </p:nvSpPr>
          <p:spPr bwMode="auto">
            <a:xfrm>
              <a:off x="3408" y="1536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19922" name="Oval 82"/>
            <p:cNvSpPr>
              <a:spLocks noChangeAspect="1" noChangeArrowheads="1"/>
            </p:cNvSpPr>
            <p:nvPr/>
          </p:nvSpPr>
          <p:spPr bwMode="auto">
            <a:xfrm>
              <a:off x="3504" y="1536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19923" name="Oval 83"/>
            <p:cNvSpPr>
              <a:spLocks noChangeAspect="1" noChangeArrowheads="1"/>
            </p:cNvSpPr>
            <p:nvPr/>
          </p:nvSpPr>
          <p:spPr bwMode="auto">
            <a:xfrm>
              <a:off x="3600" y="1536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19924" name="Oval 84"/>
            <p:cNvSpPr>
              <a:spLocks noChangeAspect="1" noChangeArrowheads="1"/>
            </p:cNvSpPr>
            <p:nvPr/>
          </p:nvSpPr>
          <p:spPr bwMode="auto">
            <a:xfrm>
              <a:off x="3696" y="1536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19925" name="Oval 85"/>
            <p:cNvSpPr>
              <a:spLocks noChangeAspect="1" noChangeArrowheads="1"/>
            </p:cNvSpPr>
            <p:nvPr/>
          </p:nvSpPr>
          <p:spPr bwMode="auto">
            <a:xfrm>
              <a:off x="2256" y="163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19926" name="Oval 86"/>
            <p:cNvSpPr>
              <a:spLocks noChangeAspect="1" noChangeArrowheads="1"/>
            </p:cNvSpPr>
            <p:nvPr/>
          </p:nvSpPr>
          <p:spPr bwMode="auto">
            <a:xfrm>
              <a:off x="2352" y="163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19927" name="Oval 87"/>
            <p:cNvSpPr>
              <a:spLocks noChangeAspect="1" noChangeArrowheads="1"/>
            </p:cNvSpPr>
            <p:nvPr/>
          </p:nvSpPr>
          <p:spPr bwMode="auto">
            <a:xfrm>
              <a:off x="2448" y="163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19928" name="Oval 88"/>
            <p:cNvSpPr>
              <a:spLocks noChangeAspect="1" noChangeArrowheads="1"/>
            </p:cNvSpPr>
            <p:nvPr/>
          </p:nvSpPr>
          <p:spPr bwMode="auto">
            <a:xfrm>
              <a:off x="2544" y="163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19929" name="Oval 89"/>
            <p:cNvSpPr>
              <a:spLocks noChangeAspect="1" noChangeArrowheads="1"/>
            </p:cNvSpPr>
            <p:nvPr/>
          </p:nvSpPr>
          <p:spPr bwMode="auto">
            <a:xfrm>
              <a:off x="2640" y="163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19930" name="Oval 90"/>
            <p:cNvSpPr>
              <a:spLocks noChangeAspect="1" noChangeArrowheads="1"/>
            </p:cNvSpPr>
            <p:nvPr/>
          </p:nvSpPr>
          <p:spPr bwMode="auto">
            <a:xfrm>
              <a:off x="2736" y="163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19931" name="Oval 91"/>
            <p:cNvSpPr>
              <a:spLocks noChangeAspect="1" noChangeArrowheads="1"/>
            </p:cNvSpPr>
            <p:nvPr/>
          </p:nvSpPr>
          <p:spPr bwMode="auto">
            <a:xfrm>
              <a:off x="2832" y="163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19932" name="Oval 92"/>
            <p:cNvSpPr>
              <a:spLocks noChangeAspect="1" noChangeArrowheads="1"/>
            </p:cNvSpPr>
            <p:nvPr/>
          </p:nvSpPr>
          <p:spPr bwMode="auto">
            <a:xfrm>
              <a:off x="2928" y="163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19933" name="Oval 93"/>
            <p:cNvSpPr>
              <a:spLocks noChangeAspect="1" noChangeArrowheads="1"/>
            </p:cNvSpPr>
            <p:nvPr/>
          </p:nvSpPr>
          <p:spPr bwMode="auto">
            <a:xfrm>
              <a:off x="3024" y="163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19934" name="Oval 94"/>
            <p:cNvSpPr>
              <a:spLocks noChangeAspect="1" noChangeArrowheads="1"/>
            </p:cNvSpPr>
            <p:nvPr/>
          </p:nvSpPr>
          <p:spPr bwMode="auto">
            <a:xfrm>
              <a:off x="3120" y="163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19935" name="Oval 95"/>
            <p:cNvSpPr>
              <a:spLocks noChangeAspect="1" noChangeArrowheads="1"/>
            </p:cNvSpPr>
            <p:nvPr/>
          </p:nvSpPr>
          <p:spPr bwMode="auto">
            <a:xfrm>
              <a:off x="3216" y="163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19936" name="Oval 96"/>
            <p:cNvSpPr>
              <a:spLocks noChangeAspect="1" noChangeArrowheads="1"/>
            </p:cNvSpPr>
            <p:nvPr/>
          </p:nvSpPr>
          <p:spPr bwMode="auto">
            <a:xfrm>
              <a:off x="3312" y="163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19937" name="Oval 97"/>
            <p:cNvSpPr>
              <a:spLocks noChangeAspect="1" noChangeArrowheads="1"/>
            </p:cNvSpPr>
            <p:nvPr/>
          </p:nvSpPr>
          <p:spPr bwMode="auto">
            <a:xfrm>
              <a:off x="3408" y="163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19938" name="Oval 98"/>
            <p:cNvSpPr>
              <a:spLocks noChangeAspect="1" noChangeArrowheads="1"/>
            </p:cNvSpPr>
            <p:nvPr/>
          </p:nvSpPr>
          <p:spPr bwMode="auto">
            <a:xfrm>
              <a:off x="3504" y="163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19939" name="Oval 99"/>
            <p:cNvSpPr>
              <a:spLocks noChangeAspect="1" noChangeArrowheads="1"/>
            </p:cNvSpPr>
            <p:nvPr/>
          </p:nvSpPr>
          <p:spPr bwMode="auto">
            <a:xfrm>
              <a:off x="3600" y="163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19940" name="Oval 100"/>
            <p:cNvSpPr>
              <a:spLocks noChangeAspect="1" noChangeArrowheads="1"/>
            </p:cNvSpPr>
            <p:nvPr/>
          </p:nvSpPr>
          <p:spPr bwMode="auto">
            <a:xfrm>
              <a:off x="3696" y="163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19941" name="Oval 101"/>
            <p:cNvSpPr>
              <a:spLocks noChangeAspect="1" noChangeArrowheads="1"/>
            </p:cNvSpPr>
            <p:nvPr/>
          </p:nvSpPr>
          <p:spPr bwMode="auto">
            <a:xfrm>
              <a:off x="2256" y="1728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19942" name="Oval 102"/>
            <p:cNvSpPr>
              <a:spLocks noChangeAspect="1" noChangeArrowheads="1"/>
            </p:cNvSpPr>
            <p:nvPr/>
          </p:nvSpPr>
          <p:spPr bwMode="auto">
            <a:xfrm>
              <a:off x="2352" y="1728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19943" name="Oval 103"/>
            <p:cNvSpPr>
              <a:spLocks noChangeAspect="1" noChangeArrowheads="1"/>
            </p:cNvSpPr>
            <p:nvPr/>
          </p:nvSpPr>
          <p:spPr bwMode="auto">
            <a:xfrm>
              <a:off x="2448" y="1728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19944" name="Oval 104"/>
            <p:cNvSpPr>
              <a:spLocks noChangeAspect="1" noChangeArrowheads="1"/>
            </p:cNvSpPr>
            <p:nvPr/>
          </p:nvSpPr>
          <p:spPr bwMode="auto">
            <a:xfrm>
              <a:off x="2544" y="1728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19945" name="Oval 105"/>
            <p:cNvSpPr>
              <a:spLocks noChangeAspect="1" noChangeArrowheads="1"/>
            </p:cNvSpPr>
            <p:nvPr/>
          </p:nvSpPr>
          <p:spPr bwMode="auto">
            <a:xfrm>
              <a:off x="2640" y="1728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19946" name="Oval 106"/>
            <p:cNvSpPr>
              <a:spLocks noChangeAspect="1" noChangeArrowheads="1"/>
            </p:cNvSpPr>
            <p:nvPr/>
          </p:nvSpPr>
          <p:spPr bwMode="auto">
            <a:xfrm>
              <a:off x="2736" y="1728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19947" name="Oval 107"/>
            <p:cNvSpPr>
              <a:spLocks noChangeAspect="1" noChangeArrowheads="1"/>
            </p:cNvSpPr>
            <p:nvPr/>
          </p:nvSpPr>
          <p:spPr bwMode="auto">
            <a:xfrm>
              <a:off x="2832" y="1728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19948" name="Oval 108"/>
            <p:cNvSpPr>
              <a:spLocks noChangeAspect="1" noChangeArrowheads="1"/>
            </p:cNvSpPr>
            <p:nvPr/>
          </p:nvSpPr>
          <p:spPr bwMode="auto">
            <a:xfrm>
              <a:off x="2928" y="1728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19949" name="Oval 109"/>
            <p:cNvSpPr>
              <a:spLocks noChangeAspect="1" noChangeArrowheads="1"/>
            </p:cNvSpPr>
            <p:nvPr/>
          </p:nvSpPr>
          <p:spPr bwMode="auto">
            <a:xfrm>
              <a:off x="3024" y="1728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19950" name="Oval 110"/>
            <p:cNvSpPr>
              <a:spLocks noChangeAspect="1" noChangeArrowheads="1"/>
            </p:cNvSpPr>
            <p:nvPr/>
          </p:nvSpPr>
          <p:spPr bwMode="auto">
            <a:xfrm>
              <a:off x="3120" y="1728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19951" name="Oval 111"/>
            <p:cNvSpPr>
              <a:spLocks noChangeAspect="1" noChangeArrowheads="1"/>
            </p:cNvSpPr>
            <p:nvPr/>
          </p:nvSpPr>
          <p:spPr bwMode="auto">
            <a:xfrm>
              <a:off x="3216" y="1728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19952" name="Oval 112"/>
            <p:cNvSpPr>
              <a:spLocks noChangeAspect="1" noChangeArrowheads="1"/>
            </p:cNvSpPr>
            <p:nvPr/>
          </p:nvSpPr>
          <p:spPr bwMode="auto">
            <a:xfrm>
              <a:off x="3312" y="1728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19953" name="Oval 113"/>
            <p:cNvSpPr>
              <a:spLocks noChangeAspect="1" noChangeArrowheads="1"/>
            </p:cNvSpPr>
            <p:nvPr/>
          </p:nvSpPr>
          <p:spPr bwMode="auto">
            <a:xfrm>
              <a:off x="3408" y="1728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19954" name="Oval 114"/>
            <p:cNvSpPr>
              <a:spLocks noChangeAspect="1" noChangeArrowheads="1"/>
            </p:cNvSpPr>
            <p:nvPr/>
          </p:nvSpPr>
          <p:spPr bwMode="auto">
            <a:xfrm>
              <a:off x="3504" y="1728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19955" name="Oval 115"/>
            <p:cNvSpPr>
              <a:spLocks noChangeAspect="1" noChangeArrowheads="1"/>
            </p:cNvSpPr>
            <p:nvPr/>
          </p:nvSpPr>
          <p:spPr bwMode="auto">
            <a:xfrm>
              <a:off x="3600" y="1728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19956" name="Oval 116"/>
            <p:cNvSpPr>
              <a:spLocks noChangeAspect="1" noChangeArrowheads="1"/>
            </p:cNvSpPr>
            <p:nvPr/>
          </p:nvSpPr>
          <p:spPr bwMode="auto">
            <a:xfrm>
              <a:off x="3696" y="1728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19957" name="Oval 117"/>
            <p:cNvSpPr>
              <a:spLocks noChangeAspect="1" noChangeArrowheads="1"/>
            </p:cNvSpPr>
            <p:nvPr/>
          </p:nvSpPr>
          <p:spPr bwMode="auto">
            <a:xfrm>
              <a:off x="2256" y="1824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19958" name="Oval 118"/>
            <p:cNvSpPr>
              <a:spLocks noChangeAspect="1" noChangeArrowheads="1"/>
            </p:cNvSpPr>
            <p:nvPr/>
          </p:nvSpPr>
          <p:spPr bwMode="auto">
            <a:xfrm>
              <a:off x="2352" y="1824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19959" name="Oval 119"/>
            <p:cNvSpPr>
              <a:spLocks noChangeAspect="1" noChangeArrowheads="1"/>
            </p:cNvSpPr>
            <p:nvPr/>
          </p:nvSpPr>
          <p:spPr bwMode="auto">
            <a:xfrm>
              <a:off x="2448" y="1824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19960" name="Oval 120"/>
            <p:cNvSpPr>
              <a:spLocks noChangeAspect="1" noChangeArrowheads="1"/>
            </p:cNvSpPr>
            <p:nvPr/>
          </p:nvSpPr>
          <p:spPr bwMode="auto">
            <a:xfrm>
              <a:off x="2544" y="1824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19961" name="Oval 121"/>
            <p:cNvSpPr>
              <a:spLocks noChangeAspect="1" noChangeArrowheads="1"/>
            </p:cNvSpPr>
            <p:nvPr/>
          </p:nvSpPr>
          <p:spPr bwMode="auto">
            <a:xfrm>
              <a:off x="2640" y="1824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19962" name="Oval 122"/>
            <p:cNvSpPr>
              <a:spLocks noChangeAspect="1" noChangeArrowheads="1"/>
            </p:cNvSpPr>
            <p:nvPr/>
          </p:nvSpPr>
          <p:spPr bwMode="auto">
            <a:xfrm>
              <a:off x="2736" y="1824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19963" name="Oval 123"/>
            <p:cNvSpPr>
              <a:spLocks noChangeAspect="1" noChangeArrowheads="1"/>
            </p:cNvSpPr>
            <p:nvPr/>
          </p:nvSpPr>
          <p:spPr bwMode="auto">
            <a:xfrm>
              <a:off x="2832" y="1824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19964" name="Oval 124"/>
            <p:cNvSpPr>
              <a:spLocks noChangeAspect="1" noChangeArrowheads="1"/>
            </p:cNvSpPr>
            <p:nvPr/>
          </p:nvSpPr>
          <p:spPr bwMode="auto">
            <a:xfrm>
              <a:off x="2928" y="1824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19965" name="Oval 125"/>
            <p:cNvSpPr>
              <a:spLocks noChangeAspect="1" noChangeArrowheads="1"/>
            </p:cNvSpPr>
            <p:nvPr/>
          </p:nvSpPr>
          <p:spPr bwMode="auto">
            <a:xfrm>
              <a:off x="3024" y="1824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19966" name="Oval 126"/>
            <p:cNvSpPr>
              <a:spLocks noChangeAspect="1" noChangeArrowheads="1"/>
            </p:cNvSpPr>
            <p:nvPr/>
          </p:nvSpPr>
          <p:spPr bwMode="auto">
            <a:xfrm>
              <a:off x="3120" y="1824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19967" name="Oval 127"/>
            <p:cNvSpPr>
              <a:spLocks noChangeAspect="1" noChangeArrowheads="1"/>
            </p:cNvSpPr>
            <p:nvPr/>
          </p:nvSpPr>
          <p:spPr bwMode="auto">
            <a:xfrm>
              <a:off x="3216" y="1824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19968" name="Oval 128"/>
            <p:cNvSpPr>
              <a:spLocks noChangeAspect="1" noChangeArrowheads="1"/>
            </p:cNvSpPr>
            <p:nvPr/>
          </p:nvSpPr>
          <p:spPr bwMode="auto">
            <a:xfrm>
              <a:off x="3312" y="1824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19969" name="Oval 129"/>
            <p:cNvSpPr>
              <a:spLocks noChangeAspect="1" noChangeArrowheads="1"/>
            </p:cNvSpPr>
            <p:nvPr/>
          </p:nvSpPr>
          <p:spPr bwMode="auto">
            <a:xfrm>
              <a:off x="3408" y="1824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19970" name="Oval 130"/>
            <p:cNvSpPr>
              <a:spLocks noChangeAspect="1" noChangeArrowheads="1"/>
            </p:cNvSpPr>
            <p:nvPr/>
          </p:nvSpPr>
          <p:spPr bwMode="auto">
            <a:xfrm>
              <a:off x="3504" y="1824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19971" name="Oval 131"/>
            <p:cNvSpPr>
              <a:spLocks noChangeAspect="1" noChangeArrowheads="1"/>
            </p:cNvSpPr>
            <p:nvPr/>
          </p:nvSpPr>
          <p:spPr bwMode="auto">
            <a:xfrm>
              <a:off x="3600" y="1824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19972" name="Oval 132"/>
            <p:cNvSpPr>
              <a:spLocks noChangeAspect="1" noChangeArrowheads="1"/>
            </p:cNvSpPr>
            <p:nvPr/>
          </p:nvSpPr>
          <p:spPr bwMode="auto">
            <a:xfrm>
              <a:off x="3696" y="1824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19973" name="Oval 133"/>
            <p:cNvSpPr>
              <a:spLocks noChangeAspect="1" noChangeArrowheads="1"/>
            </p:cNvSpPr>
            <p:nvPr/>
          </p:nvSpPr>
          <p:spPr bwMode="auto">
            <a:xfrm>
              <a:off x="2256" y="1920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19974" name="Oval 134"/>
            <p:cNvSpPr>
              <a:spLocks noChangeAspect="1" noChangeArrowheads="1"/>
            </p:cNvSpPr>
            <p:nvPr/>
          </p:nvSpPr>
          <p:spPr bwMode="auto">
            <a:xfrm>
              <a:off x="2352" y="1920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19975" name="Oval 135"/>
            <p:cNvSpPr>
              <a:spLocks noChangeAspect="1" noChangeArrowheads="1"/>
            </p:cNvSpPr>
            <p:nvPr/>
          </p:nvSpPr>
          <p:spPr bwMode="auto">
            <a:xfrm>
              <a:off x="2448" y="1920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19976" name="Oval 136"/>
            <p:cNvSpPr>
              <a:spLocks noChangeAspect="1" noChangeArrowheads="1"/>
            </p:cNvSpPr>
            <p:nvPr/>
          </p:nvSpPr>
          <p:spPr bwMode="auto">
            <a:xfrm>
              <a:off x="2544" y="1920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19977" name="Oval 137"/>
            <p:cNvSpPr>
              <a:spLocks noChangeAspect="1" noChangeArrowheads="1"/>
            </p:cNvSpPr>
            <p:nvPr/>
          </p:nvSpPr>
          <p:spPr bwMode="auto">
            <a:xfrm>
              <a:off x="2640" y="1920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19978" name="Oval 138"/>
            <p:cNvSpPr>
              <a:spLocks noChangeAspect="1" noChangeArrowheads="1"/>
            </p:cNvSpPr>
            <p:nvPr/>
          </p:nvSpPr>
          <p:spPr bwMode="auto">
            <a:xfrm>
              <a:off x="2736" y="1920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19979" name="Oval 139"/>
            <p:cNvSpPr>
              <a:spLocks noChangeAspect="1" noChangeArrowheads="1"/>
            </p:cNvSpPr>
            <p:nvPr/>
          </p:nvSpPr>
          <p:spPr bwMode="auto">
            <a:xfrm>
              <a:off x="2832" y="1920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19980" name="Oval 140"/>
            <p:cNvSpPr>
              <a:spLocks noChangeAspect="1" noChangeArrowheads="1"/>
            </p:cNvSpPr>
            <p:nvPr/>
          </p:nvSpPr>
          <p:spPr bwMode="auto">
            <a:xfrm>
              <a:off x="2928" y="1920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19981" name="Oval 141"/>
            <p:cNvSpPr>
              <a:spLocks noChangeAspect="1" noChangeArrowheads="1"/>
            </p:cNvSpPr>
            <p:nvPr/>
          </p:nvSpPr>
          <p:spPr bwMode="auto">
            <a:xfrm>
              <a:off x="3024" y="1920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19982" name="Oval 142"/>
            <p:cNvSpPr>
              <a:spLocks noChangeAspect="1" noChangeArrowheads="1"/>
            </p:cNvSpPr>
            <p:nvPr/>
          </p:nvSpPr>
          <p:spPr bwMode="auto">
            <a:xfrm>
              <a:off x="3120" y="1920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19983" name="Oval 143"/>
            <p:cNvSpPr>
              <a:spLocks noChangeAspect="1" noChangeArrowheads="1"/>
            </p:cNvSpPr>
            <p:nvPr/>
          </p:nvSpPr>
          <p:spPr bwMode="auto">
            <a:xfrm>
              <a:off x="3216" y="1920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19984" name="Oval 144"/>
            <p:cNvSpPr>
              <a:spLocks noChangeAspect="1" noChangeArrowheads="1"/>
            </p:cNvSpPr>
            <p:nvPr/>
          </p:nvSpPr>
          <p:spPr bwMode="auto">
            <a:xfrm>
              <a:off x="3312" y="1920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19985" name="Oval 145"/>
            <p:cNvSpPr>
              <a:spLocks noChangeAspect="1" noChangeArrowheads="1"/>
            </p:cNvSpPr>
            <p:nvPr/>
          </p:nvSpPr>
          <p:spPr bwMode="auto">
            <a:xfrm>
              <a:off x="3408" y="1920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19986" name="Oval 146"/>
            <p:cNvSpPr>
              <a:spLocks noChangeAspect="1" noChangeArrowheads="1"/>
            </p:cNvSpPr>
            <p:nvPr/>
          </p:nvSpPr>
          <p:spPr bwMode="auto">
            <a:xfrm>
              <a:off x="3504" y="1920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19987" name="Oval 147"/>
            <p:cNvSpPr>
              <a:spLocks noChangeAspect="1" noChangeArrowheads="1"/>
            </p:cNvSpPr>
            <p:nvPr/>
          </p:nvSpPr>
          <p:spPr bwMode="auto">
            <a:xfrm>
              <a:off x="3600" y="1920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19988" name="Oval 148"/>
            <p:cNvSpPr>
              <a:spLocks noChangeAspect="1" noChangeArrowheads="1"/>
            </p:cNvSpPr>
            <p:nvPr/>
          </p:nvSpPr>
          <p:spPr bwMode="auto">
            <a:xfrm>
              <a:off x="3696" y="1920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19989" name="Oval 149"/>
            <p:cNvSpPr>
              <a:spLocks noChangeAspect="1" noChangeArrowheads="1"/>
            </p:cNvSpPr>
            <p:nvPr/>
          </p:nvSpPr>
          <p:spPr bwMode="auto">
            <a:xfrm>
              <a:off x="2256" y="2016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19990" name="Oval 150"/>
            <p:cNvSpPr>
              <a:spLocks noChangeAspect="1" noChangeArrowheads="1"/>
            </p:cNvSpPr>
            <p:nvPr/>
          </p:nvSpPr>
          <p:spPr bwMode="auto">
            <a:xfrm>
              <a:off x="2352" y="2016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19991" name="Oval 151"/>
            <p:cNvSpPr>
              <a:spLocks noChangeAspect="1" noChangeArrowheads="1"/>
            </p:cNvSpPr>
            <p:nvPr/>
          </p:nvSpPr>
          <p:spPr bwMode="auto">
            <a:xfrm>
              <a:off x="2448" y="2016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19992" name="Oval 152"/>
            <p:cNvSpPr>
              <a:spLocks noChangeAspect="1" noChangeArrowheads="1"/>
            </p:cNvSpPr>
            <p:nvPr/>
          </p:nvSpPr>
          <p:spPr bwMode="auto">
            <a:xfrm>
              <a:off x="2544" y="2016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19993" name="Oval 153"/>
            <p:cNvSpPr>
              <a:spLocks noChangeAspect="1" noChangeArrowheads="1"/>
            </p:cNvSpPr>
            <p:nvPr/>
          </p:nvSpPr>
          <p:spPr bwMode="auto">
            <a:xfrm>
              <a:off x="2640" y="2016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19994" name="Oval 154"/>
            <p:cNvSpPr>
              <a:spLocks noChangeAspect="1" noChangeArrowheads="1"/>
            </p:cNvSpPr>
            <p:nvPr/>
          </p:nvSpPr>
          <p:spPr bwMode="auto">
            <a:xfrm>
              <a:off x="2736" y="2016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19995" name="Oval 155"/>
            <p:cNvSpPr>
              <a:spLocks noChangeAspect="1" noChangeArrowheads="1"/>
            </p:cNvSpPr>
            <p:nvPr/>
          </p:nvSpPr>
          <p:spPr bwMode="auto">
            <a:xfrm>
              <a:off x="2832" y="2016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19996" name="Oval 156"/>
            <p:cNvSpPr>
              <a:spLocks noChangeAspect="1" noChangeArrowheads="1"/>
            </p:cNvSpPr>
            <p:nvPr/>
          </p:nvSpPr>
          <p:spPr bwMode="auto">
            <a:xfrm>
              <a:off x="2928" y="2016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19997" name="Oval 157"/>
            <p:cNvSpPr>
              <a:spLocks noChangeAspect="1" noChangeArrowheads="1"/>
            </p:cNvSpPr>
            <p:nvPr/>
          </p:nvSpPr>
          <p:spPr bwMode="auto">
            <a:xfrm>
              <a:off x="3024" y="2016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19998" name="Oval 158"/>
            <p:cNvSpPr>
              <a:spLocks noChangeAspect="1" noChangeArrowheads="1"/>
            </p:cNvSpPr>
            <p:nvPr/>
          </p:nvSpPr>
          <p:spPr bwMode="auto">
            <a:xfrm>
              <a:off x="3120" y="2016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19999" name="Oval 159"/>
            <p:cNvSpPr>
              <a:spLocks noChangeAspect="1" noChangeArrowheads="1"/>
            </p:cNvSpPr>
            <p:nvPr/>
          </p:nvSpPr>
          <p:spPr bwMode="auto">
            <a:xfrm>
              <a:off x="3216" y="2016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20000" name="Oval 160"/>
            <p:cNvSpPr>
              <a:spLocks noChangeAspect="1" noChangeArrowheads="1"/>
            </p:cNvSpPr>
            <p:nvPr/>
          </p:nvSpPr>
          <p:spPr bwMode="auto">
            <a:xfrm>
              <a:off x="3312" y="2016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20001" name="Oval 161"/>
            <p:cNvSpPr>
              <a:spLocks noChangeAspect="1" noChangeArrowheads="1"/>
            </p:cNvSpPr>
            <p:nvPr/>
          </p:nvSpPr>
          <p:spPr bwMode="auto">
            <a:xfrm>
              <a:off x="3408" y="2016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20002" name="Oval 162"/>
            <p:cNvSpPr>
              <a:spLocks noChangeAspect="1" noChangeArrowheads="1"/>
            </p:cNvSpPr>
            <p:nvPr/>
          </p:nvSpPr>
          <p:spPr bwMode="auto">
            <a:xfrm>
              <a:off x="3504" y="2016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20003" name="Oval 163"/>
            <p:cNvSpPr>
              <a:spLocks noChangeAspect="1" noChangeArrowheads="1"/>
            </p:cNvSpPr>
            <p:nvPr/>
          </p:nvSpPr>
          <p:spPr bwMode="auto">
            <a:xfrm>
              <a:off x="3600" y="2016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20004" name="Oval 164"/>
            <p:cNvSpPr>
              <a:spLocks noChangeAspect="1" noChangeArrowheads="1"/>
            </p:cNvSpPr>
            <p:nvPr/>
          </p:nvSpPr>
          <p:spPr bwMode="auto">
            <a:xfrm>
              <a:off x="3696" y="2016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20005" name="Oval 165"/>
            <p:cNvSpPr>
              <a:spLocks noChangeAspect="1" noChangeArrowheads="1"/>
            </p:cNvSpPr>
            <p:nvPr/>
          </p:nvSpPr>
          <p:spPr bwMode="auto">
            <a:xfrm>
              <a:off x="2256" y="211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20006" name="Oval 166"/>
            <p:cNvSpPr>
              <a:spLocks noChangeAspect="1" noChangeArrowheads="1"/>
            </p:cNvSpPr>
            <p:nvPr/>
          </p:nvSpPr>
          <p:spPr bwMode="auto">
            <a:xfrm>
              <a:off x="2352" y="211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20007" name="Oval 167"/>
            <p:cNvSpPr>
              <a:spLocks noChangeAspect="1" noChangeArrowheads="1"/>
            </p:cNvSpPr>
            <p:nvPr/>
          </p:nvSpPr>
          <p:spPr bwMode="auto">
            <a:xfrm>
              <a:off x="2448" y="211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20008" name="Oval 168"/>
            <p:cNvSpPr>
              <a:spLocks noChangeAspect="1" noChangeArrowheads="1"/>
            </p:cNvSpPr>
            <p:nvPr/>
          </p:nvSpPr>
          <p:spPr bwMode="auto">
            <a:xfrm>
              <a:off x="2544" y="211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20009" name="Oval 169"/>
            <p:cNvSpPr>
              <a:spLocks noChangeAspect="1" noChangeArrowheads="1"/>
            </p:cNvSpPr>
            <p:nvPr/>
          </p:nvSpPr>
          <p:spPr bwMode="auto">
            <a:xfrm>
              <a:off x="2640" y="211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20010" name="Oval 170"/>
            <p:cNvSpPr>
              <a:spLocks noChangeAspect="1" noChangeArrowheads="1"/>
            </p:cNvSpPr>
            <p:nvPr/>
          </p:nvSpPr>
          <p:spPr bwMode="auto">
            <a:xfrm>
              <a:off x="2736" y="211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20011" name="Oval 171"/>
            <p:cNvSpPr>
              <a:spLocks noChangeAspect="1" noChangeArrowheads="1"/>
            </p:cNvSpPr>
            <p:nvPr/>
          </p:nvSpPr>
          <p:spPr bwMode="auto">
            <a:xfrm>
              <a:off x="2832" y="211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20012" name="Oval 172"/>
            <p:cNvSpPr>
              <a:spLocks noChangeAspect="1" noChangeArrowheads="1"/>
            </p:cNvSpPr>
            <p:nvPr/>
          </p:nvSpPr>
          <p:spPr bwMode="auto">
            <a:xfrm>
              <a:off x="2928" y="211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20013" name="Oval 173"/>
            <p:cNvSpPr>
              <a:spLocks noChangeAspect="1" noChangeArrowheads="1"/>
            </p:cNvSpPr>
            <p:nvPr/>
          </p:nvSpPr>
          <p:spPr bwMode="auto">
            <a:xfrm>
              <a:off x="3024" y="211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20014" name="Oval 174"/>
            <p:cNvSpPr>
              <a:spLocks noChangeAspect="1" noChangeArrowheads="1"/>
            </p:cNvSpPr>
            <p:nvPr/>
          </p:nvSpPr>
          <p:spPr bwMode="auto">
            <a:xfrm>
              <a:off x="3120" y="211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20015" name="Oval 175"/>
            <p:cNvSpPr>
              <a:spLocks noChangeAspect="1" noChangeArrowheads="1"/>
            </p:cNvSpPr>
            <p:nvPr/>
          </p:nvSpPr>
          <p:spPr bwMode="auto">
            <a:xfrm>
              <a:off x="3216" y="211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20016" name="Oval 176"/>
            <p:cNvSpPr>
              <a:spLocks noChangeAspect="1" noChangeArrowheads="1"/>
            </p:cNvSpPr>
            <p:nvPr/>
          </p:nvSpPr>
          <p:spPr bwMode="auto">
            <a:xfrm>
              <a:off x="3312" y="211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20017" name="Oval 177"/>
            <p:cNvSpPr>
              <a:spLocks noChangeAspect="1" noChangeArrowheads="1"/>
            </p:cNvSpPr>
            <p:nvPr/>
          </p:nvSpPr>
          <p:spPr bwMode="auto">
            <a:xfrm>
              <a:off x="3408" y="211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20018" name="Oval 178"/>
            <p:cNvSpPr>
              <a:spLocks noChangeAspect="1" noChangeArrowheads="1"/>
            </p:cNvSpPr>
            <p:nvPr/>
          </p:nvSpPr>
          <p:spPr bwMode="auto">
            <a:xfrm>
              <a:off x="3504" y="211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20019" name="Oval 179"/>
            <p:cNvSpPr>
              <a:spLocks noChangeAspect="1" noChangeArrowheads="1"/>
            </p:cNvSpPr>
            <p:nvPr/>
          </p:nvSpPr>
          <p:spPr bwMode="auto">
            <a:xfrm>
              <a:off x="3600" y="211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20020" name="Oval 180"/>
            <p:cNvSpPr>
              <a:spLocks noChangeAspect="1" noChangeArrowheads="1"/>
            </p:cNvSpPr>
            <p:nvPr/>
          </p:nvSpPr>
          <p:spPr bwMode="auto">
            <a:xfrm>
              <a:off x="3696" y="211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20021" name="Oval 181"/>
            <p:cNvSpPr>
              <a:spLocks noChangeAspect="1" noChangeArrowheads="1"/>
            </p:cNvSpPr>
            <p:nvPr/>
          </p:nvSpPr>
          <p:spPr bwMode="auto">
            <a:xfrm>
              <a:off x="2256" y="2208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20022" name="Oval 182"/>
            <p:cNvSpPr>
              <a:spLocks noChangeAspect="1" noChangeArrowheads="1"/>
            </p:cNvSpPr>
            <p:nvPr/>
          </p:nvSpPr>
          <p:spPr bwMode="auto">
            <a:xfrm>
              <a:off x="2352" y="2208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20023" name="Oval 183"/>
            <p:cNvSpPr>
              <a:spLocks noChangeAspect="1" noChangeArrowheads="1"/>
            </p:cNvSpPr>
            <p:nvPr/>
          </p:nvSpPr>
          <p:spPr bwMode="auto">
            <a:xfrm>
              <a:off x="2448" y="2208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20024" name="Oval 184"/>
            <p:cNvSpPr>
              <a:spLocks noChangeAspect="1" noChangeArrowheads="1"/>
            </p:cNvSpPr>
            <p:nvPr/>
          </p:nvSpPr>
          <p:spPr bwMode="auto">
            <a:xfrm>
              <a:off x="2544" y="2208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20025" name="Oval 185"/>
            <p:cNvSpPr>
              <a:spLocks noChangeAspect="1" noChangeArrowheads="1"/>
            </p:cNvSpPr>
            <p:nvPr/>
          </p:nvSpPr>
          <p:spPr bwMode="auto">
            <a:xfrm>
              <a:off x="2640" y="2208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20026" name="Oval 186"/>
            <p:cNvSpPr>
              <a:spLocks noChangeAspect="1" noChangeArrowheads="1"/>
            </p:cNvSpPr>
            <p:nvPr/>
          </p:nvSpPr>
          <p:spPr bwMode="auto">
            <a:xfrm>
              <a:off x="2736" y="2208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20027" name="Oval 187"/>
            <p:cNvSpPr>
              <a:spLocks noChangeAspect="1" noChangeArrowheads="1"/>
            </p:cNvSpPr>
            <p:nvPr/>
          </p:nvSpPr>
          <p:spPr bwMode="auto">
            <a:xfrm>
              <a:off x="2832" y="2208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20028" name="Oval 188"/>
            <p:cNvSpPr>
              <a:spLocks noChangeAspect="1" noChangeArrowheads="1"/>
            </p:cNvSpPr>
            <p:nvPr/>
          </p:nvSpPr>
          <p:spPr bwMode="auto">
            <a:xfrm>
              <a:off x="2928" y="2208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20029" name="Oval 189"/>
            <p:cNvSpPr>
              <a:spLocks noChangeAspect="1" noChangeArrowheads="1"/>
            </p:cNvSpPr>
            <p:nvPr/>
          </p:nvSpPr>
          <p:spPr bwMode="auto">
            <a:xfrm>
              <a:off x="3024" y="2208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20030" name="Oval 190"/>
            <p:cNvSpPr>
              <a:spLocks noChangeAspect="1" noChangeArrowheads="1"/>
            </p:cNvSpPr>
            <p:nvPr/>
          </p:nvSpPr>
          <p:spPr bwMode="auto">
            <a:xfrm>
              <a:off x="3120" y="2208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20031" name="Oval 191"/>
            <p:cNvSpPr>
              <a:spLocks noChangeAspect="1" noChangeArrowheads="1"/>
            </p:cNvSpPr>
            <p:nvPr/>
          </p:nvSpPr>
          <p:spPr bwMode="auto">
            <a:xfrm>
              <a:off x="3216" y="2208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20032" name="Oval 192"/>
            <p:cNvSpPr>
              <a:spLocks noChangeAspect="1" noChangeArrowheads="1"/>
            </p:cNvSpPr>
            <p:nvPr/>
          </p:nvSpPr>
          <p:spPr bwMode="auto">
            <a:xfrm>
              <a:off x="3312" y="2208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20033" name="Oval 193"/>
            <p:cNvSpPr>
              <a:spLocks noChangeAspect="1" noChangeArrowheads="1"/>
            </p:cNvSpPr>
            <p:nvPr/>
          </p:nvSpPr>
          <p:spPr bwMode="auto">
            <a:xfrm>
              <a:off x="3408" y="2208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20034" name="Oval 194"/>
            <p:cNvSpPr>
              <a:spLocks noChangeAspect="1" noChangeArrowheads="1"/>
            </p:cNvSpPr>
            <p:nvPr/>
          </p:nvSpPr>
          <p:spPr bwMode="auto">
            <a:xfrm>
              <a:off x="3504" y="2208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20035" name="Oval 195"/>
            <p:cNvSpPr>
              <a:spLocks noChangeAspect="1" noChangeArrowheads="1"/>
            </p:cNvSpPr>
            <p:nvPr/>
          </p:nvSpPr>
          <p:spPr bwMode="auto">
            <a:xfrm>
              <a:off x="3600" y="2208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20036" name="Oval 196"/>
            <p:cNvSpPr>
              <a:spLocks noChangeAspect="1" noChangeArrowheads="1"/>
            </p:cNvSpPr>
            <p:nvPr/>
          </p:nvSpPr>
          <p:spPr bwMode="auto">
            <a:xfrm>
              <a:off x="3696" y="2208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20037" name="Oval 197"/>
            <p:cNvSpPr>
              <a:spLocks noChangeAspect="1" noChangeArrowheads="1"/>
            </p:cNvSpPr>
            <p:nvPr/>
          </p:nvSpPr>
          <p:spPr bwMode="auto">
            <a:xfrm>
              <a:off x="2256" y="2304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20038" name="Oval 198"/>
            <p:cNvSpPr>
              <a:spLocks noChangeAspect="1" noChangeArrowheads="1"/>
            </p:cNvSpPr>
            <p:nvPr/>
          </p:nvSpPr>
          <p:spPr bwMode="auto">
            <a:xfrm>
              <a:off x="2352" y="2304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20039" name="Oval 199"/>
            <p:cNvSpPr>
              <a:spLocks noChangeAspect="1" noChangeArrowheads="1"/>
            </p:cNvSpPr>
            <p:nvPr/>
          </p:nvSpPr>
          <p:spPr bwMode="auto">
            <a:xfrm>
              <a:off x="2448" y="2304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20040" name="Oval 200"/>
            <p:cNvSpPr>
              <a:spLocks noChangeAspect="1" noChangeArrowheads="1"/>
            </p:cNvSpPr>
            <p:nvPr/>
          </p:nvSpPr>
          <p:spPr bwMode="auto">
            <a:xfrm>
              <a:off x="2544" y="2304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20041" name="Oval 201"/>
            <p:cNvSpPr>
              <a:spLocks noChangeAspect="1" noChangeArrowheads="1"/>
            </p:cNvSpPr>
            <p:nvPr/>
          </p:nvSpPr>
          <p:spPr bwMode="auto">
            <a:xfrm>
              <a:off x="2640" y="2304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20042" name="Oval 202"/>
            <p:cNvSpPr>
              <a:spLocks noChangeAspect="1" noChangeArrowheads="1"/>
            </p:cNvSpPr>
            <p:nvPr/>
          </p:nvSpPr>
          <p:spPr bwMode="auto">
            <a:xfrm>
              <a:off x="2736" y="2304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20043" name="Oval 203"/>
            <p:cNvSpPr>
              <a:spLocks noChangeAspect="1" noChangeArrowheads="1"/>
            </p:cNvSpPr>
            <p:nvPr/>
          </p:nvSpPr>
          <p:spPr bwMode="auto">
            <a:xfrm>
              <a:off x="2832" y="2304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20044" name="Oval 204"/>
            <p:cNvSpPr>
              <a:spLocks noChangeAspect="1" noChangeArrowheads="1"/>
            </p:cNvSpPr>
            <p:nvPr/>
          </p:nvSpPr>
          <p:spPr bwMode="auto">
            <a:xfrm>
              <a:off x="2928" y="2304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20045" name="Oval 205"/>
            <p:cNvSpPr>
              <a:spLocks noChangeAspect="1" noChangeArrowheads="1"/>
            </p:cNvSpPr>
            <p:nvPr/>
          </p:nvSpPr>
          <p:spPr bwMode="auto">
            <a:xfrm>
              <a:off x="3024" y="2304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20046" name="Oval 206"/>
            <p:cNvSpPr>
              <a:spLocks noChangeAspect="1" noChangeArrowheads="1"/>
            </p:cNvSpPr>
            <p:nvPr/>
          </p:nvSpPr>
          <p:spPr bwMode="auto">
            <a:xfrm>
              <a:off x="3120" y="2304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20047" name="Oval 207"/>
            <p:cNvSpPr>
              <a:spLocks noChangeAspect="1" noChangeArrowheads="1"/>
            </p:cNvSpPr>
            <p:nvPr/>
          </p:nvSpPr>
          <p:spPr bwMode="auto">
            <a:xfrm>
              <a:off x="3216" y="2304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20048" name="Oval 208"/>
            <p:cNvSpPr>
              <a:spLocks noChangeAspect="1" noChangeArrowheads="1"/>
            </p:cNvSpPr>
            <p:nvPr/>
          </p:nvSpPr>
          <p:spPr bwMode="auto">
            <a:xfrm>
              <a:off x="3312" y="2304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20049" name="Oval 209"/>
            <p:cNvSpPr>
              <a:spLocks noChangeAspect="1" noChangeArrowheads="1"/>
            </p:cNvSpPr>
            <p:nvPr/>
          </p:nvSpPr>
          <p:spPr bwMode="auto">
            <a:xfrm>
              <a:off x="3408" y="2304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20050" name="Oval 210"/>
            <p:cNvSpPr>
              <a:spLocks noChangeAspect="1" noChangeArrowheads="1"/>
            </p:cNvSpPr>
            <p:nvPr/>
          </p:nvSpPr>
          <p:spPr bwMode="auto">
            <a:xfrm>
              <a:off x="3504" y="2304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20051" name="Oval 211"/>
            <p:cNvSpPr>
              <a:spLocks noChangeAspect="1" noChangeArrowheads="1"/>
            </p:cNvSpPr>
            <p:nvPr/>
          </p:nvSpPr>
          <p:spPr bwMode="auto">
            <a:xfrm>
              <a:off x="3600" y="2304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20052" name="Oval 212"/>
            <p:cNvSpPr>
              <a:spLocks noChangeAspect="1" noChangeArrowheads="1"/>
            </p:cNvSpPr>
            <p:nvPr/>
          </p:nvSpPr>
          <p:spPr bwMode="auto">
            <a:xfrm>
              <a:off x="3696" y="2304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20053" name="Oval 213"/>
            <p:cNvSpPr>
              <a:spLocks noChangeAspect="1" noChangeArrowheads="1"/>
            </p:cNvSpPr>
            <p:nvPr/>
          </p:nvSpPr>
          <p:spPr bwMode="auto">
            <a:xfrm>
              <a:off x="2256" y="2400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20054" name="Oval 214"/>
            <p:cNvSpPr>
              <a:spLocks noChangeAspect="1" noChangeArrowheads="1"/>
            </p:cNvSpPr>
            <p:nvPr/>
          </p:nvSpPr>
          <p:spPr bwMode="auto">
            <a:xfrm>
              <a:off x="2352" y="2400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20055" name="Oval 215"/>
            <p:cNvSpPr>
              <a:spLocks noChangeAspect="1" noChangeArrowheads="1"/>
            </p:cNvSpPr>
            <p:nvPr/>
          </p:nvSpPr>
          <p:spPr bwMode="auto">
            <a:xfrm>
              <a:off x="2448" y="2400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20056" name="Oval 216"/>
            <p:cNvSpPr>
              <a:spLocks noChangeAspect="1" noChangeArrowheads="1"/>
            </p:cNvSpPr>
            <p:nvPr/>
          </p:nvSpPr>
          <p:spPr bwMode="auto">
            <a:xfrm>
              <a:off x="2544" y="2400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20057" name="Oval 217"/>
            <p:cNvSpPr>
              <a:spLocks noChangeAspect="1" noChangeArrowheads="1"/>
            </p:cNvSpPr>
            <p:nvPr/>
          </p:nvSpPr>
          <p:spPr bwMode="auto">
            <a:xfrm>
              <a:off x="2640" y="2400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20058" name="Oval 218"/>
            <p:cNvSpPr>
              <a:spLocks noChangeAspect="1" noChangeArrowheads="1"/>
            </p:cNvSpPr>
            <p:nvPr/>
          </p:nvSpPr>
          <p:spPr bwMode="auto">
            <a:xfrm>
              <a:off x="2736" y="2400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20059" name="Oval 219"/>
            <p:cNvSpPr>
              <a:spLocks noChangeAspect="1" noChangeArrowheads="1"/>
            </p:cNvSpPr>
            <p:nvPr/>
          </p:nvSpPr>
          <p:spPr bwMode="auto">
            <a:xfrm>
              <a:off x="2832" y="2400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20060" name="Oval 220"/>
            <p:cNvSpPr>
              <a:spLocks noChangeAspect="1" noChangeArrowheads="1"/>
            </p:cNvSpPr>
            <p:nvPr/>
          </p:nvSpPr>
          <p:spPr bwMode="auto">
            <a:xfrm>
              <a:off x="2928" y="2400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20061" name="Oval 221"/>
            <p:cNvSpPr>
              <a:spLocks noChangeAspect="1" noChangeArrowheads="1"/>
            </p:cNvSpPr>
            <p:nvPr/>
          </p:nvSpPr>
          <p:spPr bwMode="auto">
            <a:xfrm>
              <a:off x="3024" y="2400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20062" name="Oval 222"/>
            <p:cNvSpPr>
              <a:spLocks noChangeAspect="1" noChangeArrowheads="1"/>
            </p:cNvSpPr>
            <p:nvPr/>
          </p:nvSpPr>
          <p:spPr bwMode="auto">
            <a:xfrm>
              <a:off x="3120" y="2400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20063" name="Oval 223"/>
            <p:cNvSpPr>
              <a:spLocks noChangeAspect="1" noChangeArrowheads="1"/>
            </p:cNvSpPr>
            <p:nvPr/>
          </p:nvSpPr>
          <p:spPr bwMode="auto">
            <a:xfrm>
              <a:off x="3216" y="2400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20064" name="Oval 224"/>
            <p:cNvSpPr>
              <a:spLocks noChangeAspect="1" noChangeArrowheads="1"/>
            </p:cNvSpPr>
            <p:nvPr/>
          </p:nvSpPr>
          <p:spPr bwMode="auto">
            <a:xfrm>
              <a:off x="3312" y="2400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20065" name="Oval 225"/>
            <p:cNvSpPr>
              <a:spLocks noChangeAspect="1" noChangeArrowheads="1"/>
            </p:cNvSpPr>
            <p:nvPr/>
          </p:nvSpPr>
          <p:spPr bwMode="auto">
            <a:xfrm>
              <a:off x="3408" y="2400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20066" name="Oval 226"/>
            <p:cNvSpPr>
              <a:spLocks noChangeAspect="1" noChangeArrowheads="1"/>
            </p:cNvSpPr>
            <p:nvPr/>
          </p:nvSpPr>
          <p:spPr bwMode="auto">
            <a:xfrm>
              <a:off x="3504" y="2400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20067" name="Oval 227"/>
            <p:cNvSpPr>
              <a:spLocks noChangeAspect="1" noChangeArrowheads="1"/>
            </p:cNvSpPr>
            <p:nvPr/>
          </p:nvSpPr>
          <p:spPr bwMode="auto">
            <a:xfrm>
              <a:off x="3600" y="2400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20068" name="Oval 228"/>
            <p:cNvSpPr>
              <a:spLocks noChangeAspect="1" noChangeArrowheads="1"/>
            </p:cNvSpPr>
            <p:nvPr/>
          </p:nvSpPr>
          <p:spPr bwMode="auto">
            <a:xfrm>
              <a:off x="3696" y="2400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20069" name="Oval 229"/>
            <p:cNvSpPr>
              <a:spLocks noChangeAspect="1" noChangeArrowheads="1"/>
            </p:cNvSpPr>
            <p:nvPr/>
          </p:nvSpPr>
          <p:spPr bwMode="auto">
            <a:xfrm>
              <a:off x="2256" y="2496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20070" name="Oval 230"/>
            <p:cNvSpPr>
              <a:spLocks noChangeAspect="1" noChangeArrowheads="1"/>
            </p:cNvSpPr>
            <p:nvPr/>
          </p:nvSpPr>
          <p:spPr bwMode="auto">
            <a:xfrm>
              <a:off x="2352" y="2496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20071" name="Oval 231"/>
            <p:cNvSpPr>
              <a:spLocks noChangeAspect="1" noChangeArrowheads="1"/>
            </p:cNvSpPr>
            <p:nvPr/>
          </p:nvSpPr>
          <p:spPr bwMode="auto">
            <a:xfrm>
              <a:off x="2448" y="2496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20072" name="Oval 232"/>
            <p:cNvSpPr>
              <a:spLocks noChangeAspect="1" noChangeArrowheads="1"/>
            </p:cNvSpPr>
            <p:nvPr/>
          </p:nvSpPr>
          <p:spPr bwMode="auto">
            <a:xfrm>
              <a:off x="2544" y="2496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20073" name="Oval 233"/>
            <p:cNvSpPr>
              <a:spLocks noChangeAspect="1" noChangeArrowheads="1"/>
            </p:cNvSpPr>
            <p:nvPr/>
          </p:nvSpPr>
          <p:spPr bwMode="auto">
            <a:xfrm>
              <a:off x="2640" y="2496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20074" name="Oval 234"/>
            <p:cNvSpPr>
              <a:spLocks noChangeAspect="1" noChangeArrowheads="1"/>
            </p:cNvSpPr>
            <p:nvPr/>
          </p:nvSpPr>
          <p:spPr bwMode="auto">
            <a:xfrm>
              <a:off x="2736" y="2496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20075" name="Oval 235"/>
            <p:cNvSpPr>
              <a:spLocks noChangeAspect="1" noChangeArrowheads="1"/>
            </p:cNvSpPr>
            <p:nvPr/>
          </p:nvSpPr>
          <p:spPr bwMode="auto">
            <a:xfrm>
              <a:off x="2832" y="2496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20076" name="Oval 236"/>
            <p:cNvSpPr>
              <a:spLocks noChangeAspect="1" noChangeArrowheads="1"/>
            </p:cNvSpPr>
            <p:nvPr/>
          </p:nvSpPr>
          <p:spPr bwMode="auto">
            <a:xfrm>
              <a:off x="2928" y="2496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20077" name="Oval 237"/>
            <p:cNvSpPr>
              <a:spLocks noChangeAspect="1" noChangeArrowheads="1"/>
            </p:cNvSpPr>
            <p:nvPr/>
          </p:nvSpPr>
          <p:spPr bwMode="auto">
            <a:xfrm>
              <a:off x="3024" y="2496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20078" name="Oval 238"/>
            <p:cNvSpPr>
              <a:spLocks noChangeAspect="1" noChangeArrowheads="1"/>
            </p:cNvSpPr>
            <p:nvPr/>
          </p:nvSpPr>
          <p:spPr bwMode="auto">
            <a:xfrm>
              <a:off x="3120" y="2496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20079" name="Oval 239"/>
            <p:cNvSpPr>
              <a:spLocks noChangeAspect="1" noChangeArrowheads="1"/>
            </p:cNvSpPr>
            <p:nvPr/>
          </p:nvSpPr>
          <p:spPr bwMode="auto">
            <a:xfrm>
              <a:off x="3216" y="2496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20080" name="Oval 240"/>
            <p:cNvSpPr>
              <a:spLocks noChangeAspect="1" noChangeArrowheads="1"/>
            </p:cNvSpPr>
            <p:nvPr/>
          </p:nvSpPr>
          <p:spPr bwMode="auto">
            <a:xfrm>
              <a:off x="3312" y="2496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20081" name="Oval 241"/>
            <p:cNvSpPr>
              <a:spLocks noChangeAspect="1" noChangeArrowheads="1"/>
            </p:cNvSpPr>
            <p:nvPr/>
          </p:nvSpPr>
          <p:spPr bwMode="auto">
            <a:xfrm>
              <a:off x="3408" y="2496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20082" name="Oval 242"/>
            <p:cNvSpPr>
              <a:spLocks noChangeAspect="1" noChangeArrowheads="1"/>
            </p:cNvSpPr>
            <p:nvPr/>
          </p:nvSpPr>
          <p:spPr bwMode="auto">
            <a:xfrm>
              <a:off x="3504" y="2496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20083" name="Oval 243"/>
            <p:cNvSpPr>
              <a:spLocks noChangeAspect="1" noChangeArrowheads="1"/>
            </p:cNvSpPr>
            <p:nvPr/>
          </p:nvSpPr>
          <p:spPr bwMode="auto">
            <a:xfrm>
              <a:off x="3600" y="2496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20084" name="Oval 244"/>
            <p:cNvSpPr>
              <a:spLocks noChangeAspect="1" noChangeArrowheads="1"/>
            </p:cNvSpPr>
            <p:nvPr/>
          </p:nvSpPr>
          <p:spPr bwMode="auto">
            <a:xfrm>
              <a:off x="3696" y="2496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20085" name="Oval 245"/>
            <p:cNvSpPr>
              <a:spLocks noChangeAspect="1" noChangeArrowheads="1"/>
            </p:cNvSpPr>
            <p:nvPr/>
          </p:nvSpPr>
          <p:spPr bwMode="auto">
            <a:xfrm>
              <a:off x="2256" y="259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20086" name="Oval 246"/>
            <p:cNvSpPr>
              <a:spLocks noChangeAspect="1" noChangeArrowheads="1"/>
            </p:cNvSpPr>
            <p:nvPr/>
          </p:nvSpPr>
          <p:spPr bwMode="auto">
            <a:xfrm>
              <a:off x="2352" y="259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20087" name="Oval 247"/>
            <p:cNvSpPr>
              <a:spLocks noChangeAspect="1" noChangeArrowheads="1"/>
            </p:cNvSpPr>
            <p:nvPr/>
          </p:nvSpPr>
          <p:spPr bwMode="auto">
            <a:xfrm>
              <a:off x="2448" y="259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20088" name="Oval 248"/>
            <p:cNvSpPr>
              <a:spLocks noChangeAspect="1" noChangeArrowheads="1"/>
            </p:cNvSpPr>
            <p:nvPr/>
          </p:nvSpPr>
          <p:spPr bwMode="auto">
            <a:xfrm>
              <a:off x="2544" y="259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20089" name="Oval 249"/>
            <p:cNvSpPr>
              <a:spLocks noChangeAspect="1" noChangeArrowheads="1"/>
            </p:cNvSpPr>
            <p:nvPr/>
          </p:nvSpPr>
          <p:spPr bwMode="auto">
            <a:xfrm>
              <a:off x="2640" y="259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20090" name="Oval 250"/>
            <p:cNvSpPr>
              <a:spLocks noChangeAspect="1" noChangeArrowheads="1"/>
            </p:cNvSpPr>
            <p:nvPr/>
          </p:nvSpPr>
          <p:spPr bwMode="auto">
            <a:xfrm>
              <a:off x="2736" y="259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20091" name="Oval 251"/>
            <p:cNvSpPr>
              <a:spLocks noChangeAspect="1" noChangeArrowheads="1"/>
            </p:cNvSpPr>
            <p:nvPr/>
          </p:nvSpPr>
          <p:spPr bwMode="auto">
            <a:xfrm>
              <a:off x="2832" y="259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20092" name="Oval 252"/>
            <p:cNvSpPr>
              <a:spLocks noChangeAspect="1" noChangeArrowheads="1"/>
            </p:cNvSpPr>
            <p:nvPr/>
          </p:nvSpPr>
          <p:spPr bwMode="auto">
            <a:xfrm>
              <a:off x="2928" y="259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20093" name="Oval 253"/>
            <p:cNvSpPr>
              <a:spLocks noChangeAspect="1" noChangeArrowheads="1"/>
            </p:cNvSpPr>
            <p:nvPr/>
          </p:nvSpPr>
          <p:spPr bwMode="auto">
            <a:xfrm>
              <a:off x="3024" y="259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20094" name="Oval 254"/>
            <p:cNvSpPr>
              <a:spLocks noChangeAspect="1" noChangeArrowheads="1"/>
            </p:cNvSpPr>
            <p:nvPr/>
          </p:nvSpPr>
          <p:spPr bwMode="auto">
            <a:xfrm>
              <a:off x="3120" y="259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20095" name="Oval 255"/>
            <p:cNvSpPr>
              <a:spLocks noChangeAspect="1" noChangeArrowheads="1"/>
            </p:cNvSpPr>
            <p:nvPr/>
          </p:nvSpPr>
          <p:spPr bwMode="auto">
            <a:xfrm>
              <a:off x="3216" y="259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20096" name="Oval 256"/>
            <p:cNvSpPr>
              <a:spLocks noChangeAspect="1" noChangeArrowheads="1"/>
            </p:cNvSpPr>
            <p:nvPr/>
          </p:nvSpPr>
          <p:spPr bwMode="auto">
            <a:xfrm>
              <a:off x="3312" y="259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20097" name="Oval 257"/>
            <p:cNvSpPr>
              <a:spLocks noChangeAspect="1" noChangeArrowheads="1"/>
            </p:cNvSpPr>
            <p:nvPr/>
          </p:nvSpPr>
          <p:spPr bwMode="auto">
            <a:xfrm>
              <a:off x="3408" y="259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20098" name="Oval 258"/>
            <p:cNvSpPr>
              <a:spLocks noChangeAspect="1" noChangeArrowheads="1"/>
            </p:cNvSpPr>
            <p:nvPr/>
          </p:nvSpPr>
          <p:spPr bwMode="auto">
            <a:xfrm>
              <a:off x="3504" y="259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20099" name="Oval 259"/>
            <p:cNvSpPr>
              <a:spLocks noChangeAspect="1" noChangeArrowheads="1"/>
            </p:cNvSpPr>
            <p:nvPr/>
          </p:nvSpPr>
          <p:spPr bwMode="auto">
            <a:xfrm>
              <a:off x="3600" y="259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20100" name="Oval 260"/>
            <p:cNvSpPr>
              <a:spLocks noChangeAspect="1" noChangeArrowheads="1"/>
            </p:cNvSpPr>
            <p:nvPr/>
          </p:nvSpPr>
          <p:spPr bwMode="auto">
            <a:xfrm>
              <a:off x="3696" y="259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</p:grpSp>
      <p:grpSp>
        <p:nvGrpSpPr>
          <p:cNvPr id="420145" name="Group 305"/>
          <p:cNvGrpSpPr>
            <a:grpSpLocks/>
          </p:cNvGrpSpPr>
          <p:nvPr/>
        </p:nvGrpSpPr>
        <p:grpSpPr bwMode="auto">
          <a:xfrm>
            <a:off x="4953000" y="2463800"/>
            <a:ext cx="2819400" cy="2743200"/>
            <a:chOff x="3120" y="1536"/>
            <a:chExt cx="1776" cy="1728"/>
          </a:xfrm>
        </p:grpSpPr>
        <p:grpSp>
          <p:nvGrpSpPr>
            <p:cNvPr id="420123" name="Group 283"/>
            <p:cNvGrpSpPr>
              <a:grpSpLocks/>
            </p:cNvGrpSpPr>
            <p:nvPr/>
          </p:nvGrpSpPr>
          <p:grpSpPr bwMode="auto">
            <a:xfrm>
              <a:off x="3312" y="1536"/>
              <a:ext cx="1584" cy="1440"/>
              <a:chOff x="1776" y="1152"/>
              <a:chExt cx="1584" cy="1440"/>
            </a:xfrm>
          </p:grpSpPr>
          <p:sp>
            <p:nvSpPr>
              <p:cNvPr id="420104" name="Line 264"/>
              <p:cNvSpPr>
                <a:spLocks noChangeShapeType="1"/>
              </p:cNvSpPr>
              <p:nvPr/>
            </p:nvSpPr>
            <p:spPr bwMode="auto">
              <a:xfrm>
                <a:off x="1776" y="1152"/>
                <a:ext cx="158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 type="none" w="sm" len="sm"/>
                <a:tailEnd type="triangle" w="med" len="lg"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20108" name="Line 268"/>
              <p:cNvSpPr>
                <a:spLocks noChangeShapeType="1"/>
              </p:cNvSpPr>
              <p:nvPr/>
            </p:nvSpPr>
            <p:spPr bwMode="auto">
              <a:xfrm>
                <a:off x="1776" y="1248"/>
                <a:ext cx="158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 type="none" w="sm" len="sm"/>
                <a:tailEnd type="triangle" w="med" len="lg"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20109" name="Line 269"/>
              <p:cNvSpPr>
                <a:spLocks noChangeShapeType="1"/>
              </p:cNvSpPr>
              <p:nvPr/>
            </p:nvSpPr>
            <p:spPr bwMode="auto">
              <a:xfrm>
                <a:off x="1776" y="1344"/>
                <a:ext cx="158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 type="none" w="sm" len="sm"/>
                <a:tailEnd type="triangle" w="med" len="lg"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20110" name="Line 270"/>
              <p:cNvSpPr>
                <a:spLocks noChangeShapeType="1"/>
              </p:cNvSpPr>
              <p:nvPr/>
            </p:nvSpPr>
            <p:spPr bwMode="auto">
              <a:xfrm>
                <a:off x="1776" y="1440"/>
                <a:ext cx="158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 type="none" w="sm" len="sm"/>
                <a:tailEnd type="triangle" w="med" len="lg"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20111" name="Line 271"/>
              <p:cNvSpPr>
                <a:spLocks noChangeShapeType="1"/>
              </p:cNvSpPr>
              <p:nvPr/>
            </p:nvSpPr>
            <p:spPr bwMode="auto">
              <a:xfrm>
                <a:off x="1776" y="1536"/>
                <a:ext cx="158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 type="none" w="sm" len="sm"/>
                <a:tailEnd type="triangle" w="med" len="lg"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20112" name="Line 272"/>
              <p:cNvSpPr>
                <a:spLocks noChangeShapeType="1"/>
              </p:cNvSpPr>
              <p:nvPr/>
            </p:nvSpPr>
            <p:spPr bwMode="auto">
              <a:xfrm>
                <a:off x="1776" y="1632"/>
                <a:ext cx="158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 type="none" w="sm" len="sm"/>
                <a:tailEnd type="triangle" w="med" len="lg"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20113" name="Line 273"/>
              <p:cNvSpPr>
                <a:spLocks noChangeShapeType="1"/>
              </p:cNvSpPr>
              <p:nvPr/>
            </p:nvSpPr>
            <p:spPr bwMode="auto">
              <a:xfrm>
                <a:off x="1776" y="1728"/>
                <a:ext cx="158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 type="none" w="sm" len="sm"/>
                <a:tailEnd type="triangle" w="med" len="lg"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20114" name="Line 274"/>
              <p:cNvSpPr>
                <a:spLocks noChangeShapeType="1"/>
              </p:cNvSpPr>
              <p:nvPr/>
            </p:nvSpPr>
            <p:spPr bwMode="auto">
              <a:xfrm>
                <a:off x="1776" y="1824"/>
                <a:ext cx="158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 type="none" w="sm" len="sm"/>
                <a:tailEnd type="triangle" w="med" len="lg"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20115" name="Line 275"/>
              <p:cNvSpPr>
                <a:spLocks noChangeShapeType="1"/>
              </p:cNvSpPr>
              <p:nvPr/>
            </p:nvSpPr>
            <p:spPr bwMode="auto">
              <a:xfrm>
                <a:off x="1776" y="1920"/>
                <a:ext cx="158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 type="none" w="sm" len="sm"/>
                <a:tailEnd type="triangle" w="med" len="lg"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20116" name="Line 276"/>
              <p:cNvSpPr>
                <a:spLocks noChangeShapeType="1"/>
              </p:cNvSpPr>
              <p:nvPr/>
            </p:nvSpPr>
            <p:spPr bwMode="auto">
              <a:xfrm>
                <a:off x="1776" y="2016"/>
                <a:ext cx="158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 type="none" w="sm" len="sm"/>
                <a:tailEnd type="triangle" w="med" len="lg"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20117" name="Line 277"/>
              <p:cNvSpPr>
                <a:spLocks noChangeShapeType="1"/>
              </p:cNvSpPr>
              <p:nvPr/>
            </p:nvSpPr>
            <p:spPr bwMode="auto">
              <a:xfrm>
                <a:off x="1776" y="2112"/>
                <a:ext cx="158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 type="none" w="sm" len="sm"/>
                <a:tailEnd type="triangle" w="med" len="lg"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20118" name="Line 278"/>
              <p:cNvSpPr>
                <a:spLocks noChangeShapeType="1"/>
              </p:cNvSpPr>
              <p:nvPr/>
            </p:nvSpPr>
            <p:spPr bwMode="auto">
              <a:xfrm>
                <a:off x="1776" y="2208"/>
                <a:ext cx="158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 type="none" w="sm" len="sm"/>
                <a:tailEnd type="triangle" w="med" len="lg"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20119" name="Line 279"/>
              <p:cNvSpPr>
                <a:spLocks noChangeShapeType="1"/>
              </p:cNvSpPr>
              <p:nvPr/>
            </p:nvSpPr>
            <p:spPr bwMode="auto">
              <a:xfrm>
                <a:off x="1776" y="2304"/>
                <a:ext cx="158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 type="none" w="sm" len="sm"/>
                <a:tailEnd type="triangle" w="med" len="lg"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20120" name="Line 280"/>
              <p:cNvSpPr>
                <a:spLocks noChangeShapeType="1"/>
              </p:cNvSpPr>
              <p:nvPr/>
            </p:nvSpPr>
            <p:spPr bwMode="auto">
              <a:xfrm>
                <a:off x="1776" y="2400"/>
                <a:ext cx="158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 type="none" w="sm" len="sm"/>
                <a:tailEnd type="triangle" w="med" len="lg"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20121" name="Line 281"/>
              <p:cNvSpPr>
                <a:spLocks noChangeShapeType="1"/>
              </p:cNvSpPr>
              <p:nvPr/>
            </p:nvSpPr>
            <p:spPr bwMode="auto">
              <a:xfrm>
                <a:off x="1776" y="2496"/>
                <a:ext cx="158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 type="none" w="sm" len="sm"/>
                <a:tailEnd type="triangle" w="med" len="lg"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20122" name="Line 282"/>
              <p:cNvSpPr>
                <a:spLocks noChangeShapeType="1"/>
              </p:cNvSpPr>
              <p:nvPr/>
            </p:nvSpPr>
            <p:spPr bwMode="auto">
              <a:xfrm>
                <a:off x="1776" y="2592"/>
                <a:ext cx="158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 type="none" w="sm" len="sm"/>
                <a:tailEnd type="triangle" w="med" len="lg"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</p:grpSp>
        <p:sp>
          <p:nvSpPr>
            <p:cNvPr id="420124" name="Line 284"/>
            <p:cNvSpPr>
              <a:spLocks noChangeShapeType="1"/>
            </p:cNvSpPr>
            <p:nvPr/>
          </p:nvSpPr>
          <p:spPr bwMode="auto">
            <a:xfrm flipH="1">
              <a:off x="3312" y="1536"/>
              <a:ext cx="1488" cy="96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 type="none" w="sm" len="sm"/>
              <a:tailEnd type="none" w="med" len="lg"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420125" name="Line 285"/>
            <p:cNvSpPr>
              <a:spLocks noChangeShapeType="1"/>
            </p:cNvSpPr>
            <p:nvPr/>
          </p:nvSpPr>
          <p:spPr bwMode="auto">
            <a:xfrm flipH="1">
              <a:off x="3312" y="1632"/>
              <a:ext cx="1488" cy="96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 type="none" w="sm" len="sm"/>
              <a:tailEnd type="none" w="med" len="lg"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420126" name="Line 286"/>
            <p:cNvSpPr>
              <a:spLocks noChangeShapeType="1"/>
            </p:cNvSpPr>
            <p:nvPr/>
          </p:nvSpPr>
          <p:spPr bwMode="auto">
            <a:xfrm flipH="1">
              <a:off x="3312" y="1728"/>
              <a:ext cx="1488" cy="96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 type="none" w="sm" len="sm"/>
              <a:tailEnd type="none" w="med" len="lg"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420127" name="Line 287"/>
            <p:cNvSpPr>
              <a:spLocks noChangeShapeType="1"/>
            </p:cNvSpPr>
            <p:nvPr/>
          </p:nvSpPr>
          <p:spPr bwMode="auto">
            <a:xfrm flipH="1">
              <a:off x="3312" y="1824"/>
              <a:ext cx="1488" cy="96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 type="none" w="sm" len="sm"/>
              <a:tailEnd type="none" w="med" len="lg"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420128" name="Line 288"/>
            <p:cNvSpPr>
              <a:spLocks noChangeShapeType="1"/>
            </p:cNvSpPr>
            <p:nvPr/>
          </p:nvSpPr>
          <p:spPr bwMode="auto">
            <a:xfrm flipH="1">
              <a:off x="3312" y="1920"/>
              <a:ext cx="1488" cy="96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 type="none" w="sm" len="sm"/>
              <a:tailEnd type="none" w="med" len="lg"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420129" name="Line 289"/>
            <p:cNvSpPr>
              <a:spLocks noChangeShapeType="1"/>
            </p:cNvSpPr>
            <p:nvPr/>
          </p:nvSpPr>
          <p:spPr bwMode="auto">
            <a:xfrm flipH="1">
              <a:off x="3312" y="2016"/>
              <a:ext cx="1488" cy="96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 type="none" w="sm" len="sm"/>
              <a:tailEnd type="none" w="med" len="lg"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420130" name="Line 290"/>
            <p:cNvSpPr>
              <a:spLocks noChangeShapeType="1"/>
            </p:cNvSpPr>
            <p:nvPr/>
          </p:nvSpPr>
          <p:spPr bwMode="auto">
            <a:xfrm flipH="1">
              <a:off x="3312" y="2112"/>
              <a:ext cx="1488" cy="96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 type="none" w="sm" len="sm"/>
              <a:tailEnd type="none" w="med" len="lg"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420131" name="Line 291"/>
            <p:cNvSpPr>
              <a:spLocks noChangeShapeType="1"/>
            </p:cNvSpPr>
            <p:nvPr/>
          </p:nvSpPr>
          <p:spPr bwMode="auto">
            <a:xfrm flipH="1">
              <a:off x="3312" y="2208"/>
              <a:ext cx="1488" cy="96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 type="none" w="sm" len="sm"/>
              <a:tailEnd type="none" w="med" len="lg"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420132" name="Line 292"/>
            <p:cNvSpPr>
              <a:spLocks noChangeShapeType="1"/>
            </p:cNvSpPr>
            <p:nvPr/>
          </p:nvSpPr>
          <p:spPr bwMode="auto">
            <a:xfrm flipH="1">
              <a:off x="3312" y="2304"/>
              <a:ext cx="1488" cy="96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 type="none" w="sm" len="sm"/>
              <a:tailEnd type="none" w="med" len="lg"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420133" name="Line 293"/>
            <p:cNvSpPr>
              <a:spLocks noChangeShapeType="1"/>
            </p:cNvSpPr>
            <p:nvPr/>
          </p:nvSpPr>
          <p:spPr bwMode="auto">
            <a:xfrm flipH="1">
              <a:off x="3312" y="2400"/>
              <a:ext cx="1488" cy="96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 type="none" w="sm" len="sm"/>
              <a:tailEnd type="none" w="med" len="lg"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420134" name="Line 294"/>
            <p:cNvSpPr>
              <a:spLocks noChangeShapeType="1"/>
            </p:cNvSpPr>
            <p:nvPr/>
          </p:nvSpPr>
          <p:spPr bwMode="auto">
            <a:xfrm flipH="1">
              <a:off x="3312" y="2496"/>
              <a:ext cx="1488" cy="96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 type="none" w="sm" len="sm"/>
              <a:tailEnd type="none" w="med" len="lg"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420135" name="Line 295"/>
            <p:cNvSpPr>
              <a:spLocks noChangeShapeType="1"/>
            </p:cNvSpPr>
            <p:nvPr/>
          </p:nvSpPr>
          <p:spPr bwMode="auto">
            <a:xfrm flipH="1">
              <a:off x="3312" y="2592"/>
              <a:ext cx="1488" cy="96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 type="none" w="sm" len="sm"/>
              <a:tailEnd type="none" w="med" len="lg"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420136" name="Line 296"/>
            <p:cNvSpPr>
              <a:spLocks noChangeShapeType="1"/>
            </p:cNvSpPr>
            <p:nvPr/>
          </p:nvSpPr>
          <p:spPr bwMode="auto">
            <a:xfrm flipH="1">
              <a:off x="3312" y="2688"/>
              <a:ext cx="1488" cy="96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 type="none" w="sm" len="sm"/>
              <a:tailEnd type="none" w="med" len="lg"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420137" name="Line 297"/>
            <p:cNvSpPr>
              <a:spLocks noChangeShapeType="1"/>
            </p:cNvSpPr>
            <p:nvPr/>
          </p:nvSpPr>
          <p:spPr bwMode="auto">
            <a:xfrm flipH="1">
              <a:off x="3312" y="2784"/>
              <a:ext cx="1488" cy="96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 type="none" w="sm" len="sm"/>
              <a:tailEnd type="none" w="med" len="lg"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420138" name="Line 298"/>
            <p:cNvSpPr>
              <a:spLocks noChangeShapeType="1"/>
            </p:cNvSpPr>
            <p:nvPr/>
          </p:nvSpPr>
          <p:spPr bwMode="auto">
            <a:xfrm flipH="1">
              <a:off x="3312" y="2880"/>
              <a:ext cx="1488" cy="96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 type="none" w="sm" len="sm"/>
              <a:tailEnd type="none" w="med" len="lg"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grpSp>
          <p:nvGrpSpPr>
            <p:cNvPr id="420144" name="Group 304"/>
            <p:cNvGrpSpPr>
              <a:grpSpLocks/>
            </p:cNvGrpSpPr>
            <p:nvPr/>
          </p:nvGrpSpPr>
          <p:grpSpPr bwMode="auto">
            <a:xfrm>
              <a:off x="3120" y="1536"/>
              <a:ext cx="1680" cy="1728"/>
              <a:chOff x="1584" y="1152"/>
              <a:chExt cx="1680" cy="1728"/>
            </a:xfrm>
          </p:grpSpPr>
          <p:sp>
            <p:nvSpPr>
              <p:cNvPr id="420140" name="Line 300"/>
              <p:cNvSpPr>
                <a:spLocks noChangeShapeType="1"/>
              </p:cNvSpPr>
              <p:nvPr/>
            </p:nvSpPr>
            <p:spPr bwMode="auto">
              <a:xfrm>
                <a:off x="3264" y="2592"/>
                <a:ext cx="0" cy="288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 type="none" w="sm" len="sm"/>
                <a:tailEnd type="triangle" w="med" len="lg"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20141" name="Line 301"/>
              <p:cNvSpPr>
                <a:spLocks noChangeShapeType="1"/>
              </p:cNvSpPr>
              <p:nvPr/>
            </p:nvSpPr>
            <p:spPr bwMode="auto">
              <a:xfrm flipH="1">
                <a:off x="1584" y="2880"/>
                <a:ext cx="1680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 type="none" w="sm" len="sm"/>
                <a:tailEnd type="triangle" w="med" len="lg"/>
              </a:ln>
              <a:effectLst/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20142" name="Line 302"/>
              <p:cNvSpPr>
                <a:spLocks noChangeShapeType="1"/>
              </p:cNvSpPr>
              <p:nvPr/>
            </p:nvSpPr>
            <p:spPr bwMode="auto">
              <a:xfrm flipV="1">
                <a:off x="1584" y="1152"/>
                <a:ext cx="0" cy="1728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 type="none" w="sm" len="sm"/>
                <a:tailEnd type="triangle" w="med" len="lg"/>
              </a:ln>
              <a:effectLst/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20143" name="Line 303"/>
              <p:cNvSpPr>
                <a:spLocks noChangeShapeType="1"/>
              </p:cNvSpPr>
              <p:nvPr/>
            </p:nvSpPr>
            <p:spPr bwMode="auto">
              <a:xfrm>
                <a:off x="1584" y="1152"/>
                <a:ext cx="192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 type="none" w="sm" len="sm"/>
                <a:tailEnd type="triangle" w="med" len="lg"/>
              </a:ln>
              <a:effectLst/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6160451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0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-</a:t>
            </a:r>
            <a:fld id="{35C54989-2F60-48FE-8717-DC0F0432C0F3}" type="slidenum">
              <a:rPr lang="en-US"/>
              <a:pPr/>
              <a:t>48</a:t>
            </a:fld>
            <a:r>
              <a:rPr lang="en-US"/>
              <a:t>-</a:t>
            </a:r>
          </a:p>
        </p:txBody>
      </p:sp>
      <p:sp>
        <p:nvSpPr>
          <p:cNvPr id="439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Loop Blocking (Loop Tiling)</a:t>
            </a:r>
          </a:p>
        </p:txBody>
      </p:sp>
      <p:sp>
        <p:nvSpPr>
          <p:cNvPr id="4392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41300" y="1438253"/>
            <a:ext cx="7772400" cy="457200"/>
          </a:xfrm>
        </p:spPr>
        <p:txBody>
          <a:bodyPr>
            <a:normAutofit fontScale="85000" lnSpcReduction="20000"/>
          </a:bodyPr>
          <a:lstStyle/>
          <a:p>
            <a:pPr>
              <a:buFont typeface="Wingdings" pitchFamily="2" charset="2"/>
              <a:buNone/>
            </a:pPr>
            <a:r>
              <a:rPr lang="en-US" dirty="0"/>
              <a:t>Exploits temporal locality in a loop nest.</a:t>
            </a:r>
          </a:p>
        </p:txBody>
      </p:sp>
      <p:grpSp>
        <p:nvGrpSpPr>
          <p:cNvPr id="439301" name="Group 5"/>
          <p:cNvGrpSpPr>
            <a:grpSpLocks/>
          </p:cNvGrpSpPr>
          <p:nvPr/>
        </p:nvGrpSpPr>
        <p:grpSpPr bwMode="auto">
          <a:xfrm>
            <a:off x="5334000" y="2438400"/>
            <a:ext cx="2341563" cy="2341563"/>
            <a:chOff x="2256" y="1152"/>
            <a:chExt cx="1475" cy="1475"/>
          </a:xfrm>
        </p:grpSpPr>
        <p:sp>
          <p:nvSpPr>
            <p:cNvPr id="439302" name="Oval 6"/>
            <p:cNvSpPr>
              <a:spLocks noChangeAspect="1" noChangeArrowheads="1"/>
            </p:cNvSpPr>
            <p:nvPr/>
          </p:nvSpPr>
          <p:spPr bwMode="auto">
            <a:xfrm>
              <a:off x="2256" y="115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39303" name="Oval 7"/>
            <p:cNvSpPr>
              <a:spLocks noChangeAspect="1" noChangeArrowheads="1"/>
            </p:cNvSpPr>
            <p:nvPr/>
          </p:nvSpPr>
          <p:spPr bwMode="auto">
            <a:xfrm>
              <a:off x="2352" y="115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39304" name="Oval 8"/>
            <p:cNvSpPr>
              <a:spLocks noChangeAspect="1" noChangeArrowheads="1"/>
            </p:cNvSpPr>
            <p:nvPr/>
          </p:nvSpPr>
          <p:spPr bwMode="auto">
            <a:xfrm>
              <a:off x="2448" y="115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39305" name="Oval 9"/>
            <p:cNvSpPr>
              <a:spLocks noChangeAspect="1" noChangeArrowheads="1"/>
            </p:cNvSpPr>
            <p:nvPr/>
          </p:nvSpPr>
          <p:spPr bwMode="auto">
            <a:xfrm>
              <a:off x="2544" y="115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39306" name="Oval 10"/>
            <p:cNvSpPr>
              <a:spLocks noChangeAspect="1" noChangeArrowheads="1"/>
            </p:cNvSpPr>
            <p:nvPr/>
          </p:nvSpPr>
          <p:spPr bwMode="auto">
            <a:xfrm>
              <a:off x="2640" y="115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39307" name="Oval 11"/>
            <p:cNvSpPr>
              <a:spLocks noChangeAspect="1" noChangeArrowheads="1"/>
            </p:cNvSpPr>
            <p:nvPr/>
          </p:nvSpPr>
          <p:spPr bwMode="auto">
            <a:xfrm>
              <a:off x="2736" y="115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39308" name="Oval 12"/>
            <p:cNvSpPr>
              <a:spLocks noChangeAspect="1" noChangeArrowheads="1"/>
            </p:cNvSpPr>
            <p:nvPr/>
          </p:nvSpPr>
          <p:spPr bwMode="auto">
            <a:xfrm>
              <a:off x="2832" y="115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39309" name="Oval 13"/>
            <p:cNvSpPr>
              <a:spLocks noChangeAspect="1" noChangeArrowheads="1"/>
            </p:cNvSpPr>
            <p:nvPr/>
          </p:nvSpPr>
          <p:spPr bwMode="auto">
            <a:xfrm>
              <a:off x="2928" y="115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39310" name="Oval 14"/>
            <p:cNvSpPr>
              <a:spLocks noChangeAspect="1" noChangeArrowheads="1"/>
            </p:cNvSpPr>
            <p:nvPr/>
          </p:nvSpPr>
          <p:spPr bwMode="auto">
            <a:xfrm>
              <a:off x="3024" y="115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39311" name="Oval 15"/>
            <p:cNvSpPr>
              <a:spLocks noChangeAspect="1" noChangeArrowheads="1"/>
            </p:cNvSpPr>
            <p:nvPr/>
          </p:nvSpPr>
          <p:spPr bwMode="auto">
            <a:xfrm>
              <a:off x="3120" y="115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39312" name="Oval 16"/>
            <p:cNvSpPr>
              <a:spLocks noChangeAspect="1" noChangeArrowheads="1"/>
            </p:cNvSpPr>
            <p:nvPr/>
          </p:nvSpPr>
          <p:spPr bwMode="auto">
            <a:xfrm>
              <a:off x="3216" y="115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39313" name="Oval 17"/>
            <p:cNvSpPr>
              <a:spLocks noChangeAspect="1" noChangeArrowheads="1"/>
            </p:cNvSpPr>
            <p:nvPr/>
          </p:nvSpPr>
          <p:spPr bwMode="auto">
            <a:xfrm>
              <a:off x="3312" y="115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39314" name="Oval 18"/>
            <p:cNvSpPr>
              <a:spLocks noChangeAspect="1" noChangeArrowheads="1"/>
            </p:cNvSpPr>
            <p:nvPr/>
          </p:nvSpPr>
          <p:spPr bwMode="auto">
            <a:xfrm>
              <a:off x="3408" y="115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39315" name="Oval 19"/>
            <p:cNvSpPr>
              <a:spLocks noChangeAspect="1" noChangeArrowheads="1"/>
            </p:cNvSpPr>
            <p:nvPr/>
          </p:nvSpPr>
          <p:spPr bwMode="auto">
            <a:xfrm>
              <a:off x="3504" y="115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39316" name="Oval 20"/>
            <p:cNvSpPr>
              <a:spLocks noChangeAspect="1" noChangeArrowheads="1"/>
            </p:cNvSpPr>
            <p:nvPr/>
          </p:nvSpPr>
          <p:spPr bwMode="auto">
            <a:xfrm>
              <a:off x="3600" y="115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39317" name="Oval 21"/>
            <p:cNvSpPr>
              <a:spLocks noChangeAspect="1" noChangeArrowheads="1"/>
            </p:cNvSpPr>
            <p:nvPr/>
          </p:nvSpPr>
          <p:spPr bwMode="auto">
            <a:xfrm>
              <a:off x="3696" y="115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39318" name="Oval 22"/>
            <p:cNvSpPr>
              <a:spLocks noChangeAspect="1" noChangeArrowheads="1"/>
            </p:cNvSpPr>
            <p:nvPr/>
          </p:nvSpPr>
          <p:spPr bwMode="auto">
            <a:xfrm>
              <a:off x="2256" y="1248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39319" name="Oval 23"/>
            <p:cNvSpPr>
              <a:spLocks noChangeAspect="1" noChangeArrowheads="1"/>
            </p:cNvSpPr>
            <p:nvPr/>
          </p:nvSpPr>
          <p:spPr bwMode="auto">
            <a:xfrm>
              <a:off x="2352" y="1248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39320" name="Oval 24"/>
            <p:cNvSpPr>
              <a:spLocks noChangeAspect="1" noChangeArrowheads="1"/>
            </p:cNvSpPr>
            <p:nvPr/>
          </p:nvSpPr>
          <p:spPr bwMode="auto">
            <a:xfrm>
              <a:off x="2448" y="1248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39321" name="Oval 25"/>
            <p:cNvSpPr>
              <a:spLocks noChangeAspect="1" noChangeArrowheads="1"/>
            </p:cNvSpPr>
            <p:nvPr/>
          </p:nvSpPr>
          <p:spPr bwMode="auto">
            <a:xfrm>
              <a:off x="2544" y="1248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39322" name="Oval 26"/>
            <p:cNvSpPr>
              <a:spLocks noChangeAspect="1" noChangeArrowheads="1"/>
            </p:cNvSpPr>
            <p:nvPr/>
          </p:nvSpPr>
          <p:spPr bwMode="auto">
            <a:xfrm>
              <a:off x="2640" y="1248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39323" name="Oval 27"/>
            <p:cNvSpPr>
              <a:spLocks noChangeAspect="1" noChangeArrowheads="1"/>
            </p:cNvSpPr>
            <p:nvPr/>
          </p:nvSpPr>
          <p:spPr bwMode="auto">
            <a:xfrm>
              <a:off x="2736" y="1248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39324" name="Oval 28"/>
            <p:cNvSpPr>
              <a:spLocks noChangeAspect="1" noChangeArrowheads="1"/>
            </p:cNvSpPr>
            <p:nvPr/>
          </p:nvSpPr>
          <p:spPr bwMode="auto">
            <a:xfrm>
              <a:off x="2832" y="1248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39325" name="Oval 29"/>
            <p:cNvSpPr>
              <a:spLocks noChangeAspect="1" noChangeArrowheads="1"/>
            </p:cNvSpPr>
            <p:nvPr/>
          </p:nvSpPr>
          <p:spPr bwMode="auto">
            <a:xfrm>
              <a:off x="2928" y="1248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39326" name="Oval 30"/>
            <p:cNvSpPr>
              <a:spLocks noChangeAspect="1" noChangeArrowheads="1"/>
            </p:cNvSpPr>
            <p:nvPr/>
          </p:nvSpPr>
          <p:spPr bwMode="auto">
            <a:xfrm>
              <a:off x="3024" y="1248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39327" name="Oval 31"/>
            <p:cNvSpPr>
              <a:spLocks noChangeAspect="1" noChangeArrowheads="1"/>
            </p:cNvSpPr>
            <p:nvPr/>
          </p:nvSpPr>
          <p:spPr bwMode="auto">
            <a:xfrm>
              <a:off x="3120" y="1248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39328" name="Oval 32"/>
            <p:cNvSpPr>
              <a:spLocks noChangeAspect="1" noChangeArrowheads="1"/>
            </p:cNvSpPr>
            <p:nvPr/>
          </p:nvSpPr>
          <p:spPr bwMode="auto">
            <a:xfrm>
              <a:off x="3216" y="1248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39329" name="Oval 33"/>
            <p:cNvSpPr>
              <a:spLocks noChangeAspect="1" noChangeArrowheads="1"/>
            </p:cNvSpPr>
            <p:nvPr/>
          </p:nvSpPr>
          <p:spPr bwMode="auto">
            <a:xfrm>
              <a:off x="3312" y="1248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39330" name="Oval 34"/>
            <p:cNvSpPr>
              <a:spLocks noChangeAspect="1" noChangeArrowheads="1"/>
            </p:cNvSpPr>
            <p:nvPr/>
          </p:nvSpPr>
          <p:spPr bwMode="auto">
            <a:xfrm>
              <a:off x="3408" y="1248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39331" name="Oval 35"/>
            <p:cNvSpPr>
              <a:spLocks noChangeAspect="1" noChangeArrowheads="1"/>
            </p:cNvSpPr>
            <p:nvPr/>
          </p:nvSpPr>
          <p:spPr bwMode="auto">
            <a:xfrm>
              <a:off x="3504" y="1248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39332" name="Oval 36"/>
            <p:cNvSpPr>
              <a:spLocks noChangeAspect="1" noChangeArrowheads="1"/>
            </p:cNvSpPr>
            <p:nvPr/>
          </p:nvSpPr>
          <p:spPr bwMode="auto">
            <a:xfrm>
              <a:off x="3600" y="1248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39333" name="Oval 37"/>
            <p:cNvSpPr>
              <a:spLocks noChangeAspect="1" noChangeArrowheads="1"/>
            </p:cNvSpPr>
            <p:nvPr/>
          </p:nvSpPr>
          <p:spPr bwMode="auto">
            <a:xfrm>
              <a:off x="3696" y="1248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39334" name="Oval 38"/>
            <p:cNvSpPr>
              <a:spLocks noChangeAspect="1" noChangeArrowheads="1"/>
            </p:cNvSpPr>
            <p:nvPr/>
          </p:nvSpPr>
          <p:spPr bwMode="auto">
            <a:xfrm>
              <a:off x="2256" y="1344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39335" name="Oval 39"/>
            <p:cNvSpPr>
              <a:spLocks noChangeAspect="1" noChangeArrowheads="1"/>
            </p:cNvSpPr>
            <p:nvPr/>
          </p:nvSpPr>
          <p:spPr bwMode="auto">
            <a:xfrm>
              <a:off x="2352" y="1344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39336" name="Oval 40"/>
            <p:cNvSpPr>
              <a:spLocks noChangeAspect="1" noChangeArrowheads="1"/>
            </p:cNvSpPr>
            <p:nvPr/>
          </p:nvSpPr>
          <p:spPr bwMode="auto">
            <a:xfrm>
              <a:off x="2448" y="1344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39337" name="Oval 41"/>
            <p:cNvSpPr>
              <a:spLocks noChangeAspect="1" noChangeArrowheads="1"/>
            </p:cNvSpPr>
            <p:nvPr/>
          </p:nvSpPr>
          <p:spPr bwMode="auto">
            <a:xfrm>
              <a:off x="2544" y="1344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39338" name="Oval 42"/>
            <p:cNvSpPr>
              <a:spLocks noChangeAspect="1" noChangeArrowheads="1"/>
            </p:cNvSpPr>
            <p:nvPr/>
          </p:nvSpPr>
          <p:spPr bwMode="auto">
            <a:xfrm>
              <a:off x="2640" y="1344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39339" name="Oval 43"/>
            <p:cNvSpPr>
              <a:spLocks noChangeAspect="1" noChangeArrowheads="1"/>
            </p:cNvSpPr>
            <p:nvPr/>
          </p:nvSpPr>
          <p:spPr bwMode="auto">
            <a:xfrm>
              <a:off x="2736" y="1344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39340" name="Oval 44"/>
            <p:cNvSpPr>
              <a:spLocks noChangeAspect="1" noChangeArrowheads="1"/>
            </p:cNvSpPr>
            <p:nvPr/>
          </p:nvSpPr>
          <p:spPr bwMode="auto">
            <a:xfrm>
              <a:off x="2832" y="1344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39341" name="Oval 45"/>
            <p:cNvSpPr>
              <a:spLocks noChangeAspect="1" noChangeArrowheads="1"/>
            </p:cNvSpPr>
            <p:nvPr/>
          </p:nvSpPr>
          <p:spPr bwMode="auto">
            <a:xfrm>
              <a:off x="2928" y="1344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39342" name="Oval 46"/>
            <p:cNvSpPr>
              <a:spLocks noChangeAspect="1" noChangeArrowheads="1"/>
            </p:cNvSpPr>
            <p:nvPr/>
          </p:nvSpPr>
          <p:spPr bwMode="auto">
            <a:xfrm>
              <a:off x="3024" y="1344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39343" name="Oval 47"/>
            <p:cNvSpPr>
              <a:spLocks noChangeAspect="1" noChangeArrowheads="1"/>
            </p:cNvSpPr>
            <p:nvPr/>
          </p:nvSpPr>
          <p:spPr bwMode="auto">
            <a:xfrm>
              <a:off x="3120" y="1344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39344" name="Oval 48"/>
            <p:cNvSpPr>
              <a:spLocks noChangeAspect="1" noChangeArrowheads="1"/>
            </p:cNvSpPr>
            <p:nvPr/>
          </p:nvSpPr>
          <p:spPr bwMode="auto">
            <a:xfrm>
              <a:off x="3216" y="1344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39345" name="Oval 49"/>
            <p:cNvSpPr>
              <a:spLocks noChangeAspect="1" noChangeArrowheads="1"/>
            </p:cNvSpPr>
            <p:nvPr/>
          </p:nvSpPr>
          <p:spPr bwMode="auto">
            <a:xfrm>
              <a:off x="3312" y="1344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39346" name="Oval 50"/>
            <p:cNvSpPr>
              <a:spLocks noChangeAspect="1" noChangeArrowheads="1"/>
            </p:cNvSpPr>
            <p:nvPr/>
          </p:nvSpPr>
          <p:spPr bwMode="auto">
            <a:xfrm>
              <a:off x="3408" y="1344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39347" name="Oval 51"/>
            <p:cNvSpPr>
              <a:spLocks noChangeAspect="1" noChangeArrowheads="1"/>
            </p:cNvSpPr>
            <p:nvPr/>
          </p:nvSpPr>
          <p:spPr bwMode="auto">
            <a:xfrm>
              <a:off x="3504" y="1344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39348" name="Oval 52"/>
            <p:cNvSpPr>
              <a:spLocks noChangeAspect="1" noChangeArrowheads="1"/>
            </p:cNvSpPr>
            <p:nvPr/>
          </p:nvSpPr>
          <p:spPr bwMode="auto">
            <a:xfrm>
              <a:off x="3600" y="1344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39349" name="Oval 53"/>
            <p:cNvSpPr>
              <a:spLocks noChangeAspect="1" noChangeArrowheads="1"/>
            </p:cNvSpPr>
            <p:nvPr/>
          </p:nvSpPr>
          <p:spPr bwMode="auto">
            <a:xfrm>
              <a:off x="3696" y="1344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39350" name="Oval 54"/>
            <p:cNvSpPr>
              <a:spLocks noChangeAspect="1" noChangeArrowheads="1"/>
            </p:cNvSpPr>
            <p:nvPr/>
          </p:nvSpPr>
          <p:spPr bwMode="auto">
            <a:xfrm>
              <a:off x="2256" y="1440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39351" name="Oval 55"/>
            <p:cNvSpPr>
              <a:spLocks noChangeAspect="1" noChangeArrowheads="1"/>
            </p:cNvSpPr>
            <p:nvPr/>
          </p:nvSpPr>
          <p:spPr bwMode="auto">
            <a:xfrm>
              <a:off x="2352" y="1440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39352" name="Oval 56"/>
            <p:cNvSpPr>
              <a:spLocks noChangeAspect="1" noChangeArrowheads="1"/>
            </p:cNvSpPr>
            <p:nvPr/>
          </p:nvSpPr>
          <p:spPr bwMode="auto">
            <a:xfrm>
              <a:off x="2448" y="1440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39353" name="Oval 57"/>
            <p:cNvSpPr>
              <a:spLocks noChangeAspect="1" noChangeArrowheads="1"/>
            </p:cNvSpPr>
            <p:nvPr/>
          </p:nvSpPr>
          <p:spPr bwMode="auto">
            <a:xfrm>
              <a:off x="2544" y="1440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39354" name="Oval 58"/>
            <p:cNvSpPr>
              <a:spLocks noChangeAspect="1" noChangeArrowheads="1"/>
            </p:cNvSpPr>
            <p:nvPr/>
          </p:nvSpPr>
          <p:spPr bwMode="auto">
            <a:xfrm>
              <a:off x="2640" y="1440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39355" name="Oval 59"/>
            <p:cNvSpPr>
              <a:spLocks noChangeAspect="1" noChangeArrowheads="1"/>
            </p:cNvSpPr>
            <p:nvPr/>
          </p:nvSpPr>
          <p:spPr bwMode="auto">
            <a:xfrm>
              <a:off x="2736" y="1440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39356" name="Oval 60"/>
            <p:cNvSpPr>
              <a:spLocks noChangeAspect="1" noChangeArrowheads="1"/>
            </p:cNvSpPr>
            <p:nvPr/>
          </p:nvSpPr>
          <p:spPr bwMode="auto">
            <a:xfrm>
              <a:off x="2832" y="1440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39357" name="Oval 61"/>
            <p:cNvSpPr>
              <a:spLocks noChangeAspect="1" noChangeArrowheads="1"/>
            </p:cNvSpPr>
            <p:nvPr/>
          </p:nvSpPr>
          <p:spPr bwMode="auto">
            <a:xfrm>
              <a:off x="2928" y="1440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39358" name="Oval 62"/>
            <p:cNvSpPr>
              <a:spLocks noChangeAspect="1" noChangeArrowheads="1"/>
            </p:cNvSpPr>
            <p:nvPr/>
          </p:nvSpPr>
          <p:spPr bwMode="auto">
            <a:xfrm>
              <a:off x="3024" y="1440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39359" name="Oval 63"/>
            <p:cNvSpPr>
              <a:spLocks noChangeAspect="1" noChangeArrowheads="1"/>
            </p:cNvSpPr>
            <p:nvPr/>
          </p:nvSpPr>
          <p:spPr bwMode="auto">
            <a:xfrm>
              <a:off x="3120" y="1440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39360" name="Oval 64"/>
            <p:cNvSpPr>
              <a:spLocks noChangeAspect="1" noChangeArrowheads="1"/>
            </p:cNvSpPr>
            <p:nvPr/>
          </p:nvSpPr>
          <p:spPr bwMode="auto">
            <a:xfrm>
              <a:off x="3216" y="1440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39361" name="Oval 65"/>
            <p:cNvSpPr>
              <a:spLocks noChangeAspect="1" noChangeArrowheads="1"/>
            </p:cNvSpPr>
            <p:nvPr/>
          </p:nvSpPr>
          <p:spPr bwMode="auto">
            <a:xfrm>
              <a:off x="3312" y="1440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39362" name="Oval 66"/>
            <p:cNvSpPr>
              <a:spLocks noChangeAspect="1" noChangeArrowheads="1"/>
            </p:cNvSpPr>
            <p:nvPr/>
          </p:nvSpPr>
          <p:spPr bwMode="auto">
            <a:xfrm>
              <a:off x="3408" y="1440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39363" name="Oval 67"/>
            <p:cNvSpPr>
              <a:spLocks noChangeAspect="1" noChangeArrowheads="1"/>
            </p:cNvSpPr>
            <p:nvPr/>
          </p:nvSpPr>
          <p:spPr bwMode="auto">
            <a:xfrm>
              <a:off x="3504" y="1440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39364" name="Oval 68"/>
            <p:cNvSpPr>
              <a:spLocks noChangeAspect="1" noChangeArrowheads="1"/>
            </p:cNvSpPr>
            <p:nvPr/>
          </p:nvSpPr>
          <p:spPr bwMode="auto">
            <a:xfrm>
              <a:off x="3600" y="1440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39365" name="Oval 69"/>
            <p:cNvSpPr>
              <a:spLocks noChangeAspect="1" noChangeArrowheads="1"/>
            </p:cNvSpPr>
            <p:nvPr/>
          </p:nvSpPr>
          <p:spPr bwMode="auto">
            <a:xfrm>
              <a:off x="3696" y="1440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39366" name="Oval 70"/>
            <p:cNvSpPr>
              <a:spLocks noChangeAspect="1" noChangeArrowheads="1"/>
            </p:cNvSpPr>
            <p:nvPr/>
          </p:nvSpPr>
          <p:spPr bwMode="auto">
            <a:xfrm>
              <a:off x="2256" y="1536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39367" name="Oval 71"/>
            <p:cNvSpPr>
              <a:spLocks noChangeAspect="1" noChangeArrowheads="1"/>
            </p:cNvSpPr>
            <p:nvPr/>
          </p:nvSpPr>
          <p:spPr bwMode="auto">
            <a:xfrm>
              <a:off x="2352" y="1536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39368" name="Oval 72"/>
            <p:cNvSpPr>
              <a:spLocks noChangeAspect="1" noChangeArrowheads="1"/>
            </p:cNvSpPr>
            <p:nvPr/>
          </p:nvSpPr>
          <p:spPr bwMode="auto">
            <a:xfrm>
              <a:off x="2448" y="1536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39369" name="Oval 73"/>
            <p:cNvSpPr>
              <a:spLocks noChangeAspect="1" noChangeArrowheads="1"/>
            </p:cNvSpPr>
            <p:nvPr/>
          </p:nvSpPr>
          <p:spPr bwMode="auto">
            <a:xfrm>
              <a:off x="2544" y="1536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39370" name="Oval 74"/>
            <p:cNvSpPr>
              <a:spLocks noChangeAspect="1" noChangeArrowheads="1"/>
            </p:cNvSpPr>
            <p:nvPr/>
          </p:nvSpPr>
          <p:spPr bwMode="auto">
            <a:xfrm>
              <a:off x="2640" y="1536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39371" name="Oval 75"/>
            <p:cNvSpPr>
              <a:spLocks noChangeAspect="1" noChangeArrowheads="1"/>
            </p:cNvSpPr>
            <p:nvPr/>
          </p:nvSpPr>
          <p:spPr bwMode="auto">
            <a:xfrm>
              <a:off x="2736" y="1536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39372" name="Oval 76"/>
            <p:cNvSpPr>
              <a:spLocks noChangeAspect="1" noChangeArrowheads="1"/>
            </p:cNvSpPr>
            <p:nvPr/>
          </p:nvSpPr>
          <p:spPr bwMode="auto">
            <a:xfrm>
              <a:off x="2832" y="1536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39373" name="Oval 77"/>
            <p:cNvSpPr>
              <a:spLocks noChangeAspect="1" noChangeArrowheads="1"/>
            </p:cNvSpPr>
            <p:nvPr/>
          </p:nvSpPr>
          <p:spPr bwMode="auto">
            <a:xfrm>
              <a:off x="2928" y="1536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39374" name="Oval 78"/>
            <p:cNvSpPr>
              <a:spLocks noChangeAspect="1" noChangeArrowheads="1"/>
            </p:cNvSpPr>
            <p:nvPr/>
          </p:nvSpPr>
          <p:spPr bwMode="auto">
            <a:xfrm>
              <a:off x="3024" y="1536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39375" name="Oval 79"/>
            <p:cNvSpPr>
              <a:spLocks noChangeAspect="1" noChangeArrowheads="1"/>
            </p:cNvSpPr>
            <p:nvPr/>
          </p:nvSpPr>
          <p:spPr bwMode="auto">
            <a:xfrm>
              <a:off x="3120" y="1536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39376" name="Oval 80"/>
            <p:cNvSpPr>
              <a:spLocks noChangeAspect="1" noChangeArrowheads="1"/>
            </p:cNvSpPr>
            <p:nvPr/>
          </p:nvSpPr>
          <p:spPr bwMode="auto">
            <a:xfrm>
              <a:off x="3216" y="1536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39377" name="Oval 81"/>
            <p:cNvSpPr>
              <a:spLocks noChangeAspect="1" noChangeArrowheads="1"/>
            </p:cNvSpPr>
            <p:nvPr/>
          </p:nvSpPr>
          <p:spPr bwMode="auto">
            <a:xfrm>
              <a:off x="3312" y="1536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39378" name="Oval 82"/>
            <p:cNvSpPr>
              <a:spLocks noChangeAspect="1" noChangeArrowheads="1"/>
            </p:cNvSpPr>
            <p:nvPr/>
          </p:nvSpPr>
          <p:spPr bwMode="auto">
            <a:xfrm>
              <a:off x="3408" y="1536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39379" name="Oval 83"/>
            <p:cNvSpPr>
              <a:spLocks noChangeAspect="1" noChangeArrowheads="1"/>
            </p:cNvSpPr>
            <p:nvPr/>
          </p:nvSpPr>
          <p:spPr bwMode="auto">
            <a:xfrm>
              <a:off x="3504" y="1536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39380" name="Oval 84"/>
            <p:cNvSpPr>
              <a:spLocks noChangeAspect="1" noChangeArrowheads="1"/>
            </p:cNvSpPr>
            <p:nvPr/>
          </p:nvSpPr>
          <p:spPr bwMode="auto">
            <a:xfrm>
              <a:off x="3600" y="1536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39381" name="Oval 85"/>
            <p:cNvSpPr>
              <a:spLocks noChangeAspect="1" noChangeArrowheads="1"/>
            </p:cNvSpPr>
            <p:nvPr/>
          </p:nvSpPr>
          <p:spPr bwMode="auto">
            <a:xfrm>
              <a:off x="3696" y="1536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39382" name="Oval 86"/>
            <p:cNvSpPr>
              <a:spLocks noChangeAspect="1" noChangeArrowheads="1"/>
            </p:cNvSpPr>
            <p:nvPr/>
          </p:nvSpPr>
          <p:spPr bwMode="auto">
            <a:xfrm>
              <a:off x="2256" y="163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39383" name="Oval 87"/>
            <p:cNvSpPr>
              <a:spLocks noChangeAspect="1" noChangeArrowheads="1"/>
            </p:cNvSpPr>
            <p:nvPr/>
          </p:nvSpPr>
          <p:spPr bwMode="auto">
            <a:xfrm>
              <a:off x="2352" y="163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39384" name="Oval 88"/>
            <p:cNvSpPr>
              <a:spLocks noChangeAspect="1" noChangeArrowheads="1"/>
            </p:cNvSpPr>
            <p:nvPr/>
          </p:nvSpPr>
          <p:spPr bwMode="auto">
            <a:xfrm>
              <a:off x="2448" y="163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39385" name="Oval 89"/>
            <p:cNvSpPr>
              <a:spLocks noChangeAspect="1" noChangeArrowheads="1"/>
            </p:cNvSpPr>
            <p:nvPr/>
          </p:nvSpPr>
          <p:spPr bwMode="auto">
            <a:xfrm>
              <a:off x="2544" y="163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39386" name="Oval 90"/>
            <p:cNvSpPr>
              <a:spLocks noChangeAspect="1" noChangeArrowheads="1"/>
            </p:cNvSpPr>
            <p:nvPr/>
          </p:nvSpPr>
          <p:spPr bwMode="auto">
            <a:xfrm>
              <a:off x="2640" y="163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39387" name="Oval 91"/>
            <p:cNvSpPr>
              <a:spLocks noChangeAspect="1" noChangeArrowheads="1"/>
            </p:cNvSpPr>
            <p:nvPr/>
          </p:nvSpPr>
          <p:spPr bwMode="auto">
            <a:xfrm>
              <a:off x="2736" y="163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39388" name="Oval 92"/>
            <p:cNvSpPr>
              <a:spLocks noChangeAspect="1" noChangeArrowheads="1"/>
            </p:cNvSpPr>
            <p:nvPr/>
          </p:nvSpPr>
          <p:spPr bwMode="auto">
            <a:xfrm>
              <a:off x="2832" y="163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39389" name="Oval 93"/>
            <p:cNvSpPr>
              <a:spLocks noChangeAspect="1" noChangeArrowheads="1"/>
            </p:cNvSpPr>
            <p:nvPr/>
          </p:nvSpPr>
          <p:spPr bwMode="auto">
            <a:xfrm>
              <a:off x="2928" y="163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39390" name="Oval 94"/>
            <p:cNvSpPr>
              <a:spLocks noChangeAspect="1" noChangeArrowheads="1"/>
            </p:cNvSpPr>
            <p:nvPr/>
          </p:nvSpPr>
          <p:spPr bwMode="auto">
            <a:xfrm>
              <a:off x="3024" y="163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39391" name="Oval 95"/>
            <p:cNvSpPr>
              <a:spLocks noChangeAspect="1" noChangeArrowheads="1"/>
            </p:cNvSpPr>
            <p:nvPr/>
          </p:nvSpPr>
          <p:spPr bwMode="auto">
            <a:xfrm>
              <a:off x="3120" y="163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39392" name="Oval 96"/>
            <p:cNvSpPr>
              <a:spLocks noChangeAspect="1" noChangeArrowheads="1"/>
            </p:cNvSpPr>
            <p:nvPr/>
          </p:nvSpPr>
          <p:spPr bwMode="auto">
            <a:xfrm>
              <a:off x="3216" y="163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39393" name="Oval 97"/>
            <p:cNvSpPr>
              <a:spLocks noChangeAspect="1" noChangeArrowheads="1"/>
            </p:cNvSpPr>
            <p:nvPr/>
          </p:nvSpPr>
          <p:spPr bwMode="auto">
            <a:xfrm>
              <a:off x="3312" y="163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39394" name="Oval 98"/>
            <p:cNvSpPr>
              <a:spLocks noChangeAspect="1" noChangeArrowheads="1"/>
            </p:cNvSpPr>
            <p:nvPr/>
          </p:nvSpPr>
          <p:spPr bwMode="auto">
            <a:xfrm>
              <a:off x="3408" y="163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39395" name="Oval 99"/>
            <p:cNvSpPr>
              <a:spLocks noChangeAspect="1" noChangeArrowheads="1"/>
            </p:cNvSpPr>
            <p:nvPr/>
          </p:nvSpPr>
          <p:spPr bwMode="auto">
            <a:xfrm>
              <a:off x="3504" y="163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39396" name="Oval 100"/>
            <p:cNvSpPr>
              <a:spLocks noChangeAspect="1" noChangeArrowheads="1"/>
            </p:cNvSpPr>
            <p:nvPr/>
          </p:nvSpPr>
          <p:spPr bwMode="auto">
            <a:xfrm>
              <a:off x="3600" y="163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39397" name="Oval 101"/>
            <p:cNvSpPr>
              <a:spLocks noChangeAspect="1" noChangeArrowheads="1"/>
            </p:cNvSpPr>
            <p:nvPr/>
          </p:nvSpPr>
          <p:spPr bwMode="auto">
            <a:xfrm>
              <a:off x="3696" y="163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39398" name="Oval 102"/>
            <p:cNvSpPr>
              <a:spLocks noChangeAspect="1" noChangeArrowheads="1"/>
            </p:cNvSpPr>
            <p:nvPr/>
          </p:nvSpPr>
          <p:spPr bwMode="auto">
            <a:xfrm>
              <a:off x="2256" y="1728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39399" name="Oval 103"/>
            <p:cNvSpPr>
              <a:spLocks noChangeAspect="1" noChangeArrowheads="1"/>
            </p:cNvSpPr>
            <p:nvPr/>
          </p:nvSpPr>
          <p:spPr bwMode="auto">
            <a:xfrm>
              <a:off x="2352" y="1728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39400" name="Oval 104"/>
            <p:cNvSpPr>
              <a:spLocks noChangeAspect="1" noChangeArrowheads="1"/>
            </p:cNvSpPr>
            <p:nvPr/>
          </p:nvSpPr>
          <p:spPr bwMode="auto">
            <a:xfrm>
              <a:off x="2448" y="1728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39401" name="Oval 105"/>
            <p:cNvSpPr>
              <a:spLocks noChangeAspect="1" noChangeArrowheads="1"/>
            </p:cNvSpPr>
            <p:nvPr/>
          </p:nvSpPr>
          <p:spPr bwMode="auto">
            <a:xfrm>
              <a:off x="2544" y="1728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39402" name="Oval 106"/>
            <p:cNvSpPr>
              <a:spLocks noChangeAspect="1" noChangeArrowheads="1"/>
            </p:cNvSpPr>
            <p:nvPr/>
          </p:nvSpPr>
          <p:spPr bwMode="auto">
            <a:xfrm>
              <a:off x="2640" y="1728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39403" name="Oval 107"/>
            <p:cNvSpPr>
              <a:spLocks noChangeAspect="1" noChangeArrowheads="1"/>
            </p:cNvSpPr>
            <p:nvPr/>
          </p:nvSpPr>
          <p:spPr bwMode="auto">
            <a:xfrm>
              <a:off x="2736" y="1728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39404" name="Oval 108"/>
            <p:cNvSpPr>
              <a:spLocks noChangeAspect="1" noChangeArrowheads="1"/>
            </p:cNvSpPr>
            <p:nvPr/>
          </p:nvSpPr>
          <p:spPr bwMode="auto">
            <a:xfrm>
              <a:off x="2832" y="1728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39405" name="Oval 109"/>
            <p:cNvSpPr>
              <a:spLocks noChangeAspect="1" noChangeArrowheads="1"/>
            </p:cNvSpPr>
            <p:nvPr/>
          </p:nvSpPr>
          <p:spPr bwMode="auto">
            <a:xfrm>
              <a:off x="2928" y="1728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39406" name="Oval 110"/>
            <p:cNvSpPr>
              <a:spLocks noChangeAspect="1" noChangeArrowheads="1"/>
            </p:cNvSpPr>
            <p:nvPr/>
          </p:nvSpPr>
          <p:spPr bwMode="auto">
            <a:xfrm>
              <a:off x="3024" y="1728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39407" name="Oval 111"/>
            <p:cNvSpPr>
              <a:spLocks noChangeAspect="1" noChangeArrowheads="1"/>
            </p:cNvSpPr>
            <p:nvPr/>
          </p:nvSpPr>
          <p:spPr bwMode="auto">
            <a:xfrm>
              <a:off x="3120" y="1728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39408" name="Oval 112"/>
            <p:cNvSpPr>
              <a:spLocks noChangeAspect="1" noChangeArrowheads="1"/>
            </p:cNvSpPr>
            <p:nvPr/>
          </p:nvSpPr>
          <p:spPr bwMode="auto">
            <a:xfrm>
              <a:off x="3216" y="1728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39409" name="Oval 113"/>
            <p:cNvSpPr>
              <a:spLocks noChangeAspect="1" noChangeArrowheads="1"/>
            </p:cNvSpPr>
            <p:nvPr/>
          </p:nvSpPr>
          <p:spPr bwMode="auto">
            <a:xfrm>
              <a:off x="3312" y="1728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39410" name="Oval 114"/>
            <p:cNvSpPr>
              <a:spLocks noChangeAspect="1" noChangeArrowheads="1"/>
            </p:cNvSpPr>
            <p:nvPr/>
          </p:nvSpPr>
          <p:spPr bwMode="auto">
            <a:xfrm>
              <a:off x="3408" y="1728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39411" name="Oval 115"/>
            <p:cNvSpPr>
              <a:spLocks noChangeAspect="1" noChangeArrowheads="1"/>
            </p:cNvSpPr>
            <p:nvPr/>
          </p:nvSpPr>
          <p:spPr bwMode="auto">
            <a:xfrm>
              <a:off x="3504" y="1728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39412" name="Oval 116"/>
            <p:cNvSpPr>
              <a:spLocks noChangeAspect="1" noChangeArrowheads="1"/>
            </p:cNvSpPr>
            <p:nvPr/>
          </p:nvSpPr>
          <p:spPr bwMode="auto">
            <a:xfrm>
              <a:off x="3600" y="1728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39413" name="Oval 117"/>
            <p:cNvSpPr>
              <a:spLocks noChangeAspect="1" noChangeArrowheads="1"/>
            </p:cNvSpPr>
            <p:nvPr/>
          </p:nvSpPr>
          <p:spPr bwMode="auto">
            <a:xfrm>
              <a:off x="3696" y="1728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39414" name="Oval 118"/>
            <p:cNvSpPr>
              <a:spLocks noChangeAspect="1" noChangeArrowheads="1"/>
            </p:cNvSpPr>
            <p:nvPr/>
          </p:nvSpPr>
          <p:spPr bwMode="auto">
            <a:xfrm>
              <a:off x="2256" y="1824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39415" name="Oval 119"/>
            <p:cNvSpPr>
              <a:spLocks noChangeAspect="1" noChangeArrowheads="1"/>
            </p:cNvSpPr>
            <p:nvPr/>
          </p:nvSpPr>
          <p:spPr bwMode="auto">
            <a:xfrm>
              <a:off x="2352" y="1824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39416" name="Oval 120"/>
            <p:cNvSpPr>
              <a:spLocks noChangeAspect="1" noChangeArrowheads="1"/>
            </p:cNvSpPr>
            <p:nvPr/>
          </p:nvSpPr>
          <p:spPr bwMode="auto">
            <a:xfrm>
              <a:off x="2448" y="1824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39417" name="Oval 121"/>
            <p:cNvSpPr>
              <a:spLocks noChangeAspect="1" noChangeArrowheads="1"/>
            </p:cNvSpPr>
            <p:nvPr/>
          </p:nvSpPr>
          <p:spPr bwMode="auto">
            <a:xfrm>
              <a:off x="2544" y="1824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39418" name="Oval 122"/>
            <p:cNvSpPr>
              <a:spLocks noChangeAspect="1" noChangeArrowheads="1"/>
            </p:cNvSpPr>
            <p:nvPr/>
          </p:nvSpPr>
          <p:spPr bwMode="auto">
            <a:xfrm>
              <a:off x="2640" y="1824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39419" name="Oval 123"/>
            <p:cNvSpPr>
              <a:spLocks noChangeAspect="1" noChangeArrowheads="1"/>
            </p:cNvSpPr>
            <p:nvPr/>
          </p:nvSpPr>
          <p:spPr bwMode="auto">
            <a:xfrm>
              <a:off x="2736" y="1824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39420" name="Oval 124"/>
            <p:cNvSpPr>
              <a:spLocks noChangeAspect="1" noChangeArrowheads="1"/>
            </p:cNvSpPr>
            <p:nvPr/>
          </p:nvSpPr>
          <p:spPr bwMode="auto">
            <a:xfrm>
              <a:off x="2832" y="1824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39421" name="Oval 125"/>
            <p:cNvSpPr>
              <a:spLocks noChangeAspect="1" noChangeArrowheads="1"/>
            </p:cNvSpPr>
            <p:nvPr/>
          </p:nvSpPr>
          <p:spPr bwMode="auto">
            <a:xfrm>
              <a:off x="2928" y="1824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39422" name="Oval 126"/>
            <p:cNvSpPr>
              <a:spLocks noChangeAspect="1" noChangeArrowheads="1"/>
            </p:cNvSpPr>
            <p:nvPr/>
          </p:nvSpPr>
          <p:spPr bwMode="auto">
            <a:xfrm>
              <a:off x="3024" y="1824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39423" name="Oval 127"/>
            <p:cNvSpPr>
              <a:spLocks noChangeAspect="1" noChangeArrowheads="1"/>
            </p:cNvSpPr>
            <p:nvPr/>
          </p:nvSpPr>
          <p:spPr bwMode="auto">
            <a:xfrm>
              <a:off x="3120" y="1824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39424" name="Oval 128"/>
            <p:cNvSpPr>
              <a:spLocks noChangeAspect="1" noChangeArrowheads="1"/>
            </p:cNvSpPr>
            <p:nvPr/>
          </p:nvSpPr>
          <p:spPr bwMode="auto">
            <a:xfrm>
              <a:off x="3216" y="1824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39425" name="Oval 129"/>
            <p:cNvSpPr>
              <a:spLocks noChangeAspect="1" noChangeArrowheads="1"/>
            </p:cNvSpPr>
            <p:nvPr/>
          </p:nvSpPr>
          <p:spPr bwMode="auto">
            <a:xfrm>
              <a:off x="3312" y="1824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39426" name="Oval 130"/>
            <p:cNvSpPr>
              <a:spLocks noChangeAspect="1" noChangeArrowheads="1"/>
            </p:cNvSpPr>
            <p:nvPr/>
          </p:nvSpPr>
          <p:spPr bwMode="auto">
            <a:xfrm>
              <a:off x="3408" y="1824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39427" name="Oval 131"/>
            <p:cNvSpPr>
              <a:spLocks noChangeAspect="1" noChangeArrowheads="1"/>
            </p:cNvSpPr>
            <p:nvPr/>
          </p:nvSpPr>
          <p:spPr bwMode="auto">
            <a:xfrm>
              <a:off x="3504" y="1824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39428" name="Oval 132"/>
            <p:cNvSpPr>
              <a:spLocks noChangeAspect="1" noChangeArrowheads="1"/>
            </p:cNvSpPr>
            <p:nvPr/>
          </p:nvSpPr>
          <p:spPr bwMode="auto">
            <a:xfrm>
              <a:off x="3600" y="1824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39429" name="Oval 133"/>
            <p:cNvSpPr>
              <a:spLocks noChangeAspect="1" noChangeArrowheads="1"/>
            </p:cNvSpPr>
            <p:nvPr/>
          </p:nvSpPr>
          <p:spPr bwMode="auto">
            <a:xfrm>
              <a:off x="3696" y="1824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39430" name="Oval 134"/>
            <p:cNvSpPr>
              <a:spLocks noChangeAspect="1" noChangeArrowheads="1"/>
            </p:cNvSpPr>
            <p:nvPr/>
          </p:nvSpPr>
          <p:spPr bwMode="auto">
            <a:xfrm>
              <a:off x="2256" y="1920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39431" name="Oval 135"/>
            <p:cNvSpPr>
              <a:spLocks noChangeAspect="1" noChangeArrowheads="1"/>
            </p:cNvSpPr>
            <p:nvPr/>
          </p:nvSpPr>
          <p:spPr bwMode="auto">
            <a:xfrm>
              <a:off x="2352" y="1920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39432" name="Oval 136"/>
            <p:cNvSpPr>
              <a:spLocks noChangeAspect="1" noChangeArrowheads="1"/>
            </p:cNvSpPr>
            <p:nvPr/>
          </p:nvSpPr>
          <p:spPr bwMode="auto">
            <a:xfrm>
              <a:off x="2448" y="1920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39433" name="Oval 137"/>
            <p:cNvSpPr>
              <a:spLocks noChangeAspect="1" noChangeArrowheads="1"/>
            </p:cNvSpPr>
            <p:nvPr/>
          </p:nvSpPr>
          <p:spPr bwMode="auto">
            <a:xfrm>
              <a:off x="2544" y="1920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39434" name="Oval 138"/>
            <p:cNvSpPr>
              <a:spLocks noChangeAspect="1" noChangeArrowheads="1"/>
            </p:cNvSpPr>
            <p:nvPr/>
          </p:nvSpPr>
          <p:spPr bwMode="auto">
            <a:xfrm>
              <a:off x="2640" y="1920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39435" name="Oval 139"/>
            <p:cNvSpPr>
              <a:spLocks noChangeAspect="1" noChangeArrowheads="1"/>
            </p:cNvSpPr>
            <p:nvPr/>
          </p:nvSpPr>
          <p:spPr bwMode="auto">
            <a:xfrm>
              <a:off x="2736" y="1920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39436" name="Oval 140"/>
            <p:cNvSpPr>
              <a:spLocks noChangeAspect="1" noChangeArrowheads="1"/>
            </p:cNvSpPr>
            <p:nvPr/>
          </p:nvSpPr>
          <p:spPr bwMode="auto">
            <a:xfrm>
              <a:off x="2832" y="1920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39437" name="Oval 141"/>
            <p:cNvSpPr>
              <a:spLocks noChangeAspect="1" noChangeArrowheads="1"/>
            </p:cNvSpPr>
            <p:nvPr/>
          </p:nvSpPr>
          <p:spPr bwMode="auto">
            <a:xfrm>
              <a:off x="2928" y="1920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39438" name="Oval 142"/>
            <p:cNvSpPr>
              <a:spLocks noChangeAspect="1" noChangeArrowheads="1"/>
            </p:cNvSpPr>
            <p:nvPr/>
          </p:nvSpPr>
          <p:spPr bwMode="auto">
            <a:xfrm>
              <a:off x="3024" y="1920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39439" name="Oval 143"/>
            <p:cNvSpPr>
              <a:spLocks noChangeAspect="1" noChangeArrowheads="1"/>
            </p:cNvSpPr>
            <p:nvPr/>
          </p:nvSpPr>
          <p:spPr bwMode="auto">
            <a:xfrm>
              <a:off x="3120" y="1920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39440" name="Oval 144"/>
            <p:cNvSpPr>
              <a:spLocks noChangeAspect="1" noChangeArrowheads="1"/>
            </p:cNvSpPr>
            <p:nvPr/>
          </p:nvSpPr>
          <p:spPr bwMode="auto">
            <a:xfrm>
              <a:off x="3216" y="1920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39441" name="Oval 145"/>
            <p:cNvSpPr>
              <a:spLocks noChangeAspect="1" noChangeArrowheads="1"/>
            </p:cNvSpPr>
            <p:nvPr/>
          </p:nvSpPr>
          <p:spPr bwMode="auto">
            <a:xfrm>
              <a:off x="3312" y="1920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39442" name="Oval 146"/>
            <p:cNvSpPr>
              <a:spLocks noChangeAspect="1" noChangeArrowheads="1"/>
            </p:cNvSpPr>
            <p:nvPr/>
          </p:nvSpPr>
          <p:spPr bwMode="auto">
            <a:xfrm>
              <a:off x="3408" y="1920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39443" name="Oval 147"/>
            <p:cNvSpPr>
              <a:spLocks noChangeAspect="1" noChangeArrowheads="1"/>
            </p:cNvSpPr>
            <p:nvPr/>
          </p:nvSpPr>
          <p:spPr bwMode="auto">
            <a:xfrm>
              <a:off x="3504" y="1920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39444" name="Oval 148"/>
            <p:cNvSpPr>
              <a:spLocks noChangeAspect="1" noChangeArrowheads="1"/>
            </p:cNvSpPr>
            <p:nvPr/>
          </p:nvSpPr>
          <p:spPr bwMode="auto">
            <a:xfrm>
              <a:off x="3600" y="1920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39445" name="Oval 149"/>
            <p:cNvSpPr>
              <a:spLocks noChangeAspect="1" noChangeArrowheads="1"/>
            </p:cNvSpPr>
            <p:nvPr/>
          </p:nvSpPr>
          <p:spPr bwMode="auto">
            <a:xfrm>
              <a:off x="3696" y="1920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39446" name="Oval 150"/>
            <p:cNvSpPr>
              <a:spLocks noChangeAspect="1" noChangeArrowheads="1"/>
            </p:cNvSpPr>
            <p:nvPr/>
          </p:nvSpPr>
          <p:spPr bwMode="auto">
            <a:xfrm>
              <a:off x="2256" y="2016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39447" name="Oval 151"/>
            <p:cNvSpPr>
              <a:spLocks noChangeAspect="1" noChangeArrowheads="1"/>
            </p:cNvSpPr>
            <p:nvPr/>
          </p:nvSpPr>
          <p:spPr bwMode="auto">
            <a:xfrm>
              <a:off x="2352" y="2016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39448" name="Oval 152"/>
            <p:cNvSpPr>
              <a:spLocks noChangeAspect="1" noChangeArrowheads="1"/>
            </p:cNvSpPr>
            <p:nvPr/>
          </p:nvSpPr>
          <p:spPr bwMode="auto">
            <a:xfrm>
              <a:off x="2448" y="2016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39449" name="Oval 153"/>
            <p:cNvSpPr>
              <a:spLocks noChangeAspect="1" noChangeArrowheads="1"/>
            </p:cNvSpPr>
            <p:nvPr/>
          </p:nvSpPr>
          <p:spPr bwMode="auto">
            <a:xfrm>
              <a:off x="2544" y="2016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39450" name="Oval 154"/>
            <p:cNvSpPr>
              <a:spLocks noChangeAspect="1" noChangeArrowheads="1"/>
            </p:cNvSpPr>
            <p:nvPr/>
          </p:nvSpPr>
          <p:spPr bwMode="auto">
            <a:xfrm>
              <a:off x="2640" y="2016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39451" name="Oval 155"/>
            <p:cNvSpPr>
              <a:spLocks noChangeAspect="1" noChangeArrowheads="1"/>
            </p:cNvSpPr>
            <p:nvPr/>
          </p:nvSpPr>
          <p:spPr bwMode="auto">
            <a:xfrm>
              <a:off x="2736" y="2016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39452" name="Oval 156"/>
            <p:cNvSpPr>
              <a:spLocks noChangeAspect="1" noChangeArrowheads="1"/>
            </p:cNvSpPr>
            <p:nvPr/>
          </p:nvSpPr>
          <p:spPr bwMode="auto">
            <a:xfrm>
              <a:off x="2832" y="2016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39453" name="Oval 157"/>
            <p:cNvSpPr>
              <a:spLocks noChangeAspect="1" noChangeArrowheads="1"/>
            </p:cNvSpPr>
            <p:nvPr/>
          </p:nvSpPr>
          <p:spPr bwMode="auto">
            <a:xfrm>
              <a:off x="2928" y="2016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39454" name="Oval 158"/>
            <p:cNvSpPr>
              <a:spLocks noChangeAspect="1" noChangeArrowheads="1"/>
            </p:cNvSpPr>
            <p:nvPr/>
          </p:nvSpPr>
          <p:spPr bwMode="auto">
            <a:xfrm>
              <a:off x="3024" y="2016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39455" name="Oval 159"/>
            <p:cNvSpPr>
              <a:spLocks noChangeAspect="1" noChangeArrowheads="1"/>
            </p:cNvSpPr>
            <p:nvPr/>
          </p:nvSpPr>
          <p:spPr bwMode="auto">
            <a:xfrm>
              <a:off x="3120" y="2016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39456" name="Oval 160"/>
            <p:cNvSpPr>
              <a:spLocks noChangeAspect="1" noChangeArrowheads="1"/>
            </p:cNvSpPr>
            <p:nvPr/>
          </p:nvSpPr>
          <p:spPr bwMode="auto">
            <a:xfrm>
              <a:off x="3216" y="2016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39457" name="Oval 161"/>
            <p:cNvSpPr>
              <a:spLocks noChangeAspect="1" noChangeArrowheads="1"/>
            </p:cNvSpPr>
            <p:nvPr/>
          </p:nvSpPr>
          <p:spPr bwMode="auto">
            <a:xfrm>
              <a:off x="3312" y="2016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39458" name="Oval 162"/>
            <p:cNvSpPr>
              <a:spLocks noChangeAspect="1" noChangeArrowheads="1"/>
            </p:cNvSpPr>
            <p:nvPr/>
          </p:nvSpPr>
          <p:spPr bwMode="auto">
            <a:xfrm>
              <a:off x="3408" y="2016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39459" name="Oval 163"/>
            <p:cNvSpPr>
              <a:spLocks noChangeAspect="1" noChangeArrowheads="1"/>
            </p:cNvSpPr>
            <p:nvPr/>
          </p:nvSpPr>
          <p:spPr bwMode="auto">
            <a:xfrm>
              <a:off x="3504" y="2016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39460" name="Oval 164"/>
            <p:cNvSpPr>
              <a:spLocks noChangeAspect="1" noChangeArrowheads="1"/>
            </p:cNvSpPr>
            <p:nvPr/>
          </p:nvSpPr>
          <p:spPr bwMode="auto">
            <a:xfrm>
              <a:off x="3600" y="2016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39461" name="Oval 165"/>
            <p:cNvSpPr>
              <a:spLocks noChangeAspect="1" noChangeArrowheads="1"/>
            </p:cNvSpPr>
            <p:nvPr/>
          </p:nvSpPr>
          <p:spPr bwMode="auto">
            <a:xfrm>
              <a:off x="3696" y="2016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39462" name="Oval 166"/>
            <p:cNvSpPr>
              <a:spLocks noChangeAspect="1" noChangeArrowheads="1"/>
            </p:cNvSpPr>
            <p:nvPr/>
          </p:nvSpPr>
          <p:spPr bwMode="auto">
            <a:xfrm>
              <a:off x="2256" y="211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39463" name="Oval 167"/>
            <p:cNvSpPr>
              <a:spLocks noChangeAspect="1" noChangeArrowheads="1"/>
            </p:cNvSpPr>
            <p:nvPr/>
          </p:nvSpPr>
          <p:spPr bwMode="auto">
            <a:xfrm>
              <a:off x="2352" y="211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39464" name="Oval 168"/>
            <p:cNvSpPr>
              <a:spLocks noChangeAspect="1" noChangeArrowheads="1"/>
            </p:cNvSpPr>
            <p:nvPr/>
          </p:nvSpPr>
          <p:spPr bwMode="auto">
            <a:xfrm>
              <a:off x="2448" y="211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39465" name="Oval 169"/>
            <p:cNvSpPr>
              <a:spLocks noChangeAspect="1" noChangeArrowheads="1"/>
            </p:cNvSpPr>
            <p:nvPr/>
          </p:nvSpPr>
          <p:spPr bwMode="auto">
            <a:xfrm>
              <a:off x="2544" y="211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39466" name="Oval 170"/>
            <p:cNvSpPr>
              <a:spLocks noChangeAspect="1" noChangeArrowheads="1"/>
            </p:cNvSpPr>
            <p:nvPr/>
          </p:nvSpPr>
          <p:spPr bwMode="auto">
            <a:xfrm>
              <a:off x="2640" y="211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39467" name="Oval 171"/>
            <p:cNvSpPr>
              <a:spLocks noChangeAspect="1" noChangeArrowheads="1"/>
            </p:cNvSpPr>
            <p:nvPr/>
          </p:nvSpPr>
          <p:spPr bwMode="auto">
            <a:xfrm>
              <a:off x="2736" y="211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39468" name="Oval 172"/>
            <p:cNvSpPr>
              <a:spLocks noChangeAspect="1" noChangeArrowheads="1"/>
            </p:cNvSpPr>
            <p:nvPr/>
          </p:nvSpPr>
          <p:spPr bwMode="auto">
            <a:xfrm>
              <a:off x="2832" y="211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39469" name="Oval 173"/>
            <p:cNvSpPr>
              <a:spLocks noChangeAspect="1" noChangeArrowheads="1"/>
            </p:cNvSpPr>
            <p:nvPr/>
          </p:nvSpPr>
          <p:spPr bwMode="auto">
            <a:xfrm>
              <a:off x="2928" y="211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39470" name="Oval 174"/>
            <p:cNvSpPr>
              <a:spLocks noChangeAspect="1" noChangeArrowheads="1"/>
            </p:cNvSpPr>
            <p:nvPr/>
          </p:nvSpPr>
          <p:spPr bwMode="auto">
            <a:xfrm>
              <a:off x="3024" y="211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39471" name="Oval 175"/>
            <p:cNvSpPr>
              <a:spLocks noChangeAspect="1" noChangeArrowheads="1"/>
            </p:cNvSpPr>
            <p:nvPr/>
          </p:nvSpPr>
          <p:spPr bwMode="auto">
            <a:xfrm>
              <a:off x="3120" y="211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39472" name="Oval 176"/>
            <p:cNvSpPr>
              <a:spLocks noChangeAspect="1" noChangeArrowheads="1"/>
            </p:cNvSpPr>
            <p:nvPr/>
          </p:nvSpPr>
          <p:spPr bwMode="auto">
            <a:xfrm>
              <a:off x="3216" y="211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39473" name="Oval 177"/>
            <p:cNvSpPr>
              <a:spLocks noChangeAspect="1" noChangeArrowheads="1"/>
            </p:cNvSpPr>
            <p:nvPr/>
          </p:nvSpPr>
          <p:spPr bwMode="auto">
            <a:xfrm>
              <a:off x="3312" y="211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39474" name="Oval 178"/>
            <p:cNvSpPr>
              <a:spLocks noChangeAspect="1" noChangeArrowheads="1"/>
            </p:cNvSpPr>
            <p:nvPr/>
          </p:nvSpPr>
          <p:spPr bwMode="auto">
            <a:xfrm>
              <a:off x="3408" y="211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39475" name="Oval 179"/>
            <p:cNvSpPr>
              <a:spLocks noChangeAspect="1" noChangeArrowheads="1"/>
            </p:cNvSpPr>
            <p:nvPr/>
          </p:nvSpPr>
          <p:spPr bwMode="auto">
            <a:xfrm>
              <a:off x="3504" y="211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39476" name="Oval 180"/>
            <p:cNvSpPr>
              <a:spLocks noChangeAspect="1" noChangeArrowheads="1"/>
            </p:cNvSpPr>
            <p:nvPr/>
          </p:nvSpPr>
          <p:spPr bwMode="auto">
            <a:xfrm>
              <a:off x="3600" y="211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39477" name="Oval 181"/>
            <p:cNvSpPr>
              <a:spLocks noChangeAspect="1" noChangeArrowheads="1"/>
            </p:cNvSpPr>
            <p:nvPr/>
          </p:nvSpPr>
          <p:spPr bwMode="auto">
            <a:xfrm>
              <a:off x="3696" y="211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39478" name="Oval 182"/>
            <p:cNvSpPr>
              <a:spLocks noChangeAspect="1" noChangeArrowheads="1"/>
            </p:cNvSpPr>
            <p:nvPr/>
          </p:nvSpPr>
          <p:spPr bwMode="auto">
            <a:xfrm>
              <a:off x="2256" y="2208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39479" name="Oval 183"/>
            <p:cNvSpPr>
              <a:spLocks noChangeAspect="1" noChangeArrowheads="1"/>
            </p:cNvSpPr>
            <p:nvPr/>
          </p:nvSpPr>
          <p:spPr bwMode="auto">
            <a:xfrm>
              <a:off x="2352" y="2208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39480" name="Oval 184"/>
            <p:cNvSpPr>
              <a:spLocks noChangeAspect="1" noChangeArrowheads="1"/>
            </p:cNvSpPr>
            <p:nvPr/>
          </p:nvSpPr>
          <p:spPr bwMode="auto">
            <a:xfrm>
              <a:off x="2448" y="2208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39481" name="Oval 185"/>
            <p:cNvSpPr>
              <a:spLocks noChangeAspect="1" noChangeArrowheads="1"/>
            </p:cNvSpPr>
            <p:nvPr/>
          </p:nvSpPr>
          <p:spPr bwMode="auto">
            <a:xfrm>
              <a:off x="2544" y="2208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39482" name="Oval 186"/>
            <p:cNvSpPr>
              <a:spLocks noChangeAspect="1" noChangeArrowheads="1"/>
            </p:cNvSpPr>
            <p:nvPr/>
          </p:nvSpPr>
          <p:spPr bwMode="auto">
            <a:xfrm>
              <a:off x="2640" y="2208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39483" name="Oval 187"/>
            <p:cNvSpPr>
              <a:spLocks noChangeAspect="1" noChangeArrowheads="1"/>
            </p:cNvSpPr>
            <p:nvPr/>
          </p:nvSpPr>
          <p:spPr bwMode="auto">
            <a:xfrm>
              <a:off x="2736" y="2208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39484" name="Oval 188"/>
            <p:cNvSpPr>
              <a:spLocks noChangeAspect="1" noChangeArrowheads="1"/>
            </p:cNvSpPr>
            <p:nvPr/>
          </p:nvSpPr>
          <p:spPr bwMode="auto">
            <a:xfrm>
              <a:off x="2832" y="2208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39485" name="Oval 189"/>
            <p:cNvSpPr>
              <a:spLocks noChangeAspect="1" noChangeArrowheads="1"/>
            </p:cNvSpPr>
            <p:nvPr/>
          </p:nvSpPr>
          <p:spPr bwMode="auto">
            <a:xfrm>
              <a:off x="2928" y="2208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39486" name="Oval 190"/>
            <p:cNvSpPr>
              <a:spLocks noChangeAspect="1" noChangeArrowheads="1"/>
            </p:cNvSpPr>
            <p:nvPr/>
          </p:nvSpPr>
          <p:spPr bwMode="auto">
            <a:xfrm>
              <a:off x="3024" y="2208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39487" name="Oval 191"/>
            <p:cNvSpPr>
              <a:spLocks noChangeAspect="1" noChangeArrowheads="1"/>
            </p:cNvSpPr>
            <p:nvPr/>
          </p:nvSpPr>
          <p:spPr bwMode="auto">
            <a:xfrm>
              <a:off x="3120" y="2208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39488" name="Oval 192"/>
            <p:cNvSpPr>
              <a:spLocks noChangeAspect="1" noChangeArrowheads="1"/>
            </p:cNvSpPr>
            <p:nvPr/>
          </p:nvSpPr>
          <p:spPr bwMode="auto">
            <a:xfrm>
              <a:off x="3216" y="2208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39489" name="Oval 193"/>
            <p:cNvSpPr>
              <a:spLocks noChangeAspect="1" noChangeArrowheads="1"/>
            </p:cNvSpPr>
            <p:nvPr/>
          </p:nvSpPr>
          <p:spPr bwMode="auto">
            <a:xfrm>
              <a:off x="3312" y="2208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39490" name="Oval 194"/>
            <p:cNvSpPr>
              <a:spLocks noChangeAspect="1" noChangeArrowheads="1"/>
            </p:cNvSpPr>
            <p:nvPr/>
          </p:nvSpPr>
          <p:spPr bwMode="auto">
            <a:xfrm>
              <a:off x="3408" y="2208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39491" name="Oval 195"/>
            <p:cNvSpPr>
              <a:spLocks noChangeAspect="1" noChangeArrowheads="1"/>
            </p:cNvSpPr>
            <p:nvPr/>
          </p:nvSpPr>
          <p:spPr bwMode="auto">
            <a:xfrm>
              <a:off x="3504" y="2208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39492" name="Oval 196"/>
            <p:cNvSpPr>
              <a:spLocks noChangeAspect="1" noChangeArrowheads="1"/>
            </p:cNvSpPr>
            <p:nvPr/>
          </p:nvSpPr>
          <p:spPr bwMode="auto">
            <a:xfrm>
              <a:off x="3600" y="2208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39493" name="Oval 197"/>
            <p:cNvSpPr>
              <a:spLocks noChangeAspect="1" noChangeArrowheads="1"/>
            </p:cNvSpPr>
            <p:nvPr/>
          </p:nvSpPr>
          <p:spPr bwMode="auto">
            <a:xfrm>
              <a:off x="3696" y="2208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39494" name="Oval 198"/>
            <p:cNvSpPr>
              <a:spLocks noChangeAspect="1" noChangeArrowheads="1"/>
            </p:cNvSpPr>
            <p:nvPr/>
          </p:nvSpPr>
          <p:spPr bwMode="auto">
            <a:xfrm>
              <a:off x="2256" y="2304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39495" name="Oval 199"/>
            <p:cNvSpPr>
              <a:spLocks noChangeAspect="1" noChangeArrowheads="1"/>
            </p:cNvSpPr>
            <p:nvPr/>
          </p:nvSpPr>
          <p:spPr bwMode="auto">
            <a:xfrm>
              <a:off x="2352" y="2304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39496" name="Oval 200"/>
            <p:cNvSpPr>
              <a:spLocks noChangeAspect="1" noChangeArrowheads="1"/>
            </p:cNvSpPr>
            <p:nvPr/>
          </p:nvSpPr>
          <p:spPr bwMode="auto">
            <a:xfrm>
              <a:off x="2448" y="2304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39497" name="Oval 201"/>
            <p:cNvSpPr>
              <a:spLocks noChangeAspect="1" noChangeArrowheads="1"/>
            </p:cNvSpPr>
            <p:nvPr/>
          </p:nvSpPr>
          <p:spPr bwMode="auto">
            <a:xfrm>
              <a:off x="2544" y="2304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39498" name="Oval 202"/>
            <p:cNvSpPr>
              <a:spLocks noChangeAspect="1" noChangeArrowheads="1"/>
            </p:cNvSpPr>
            <p:nvPr/>
          </p:nvSpPr>
          <p:spPr bwMode="auto">
            <a:xfrm>
              <a:off x="2640" y="2304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39499" name="Oval 203"/>
            <p:cNvSpPr>
              <a:spLocks noChangeAspect="1" noChangeArrowheads="1"/>
            </p:cNvSpPr>
            <p:nvPr/>
          </p:nvSpPr>
          <p:spPr bwMode="auto">
            <a:xfrm>
              <a:off x="2736" y="2304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39500" name="Oval 204"/>
            <p:cNvSpPr>
              <a:spLocks noChangeAspect="1" noChangeArrowheads="1"/>
            </p:cNvSpPr>
            <p:nvPr/>
          </p:nvSpPr>
          <p:spPr bwMode="auto">
            <a:xfrm>
              <a:off x="2832" y="2304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39501" name="Oval 205"/>
            <p:cNvSpPr>
              <a:spLocks noChangeAspect="1" noChangeArrowheads="1"/>
            </p:cNvSpPr>
            <p:nvPr/>
          </p:nvSpPr>
          <p:spPr bwMode="auto">
            <a:xfrm>
              <a:off x="2928" y="2304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39502" name="Oval 206"/>
            <p:cNvSpPr>
              <a:spLocks noChangeAspect="1" noChangeArrowheads="1"/>
            </p:cNvSpPr>
            <p:nvPr/>
          </p:nvSpPr>
          <p:spPr bwMode="auto">
            <a:xfrm>
              <a:off x="3024" y="2304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39503" name="Oval 207"/>
            <p:cNvSpPr>
              <a:spLocks noChangeAspect="1" noChangeArrowheads="1"/>
            </p:cNvSpPr>
            <p:nvPr/>
          </p:nvSpPr>
          <p:spPr bwMode="auto">
            <a:xfrm>
              <a:off x="3120" y="2304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39504" name="Oval 208"/>
            <p:cNvSpPr>
              <a:spLocks noChangeAspect="1" noChangeArrowheads="1"/>
            </p:cNvSpPr>
            <p:nvPr/>
          </p:nvSpPr>
          <p:spPr bwMode="auto">
            <a:xfrm>
              <a:off x="3216" y="2304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39505" name="Oval 209"/>
            <p:cNvSpPr>
              <a:spLocks noChangeAspect="1" noChangeArrowheads="1"/>
            </p:cNvSpPr>
            <p:nvPr/>
          </p:nvSpPr>
          <p:spPr bwMode="auto">
            <a:xfrm>
              <a:off x="3312" y="2304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39506" name="Oval 210"/>
            <p:cNvSpPr>
              <a:spLocks noChangeAspect="1" noChangeArrowheads="1"/>
            </p:cNvSpPr>
            <p:nvPr/>
          </p:nvSpPr>
          <p:spPr bwMode="auto">
            <a:xfrm>
              <a:off x="3408" y="2304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39507" name="Oval 211"/>
            <p:cNvSpPr>
              <a:spLocks noChangeAspect="1" noChangeArrowheads="1"/>
            </p:cNvSpPr>
            <p:nvPr/>
          </p:nvSpPr>
          <p:spPr bwMode="auto">
            <a:xfrm>
              <a:off x="3504" y="2304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39508" name="Oval 212"/>
            <p:cNvSpPr>
              <a:spLocks noChangeAspect="1" noChangeArrowheads="1"/>
            </p:cNvSpPr>
            <p:nvPr/>
          </p:nvSpPr>
          <p:spPr bwMode="auto">
            <a:xfrm>
              <a:off x="3600" y="2304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39509" name="Oval 213"/>
            <p:cNvSpPr>
              <a:spLocks noChangeAspect="1" noChangeArrowheads="1"/>
            </p:cNvSpPr>
            <p:nvPr/>
          </p:nvSpPr>
          <p:spPr bwMode="auto">
            <a:xfrm>
              <a:off x="3696" y="2304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39510" name="Oval 214"/>
            <p:cNvSpPr>
              <a:spLocks noChangeAspect="1" noChangeArrowheads="1"/>
            </p:cNvSpPr>
            <p:nvPr/>
          </p:nvSpPr>
          <p:spPr bwMode="auto">
            <a:xfrm>
              <a:off x="2256" y="2400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39511" name="Oval 215"/>
            <p:cNvSpPr>
              <a:spLocks noChangeAspect="1" noChangeArrowheads="1"/>
            </p:cNvSpPr>
            <p:nvPr/>
          </p:nvSpPr>
          <p:spPr bwMode="auto">
            <a:xfrm>
              <a:off x="2352" y="2400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39512" name="Oval 216"/>
            <p:cNvSpPr>
              <a:spLocks noChangeAspect="1" noChangeArrowheads="1"/>
            </p:cNvSpPr>
            <p:nvPr/>
          </p:nvSpPr>
          <p:spPr bwMode="auto">
            <a:xfrm>
              <a:off x="2448" y="2400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39513" name="Oval 217"/>
            <p:cNvSpPr>
              <a:spLocks noChangeAspect="1" noChangeArrowheads="1"/>
            </p:cNvSpPr>
            <p:nvPr/>
          </p:nvSpPr>
          <p:spPr bwMode="auto">
            <a:xfrm>
              <a:off x="2544" y="2400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39514" name="Oval 218"/>
            <p:cNvSpPr>
              <a:spLocks noChangeAspect="1" noChangeArrowheads="1"/>
            </p:cNvSpPr>
            <p:nvPr/>
          </p:nvSpPr>
          <p:spPr bwMode="auto">
            <a:xfrm>
              <a:off x="2640" y="2400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39515" name="Oval 219"/>
            <p:cNvSpPr>
              <a:spLocks noChangeAspect="1" noChangeArrowheads="1"/>
            </p:cNvSpPr>
            <p:nvPr/>
          </p:nvSpPr>
          <p:spPr bwMode="auto">
            <a:xfrm>
              <a:off x="2736" y="2400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39516" name="Oval 220"/>
            <p:cNvSpPr>
              <a:spLocks noChangeAspect="1" noChangeArrowheads="1"/>
            </p:cNvSpPr>
            <p:nvPr/>
          </p:nvSpPr>
          <p:spPr bwMode="auto">
            <a:xfrm>
              <a:off x="2832" y="2400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39517" name="Oval 221"/>
            <p:cNvSpPr>
              <a:spLocks noChangeAspect="1" noChangeArrowheads="1"/>
            </p:cNvSpPr>
            <p:nvPr/>
          </p:nvSpPr>
          <p:spPr bwMode="auto">
            <a:xfrm>
              <a:off x="2928" y="2400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39518" name="Oval 222"/>
            <p:cNvSpPr>
              <a:spLocks noChangeAspect="1" noChangeArrowheads="1"/>
            </p:cNvSpPr>
            <p:nvPr/>
          </p:nvSpPr>
          <p:spPr bwMode="auto">
            <a:xfrm>
              <a:off x="3024" y="2400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39519" name="Oval 223"/>
            <p:cNvSpPr>
              <a:spLocks noChangeAspect="1" noChangeArrowheads="1"/>
            </p:cNvSpPr>
            <p:nvPr/>
          </p:nvSpPr>
          <p:spPr bwMode="auto">
            <a:xfrm>
              <a:off x="3120" y="2400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39520" name="Oval 224"/>
            <p:cNvSpPr>
              <a:spLocks noChangeAspect="1" noChangeArrowheads="1"/>
            </p:cNvSpPr>
            <p:nvPr/>
          </p:nvSpPr>
          <p:spPr bwMode="auto">
            <a:xfrm>
              <a:off x="3216" y="2400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39521" name="Oval 225"/>
            <p:cNvSpPr>
              <a:spLocks noChangeAspect="1" noChangeArrowheads="1"/>
            </p:cNvSpPr>
            <p:nvPr/>
          </p:nvSpPr>
          <p:spPr bwMode="auto">
            <a:xfrm>
              <a:off x="3312" y="2400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39522" name="Oval 226"/>
            <p:cNvSpPr>
              <a:spLocks noChangeAspect="1" noChangeArrowheads="1"/>
            </p:cNvSpPr>
            <p:nvPr/>
          </p:nvSpPr>
          <p:spPr bwMode="auto">
            <a:xfrm>
              <a:off x="3408" y="2400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39523" name="Oval 227"/>
            <p:cNvSpPr>
              <a:spLocks noChangeAspect="1" noChangeArrowheads="1"/>
            </p:cNvSpPr>
            <p:nvPr/>
          </p:nvSpPr>
          <p:spPr bwMode="auto">
            <a:xfrm>
              <a:off x="3504" y="2400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39524" name="Oval 228"/>
            <p:cNvSpPr>
              <a:spLocks noChangeAspect="1" noChangeArrowheads="1"/>
            </p:cNvSpPr>
            <p:nvPr/>
          </p:nvSpPr>
          <p:spPr bwMode="auto">
            <a:xfrm>
              <a:off x="3600" y="2400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39525" name="Oval 229"/>
            <p:cNvSpPr>
              <a:spLocks noChangeAspect="1" noChangeArrowheads="1"/>
            </p:cNvSpPr>
            <p:nvPr/>
          </p:nvSpPr>
          <p:spPr bwMode="auto">
            <a:xfrm>
              <a:off x="3696" y="2400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39526" name="Oval 230"/>
            <p:cNvSpPr>
              <a:spLocks noChangeAspect="1" noChangeArrowheads="1"/>
            </p:cNvSpPr>
            <p:nvPr/>
          </p:nvSpPr>
          <p:spPr bwMode="auto">
            <a:xfrm>
              <a:off x="2256" y="2496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39527" name="Oval 231"/>
            <p:cNvSpPr>
              <a:spLocks noChangeAspect="1" noChangeArrowheads="1"/>
            </p:cNvSpPr>
            <p:nvPr/>
          </p:nvSpPr>
          <p:spPr bwMode="auto">
            <a:xfrm>
              <a:off x="2352" y="2496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39528" name="Oval 232"/>
            <p:cNvSpPr>
              <a:spLocks noChangeAspect="1" noChangeArrowheads="1"/>
            </p:cNvSpPr>
            <p:nvPr/>
          </p:nvSpPr>
          <p:spPr bwMode="auto">
            <a:xfrm>
              <a:off x="2448" y="2496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39529" name="Oval 233"/>
            <p:cNvSpPr>
              <a:spLocks noChangeAspect="1" noChangeArrowheads="1"/>
            </p:cNvSpPr>
            <p:nvPr/>
          </p:nvSpPr>
          <p:spPr bwMode="auto">
            <a:xfrm>
              <a:off x="2544" y="2496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39530" name="Oval 234"/>
            <p:cNvSpPr>
              <a:spLocks noChangeAspect="1" noChangeArrowheads="1"/>
            </p:cNvSpPr>
            <p:nvPr/>
          </p:nvSpPr>
          <p:spPr bwMode="auto">
            <a:xfrm>
              <a:off x="2640" y="2496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39531" name="Oval 235"/>
            <p:cNvSpPr>
              <a:spLocks noChangeAspect="1" noChangeArrowheads="1"/>
            </p:cNvSpPr>
            <p:nvPr/>
          </p:nvSpPr>
          <p:spPr bwMode="auto">
            <a:xfrm>
              <a:off x="2736" y="2496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39532" name="Oval 236"/>
            <p:cNvSpPr>
              <a:spLocks noChangeAspect="1" noChangeArrowheads="1"/>
            </p:cNvSpPr>
            <p:nvPr/>
          </p:nvSpPr>
          <p:spPr bwMode="auto">
            <a:xfrm>
              <a:off x="2832" y="2496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39533" name="Oval 237"/>
            <p:cNvSpPr>
              <a:spLocks noChangeAspect="1" noChangeArrowheads="1"/>
            </p:cNvSpPr>
            <p:nvPr/>
          </p:nvSpPr>
          <p:spPr bwMode="auto">
            <a:xfrm>
              <a:off x="2928" y="2496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39534" name="Oval 238"/>
            <p:cNvSpPr>
              <a:spLocks noChangeAspect="1" noChangeArrowheads="1"/>
            </p:cNvSpPr>
            <p:nvPr/>
          </p:nvSpPr>
          <p:spPr bwMode="auto">
            <a:xfrm>
              <a:off x="3024" y="2496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39535" name="Oval 239"/>
            <p:cNvSpPr>
              <a:spLocks noChangeAspect="1" noChangeArrowheads="1"/>
            </p:cNvSpPr>
            <p:nvPr/>
          </p:nvSpPr>
          <p:spPr bwMode="auto">
            <a:xfrm>
              <a:off x="3120" y="2496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39536" name="Oval 240"/>
            <p:cNvSpPr>
              <a:spLocks noChangeAspect="1" noChangeArrowheads="1"/>
            </p:cNvSpPr>
            <p:nvPr/>
          </p:nvSpPr>
          <p:spPr bwMode="auto">
            <a:xfrm>
              <a:off x="3216" y="2496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39537" name="Oval 241"/>
            <p:cNvSpPr>
              <a:spLocks noChangeAspect="1" noChangeArrowheads="1"/>
            </p:cNvSpPr>
            <p:nvPr/>
          </p:nvSpPr>
          <p:spPr bwMode="auto">
            <a:xfrm>
              <a:off x="3312" y="2496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39538" name="Oval 242"/>
            <p:cNvSpPr>
              <a:spLocks noChangeAspect="1" noChangeArrowheads="1"/>
            </p:cNvSpPr>
            <p:nvPr/>
          </p:nvSpPr>
          <p:spPr bwMode="auto">
            <a:xfrm>
              <a:off x="3408" y="2496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39539" name="Oval 243"/>
            <p:cNvSpPr>
              <a:spLocks noChangeAspect="1" noChangeArrowheads="1"/>
            </p:cNvSpPr>
            <p:nvPr/>
          </p:nvSpPr>
          <p:spPr bwMode="auto">
            <a:xfrm>
              <a:off x="3504" y="2496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39540" name="Oval 244"/>
            <p:cNvSpPr>
              <a:spLocks noChangeAspect="1" noChangeArrowheads="1"/>
            </p:cNvSpPr>
            <p:nvPr/>
          </p:nvSpPr>
          <p:spPr bwMode="auto">
            <a:xfrm>
              <a:off x="3600" y="2496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39541" name="Oval 245"/>
            <p:cNvSpPr>
              <a:spLocks noChangeAspect="1" noChangeArrowheads="1"/>
            </p:cNvSpPr>
            <p:nvPr/>
          </p:nvSpPr>
          <p:spPr bwMode="auto">
            <a:xfrm>
              <a:off x="3696" y="2496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39542" name="Oval 246"/>
            <p:cNvSpPr>
              <a:spLocks noChangeAspect="1" noChangeArrowheads="1"/>
            </p:cNvSpPr>
            <p:nvPr/>
          </p:nvSpPr>
          <p:spPr bwMode="auto">
            <a:xfrm>
              <a:off x="2256" y="259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39543" name="Oval 247"/>
            <p:cNvSpPr>
              <a:spLocks noChangeAspect="1" noChangeArrowheads="1"/>
            </p:cNvSpPr>
            <p:nvPr/>
          </p:nvSpPr>
          <p:spPr bwMode="auto">
            <a:xfrm>
              <a:off x="2352" y="259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39544" name="Oval 248"/>
            <p:cNvSpPr>
              <a:spLocks noChangeAspect="1" noChangeArrowheads="1"/>
            </p:cNvSpPr>
            <p:nvPr/>
          </p:nvSpPr>
          <p:spPr bwMode="auto">
            <a:xfrm>
              <a:off x="2448" y="259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39545" name="Oval 249"/>
            <p:cNvSpPr>
              <a:spLocks noChangeAspect="1" noChangeArrowheads="1"/>
            </p:cNvSpPr>
            <p:nvPr/>
          </p:nvSpPr>
          <p:spPr bwMode="auto">
            <a:xfrm>
              <a:off x="2544" y="259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39546" name="Oval 250"/>
            <p:cNvSpPr>
              <a:spLocks noChangeAspect="1" noChangeArrowheads="1"/>
            </p:cNvSpPr>
            <p:nvPr/>
          </p:nvSpPr>
          <p:spPr bwMode="auto">
            <a:xfrm>
              <a:off x="2640" y="259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39547" name="Oval 251"/>
            <p:cNvSpPr>
              <a:spLocks noChangeAspect="1" noChangeArrowheads="1"/>
            </p:cNvSpPr>
            <p:nvPr/>
          </p:nvSpPr>
          <p:spPr bwMode="auto">
            <a:xfrm>
              <a:off x="2736" y="259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39548" name="Oval 252"/>
            <p:cNvSpPr>
              <a:spLocks noChangeAspect="1" noChangeArrowheads="1"/>
            </p:cNvSpPr>
            <p:nvPr/>
          </p:nvSpPr>
          <p:spPr bwMode="auto">
            <a:xfrm>
              <a:off x="2832" y="259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39549" name="Oval 253"/>
            <p:cNvSpPr>
              <a:spLocks noChangeAspect="1" noChangeArrowheads="1"/>
            </p:cNvSpPr>
            <p:nvPr/>
          </p:nvSpPr>
          <p:spPr bwMode="auto">
            <a:xfrm>
              <a:off x="2928" y="259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39550" name="Oval 254"/>
            <p:cNvSpPr>
              <a:spLocks noChangeAspect="1" noChangeArrowheads="1"/>
            </p:cNvSpPr>
            <p:nvPr/>
          </p:nvSpPr>
          <p:spPr bwMode="auto">
            <a:xfrm>
              <a:off x="3024" y="259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39551" name="Oval 255"/>
            <p:cNvSpPr>
              <a:spLocks noChangeAspect="1" noChangeArrowheads="1"/>
            </p:cNvSpPr>
            <p:nvPr/>
          </p:nvSpPr>
          <p:spPr bwMode="auto">
            <a:xfrm>
              <a:off x="3120" y="259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39552" name="Oval 256"/>
            <p:cNvSpPr>
              <a:spLocks noChangeAspect="1" noChangeArrowheads="1"/>
            </p:cNvSpPr>
            <p:nvPr/>
          </p:nvSpPr>
          <p:spPr bwMode="auto">
            <a:xfrm>
              <a:off x="3216" y="259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39553" name="Oval 257"/>
            <p:cNvSpPr>
              <a:spLocks noChangeAspect="1" noChangeArrowheads="1"/>
            </p:cNvSpPr>
            <p:nvPr/>
          </p:nvSpPr>
          <p:spPr bwMode="auto">
            <a:xfrm>
              <a:off x="3312" y="259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39554" name="Oval 258"/>
            <p:cNvSpPr>
              <a:spLocks noChangeAspect="1" noChangeArrowheads="1"/>
            </p:cNvSpPr>
            <p:nvPr/>
          </p:nvSpPr>
          <p:spPr bwMode="auto">
            <a:xfrm>
              <a:off x="3408" y="259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39555" name="Oval 259"/>
            <p:cNvSpPr>
              <a:spLocks noChangeAspect="1" noChangeArrowheads="1"/>
            </p:cNvSpPr>
            <p:nvPr/>
          </p:nvSpPr>
          <p:spPr bwMode="auto">
            <a:xfrm>
              <a:off x="3504" y="259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39556" name="Oval 260"/>
            <p:cNvSpPr>
              <a:spLocks noChangeAspect="1" noChangeArrowheads="1"/>
            </p:cNvSpPr>
            <p:nvPr/>
          </p:nvSpPr>
          <p:spPr bwMode="auto">
            <a:xfrm>
              <a:off x="3600" y="259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39557" name="Oval 261"/>
            <p:cNvSpPr>
              <a:spLocks noChangeAspect="1" noChangeArrowheads="1"/>
            </p:cNvSpPr>
            <p:nvPr/>
          </p:nvSpPr>
          <p:spPr bwMode="auto">
            <a:xfrm>
              <a:off x="3696" y="259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</p:grpSp>
      <p:sp>
        <p:nvSpPr>
          <p:cNvPr id="439595" name="Text Box 299"/>
          <p:cNvSpPr txBox="1">
            <a:spLocks noChangeArrowheads="1"/>
          </p:cNvSpPr>
          <p:nvPr/>
        </p:nvSpPr>
        <p:spPr bwMode="auto">
          <a:xfrm>
            <a:off x="609600" y="2133600"/>
            <a:ext cx="3095625" cy="3113088"/>
          </a:xfrm>
          <a:prstGeom prst="rect">
            <a:avLst/>
          </a:prstGeom>
          <a:noFill/>
          <a:ln w="19050">
            <a:noFill/>
            <a:miter lim="800000"/>
            <a:headEnd type="none" w="sm" len="sm"/>
            <a:tailEnd type="none" w="med" len="lg"/>
          </a:ln>
          <a:effectLst/>
        </p:spPr>
        <p:txBody>
          <a:bodyPr wrap="none">
            <a:spAutoFit/>
          </a:bodyPr>
          <a:lstStyle/>
          <a:p>
            <a:r>
              <a:rPr lang="en-US"/>
              <a:t>do ic = 1, n, B</a:t>
            </a:r>
          </a:p>
          <a:p>
            <a:r>
              <a:rPr lang="en-US"/>
              <a:t>  do jc = 1, n , B</a:t>
            </a:r>
          </a:p>
          <a:p>
            <a:r>
              <a:rPr lang="en-US"/>
              <a:t>     do t = 1,T</a:t>
            </a:r>
          </a:p>
          <a:p>
            <a:r>
              <a:rPr lang="en-US"/>
              <a:t>        </a:t>
            </a:r>
            <a:r>
              <a:rPr lang="en-US">
                <a:solidFill>
                  <a:schemeClr val="bg2"/>
                </a:solidFill>
              </a:rPr>
              <a:t>do i = 1,B</a:t>
            </a:r>
          </a:p>
          <a:p>
            <a:r>
              <a:rPr lang="en-US">
                <a:solidFill>
                  <a:schemeClr val="bg2"/>
                </a:solidFill>
              </a:rPr>
              <a:t>           do j = 1,B</a:t>
            </a:r>
          </a:p>
          <a:p>
            <a:r>
              <a:rPr lang="en-US">
                <a:solidFill>
                  <a:schemeClr val="bg2"/>
                </a:solidFill>
              </a:rPr>
              <a:t>              … a(ic+i-1,jc+j-1) …</a:t>
            </a:r>
          </a:p>
          <a:p>
            <a:r>
              <a:rPr lang="en-US">
                <a:solidFill>
                  <a:schemeClr val="bg2"/>
                </a:solidFill>
              </a:rPr>
              <a:t>           end do</a:t>
            </a:r>
          </a:p>
          <a:p>
            <a:r>
              <a:rPr lang="en-US">
                <a:solidFill>
                  <a:schemeClr val="bg2"/>
                </a:solidFill>
              </a:rPr>
              <a:t>        end do</a:t>
            </a:r>
          </a:p>
          <a:p>
            <a:r>
              <a:rPr lang="en-US"/>
              <a:t>     end do</a:t>
            </a:r>
          </a:p>
          <a:p>
            <a:r>
              <a:rPr lang="en-US"/>
              <a:t>  end do</a:t>
            </a:r>
          </a:p>
          <a:p>
            <a:r>
              <a:rPr lang="en-US"/>
              <a:t>end do</a:t>
            </a:r>
          </a:p>
        </p:txBody>
      </p:sp>
      <p:sp>
        <p:nvSpPr>
          <p:cNvPr id="439641" name="Text Box 345"/>
          <p:cNvSpPr txBox="1">
            <a:spLocks noChangeArrowheads="1"/>
          </p:cNvSpPr>
          <p:nvPr/>
        </p:nvSpPr>
        <p:spPr bwMode="auto">
          <a:xfrm>
            <a:off x="3146425" y="1416050"/>
            <a:ext cx="184150" cy="366713"/>
          </a:xfrm>
          <a:prstGeom prst="rect">
            <a:avLst/>
          </a:prstGeom>
          <a:noFill/>
          <a:ln w="19050">
            <a:noFill/>
            <a:miter lim="800000"/>
            <a:headEnd type="none" w="sm" len="sm"/>
            <a:tailEnd type="none" w="med" len="lg"/>
          </a:ln>
          <a:effectLst/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439642" name="Text Box 346"/>
          <p:cNvSpPr txBox="1">
            <a:spLocks noChangeArrowheads="1"/>
          </p:cNvSpPr>
          <p:nvPr/>
        </p:nvSpPr>
        <p:spPr bwMode="auto">
          <a:xfrm>
            <a:off x="2603500" y="4829175"/>
            <a:ext cx="1524000" cy="366713"/>
          </a:xfrm>
          <a:prstGeom prst="rect">
            <a:avLst/>
          </a:prstGeom>
          <a:noFill/>
          <a:ln w="19050">
            <a:noFill/>
            <a:miter lim="800000"/>
            <a:headEnd type="none" w="sm" len="sm"/>
            <a:tailEnd type="none" w="med" len="lg"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FF0033"/>
                </a:solidFill>
              </a:rPr>
              <a:t>B: Block size</a:t>
            </a:r>
          </a:p>
        </p:txBody>
      </p:sp>
      <p:grpSp>
        <p:nvGrpSpPr>
          <p:cNvPr id="439645" name="Group 349"/>
          <p:cNvGrpSpPr>
            <a:grpSpLocks/>
          </p:cNvGrpSpPr>
          <p:nvPr/>
        </p:nvGrpSpPr>
        <p:grpSpPr bwMode="auto">
          <a:xfrm>
            <a:off x="2333625" y="2011363"/>
            <a:ext cx="1954213" cy="590550"/>
            <a:chOff x="1470" y="1267"/>
            <a:chExt cx="1231" cy="372"/>
          </a:xfrm>
        </p:grpSpPr>
        <p:sp>
          <p:nvSpPr>
            <p:cNvPr id="439643" name="AutoShape 347"/>
            <p:cNvSpPr>
              <a:spLocks/>
            </p:cNvSpPr>
            <p:nvPr/>
          </p:nvSpPr>
          <p:spPr bwMode="auto">
            <a:xfrm rot="-1518222">
              <a:off x="1470" y="1316"/>
              <a:ext cx="210" cy="323"/>
            </a:xfrm>
            <a:prstGeom prst="rightBrace">
              <a:avLst>
                <a:gd name="adj1" fmla="val 12817"/>
                <a:gd name="adj2" fmla="val 50000"/>
              </a:avLst>
            </a:prstGeom>
            <a:noFill/>
            <a:ln w="19050">
              <a:solidFill>
                <a:srgbClr val="FF0033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39644" name="Text Box 348"/>
            <p:cNvSpPr txBox="1">
              <a:spLocks noChangeArrowheads="1"/>
            </p:cNvSpPr>
            <p:nvPr/>
          </p:nvSpPr>
          <p:spPr bwMode="auto">
            <a:xfrm>
              <a:off x="1727" y="1267"/>
              <a:ext cx="974" cy="231"/>
            </a:xfrm>
            <a:prstGeom prst="rect">
              <a:avLst/>
            </a:prstGeom>
            <a:noFill/>
            <a:ln w="19050">
              <a:noFill/>
              <a:miter lim="800000"/>
              <a:headEnd type="none" w="sm" len="sm"/>
              <a:tailEnd type="none" w="med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>
                  <a:solidFill>
                    <a:srgbClr val="FF0033"/>
                  </a:solidFill>
                </a:rPr>
                <a:t>control loops</a:t>
              </a:r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772648429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0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-</a:t>
            </a:r>
            <a:fld id="{181020C9-5F36-4CDE-880F-195A3529E7DA}" type="slidenum">
              <a:rPr lang="en-US"/>
              <a:pPr/>
              <a:t>49</a:t>
            </a:fld>
            <a:r>
              <a:rPr lang="en-US"/>
              <a:t>-</a:t>
            </a:r>
          </a:p>
        </p:txBody>
      </p:sp>
      <p:sp>
        <p:nvSpPr>
          <p:cNvPr id="440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Loop Blocking (Loop Tiling)</a:t>
            </a:r>
          </a:p>
        </p:txBody>
      </p:sp>
      <p:sp>
        <p:nvSpPr>
          <p:cNvPr id="4403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345243"/>
            <a:ext cx="7772400" cy="457200"/>
          </a:xfrm>
        </p:spPr>
        <p:txBody>
          <a:bodyPr>
            <a:normAutofit fontScale="85000" lnSpcReduction="20000"/>
          </a:bodyPr>
          <a:lstStyle/>
          <a:p>
            <a:pPr>
              <a:buFont typeface="Wingdings" pitchFamily="2" charset="2"/>
              <a:buNone/>
            </a:pPr>
            <a:r>
              <a:rPr lang="en-US" dirty="0"/>
              <a:t>Exploits temporal locality in a loop nest.</a:t>
            </a:r>
          </a:p>
        </p:txBody>
      </p:sp>
      <p:grpSp>
        <p:nvGrpSpPr>
          <p:cNvPr id="440324" name="Group 4"/>
          <p:cNvGrpSpPr>
            <a:grpSpLocks/>
          </p:cNvGrpSpPr>
          <p:nvPr/>
        </p:nvGrpSpPr>
        <p:grpSpPr bwMode="auto">
          <a:xfrm>
            <a:off x="5334000" y="2438400"/>
            <a:ext cx="2341563" cy="2341563"/>
            <a:chOff x="2256" y="1152"/>
            <a:chExt cx="1475" cy="1475"/>
          </a:xfrm>
        </p:grpSpPr>
        <p:sp>
          <p:nvSpPr>
            <p:cNvPr id="440325" name="Oval 5"/>
            <p:cNvSpPr>
              <a:spLocks noChangeAspect="1" noChangeArrowheads="1"/>
            </p:cNvSpPr>
            <p:nvPr/>
          </p:nvSpPr>
          <p:spPr bwMode="auto">
            <a:xfrm>
              <a:off x="2256" y="115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0326" name="Oval 6"/>
            <p:cNvSpPr>
              <a:spLocks noChangeAspect="1" noChangeArrowheads="1"/>
            </p:cNvSpPr>
            <p:nvPr/>
          </p:nvSpPr>
          <p:spPr bwMode="auto">
            <a:xfrm>
              <a:off x="2352" y="115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0327" name="Oval 7"/>
            <p:cNvSpPr>
              <a:spLocks noChangeAspect="1" noChangeArrowheads="1"/>
            </p:cNvSpPr>
            <p:nvPr/>
          </p:nvSpPr>
          <p:spPr bwMode="auto">
            <a:xfrm>
              <a:off x="2448" y="115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0328" name="Oval 8"/>
            <p:cNvSpPr>
              <a:spLocks noChangeAspect="1" noChangeArrowheads="1"/>
            </p:cNvSpPr>
            <p:nvPr/>
          </p:nvSpPr>
          <p:spPr bwMode="auto">
            <a:xfrm>
              <a:off x="2544" y="115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0329" name="Oval 9"/>
            <p:cNvSpPr>
              <a:spLocks noChangeAspect="1" noChangeArrowheads="1"/>
            </p:cNvSpPr>
            <p:nvPr/>
          </p:nvSpPr>
          <p:spPr bwMode="auto">
            <a:xfrm>
              <a:off x="2640" y="115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0330" name="Oval 10"/>
            <p:cNvSpPr>
              <a:spLocks noChangeAspect="1" noChangeArrowheads="1"/>
            </p:cNvSpPr>
            <p:nvPr/>
          </p:nvSpPr>
          <p:spPr bwMode="auto">
            <a:xfrm>
              <a:off x="2736" y="115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0331" name="Oval 11"/>
            <p:cNvSpPr>
              <a:spLocks noChangeAspect="1" noChangeArrowheads="1"/>
            </p:cNvSpPr>
            <p:nvPr/>
          </p:nvSpPr>
          <p:spPr bwMode="auto">
            <a:xfrm>
              <a:off x="2832" y="115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0332" name="Oval 12"/>
            <p:cNvSpPr>
              <a:spLocks noChangeAspect="1" noChangeArrowheads="1"/>
            </p:cNvSpPr>
            <p:nvPr/>
          </p:nvSpPr>
          <p:spPr bwMode="auto">
            <a:xfrm>
              <a:off x="2928" y="115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0333" name="Oval 13"/>
            <p:cNvSpPr>
              <a:spLocks noChangeAspect="1" noChangeArrowheads="1"/>
            </p:cNvSpPr>
            <p:nvPr/>
          </p:nvSpPr>
          <p:spPr bwMode="auto">
            <a:xfrm>
              <a:off x="3024" y="115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0334" name="Oval 14"/>
            <p:cNvSpPr>
              <a:spLocks noChangeAspect="1" noChangeArrowheads="1"/>
            </p:cNvSpPr>
            <p:nvPr/>
          </p:nvSpPr>
          <p:spPr bwMode="auto">
            <a:xfrm>
              <a:off x="3120" y="115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0335" name="Oval 15"/>
            <p:cNvSpPr>
              <a:spLocks noChangeAspect="1" noChangeArrowheads="1"/>
            </p:cNvSpPr>
            <p:nvPr/>
          </p:nvSpPr>
          <p:spPr bwMode="auto">
            <a:xfrm>
              <a:off x="3216" y="115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0336" name="Oval 16"/>
            <p:cNvSpPr>
              <a:spLocks noChangeAspect="1" noChangeArrowheads="1"/>
            </p:cNvSpPr>
            <p:nvPr/>
          </p:nvSpPr>
          <p:spPr bwMode="auto">
            <a:xfrm>
              <a:off x="3312" y="115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0337" name="Oval 17"/>
            <p:cNvSpPr>
              <a:spLocks noChangeAspect="1" noChangeArrowheads="1"/>
            </p:cNvSpPr>
            <p:nvPr/>
          </p:nvSpPr>
          <p:spPr bwMode="auto">
            <a:xfrm>
              <a:off x="3408" y="115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0338" name="Oval 18"/>
            <p:cNvSpPr>
              <a:spLocks noChangeAspect="1" noChangeArrowheads="1"/>
            </p:cNvSpPr>
            <p:nvPr/>
          </p:nvSpPr>
          <p:spPr bwMode="auto">
            <a:xfrm>
              <a:off x="3504" y="115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0339" name="Oval 19"/>
            <p:cNvSpPr>
              <a:spLocks noChangeAspect="1" noChangeArrowheads="1"/>
            </p:cNvSpPr>
            <p:nvPr/>
          </p:nvSpPr>
          <p:spPr bwMode="auto">
            <a:xfrm>
              <a:off x="3600" y="115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0340" name="Oval 20"/>
            <p:cNvSpPr>
              <a:spLocks noChangeAspect="1" noChangeArrowheads="1"/>
            </p:cNvSpPr>
            <p:nvPr/>
          </p:nvSpPr>
          <p:spPr bwMode="auto">
            <a:xfrm>
              <a:off x="3696" y="115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0341" name="Oval 21"/>
            <p:cNvSpPr>
              <a:spLocks noChangeAspect="1" noChangeArrowheads="1"/>
            </p:cNvSpPr>
            <p:nvPr/>
          </p:nvSpPr>
          <p:spPr bwMode="auto">
            <a:xfrm>
              <a:off x="2256" y="1248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0342" name="Oval 22"/>
            <p:cNvSpPr>
              <a:spLocks noChangeAspect="1" noChangeArrowheads="1"/>
            </p:cNvSpPr>
            <p:nvPr/>
          </p:nvSpPr>
          <p:spPr bwMode="auto">
            <a:xfrm>
              <a:off x="2352" y="1248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0343" name="Oval 23"/>
            <p:cNvSpPr>
              <a:spLocks noChangeAspect="1" noChangeArrowheads="1"/>
            </p:cNvSpPr>
            <p:nvPr/>
          </p:nvSpPr>
          <p:spPr bwMode="auto">
            <a:xfrm>
              <a:off x="2448" y="1248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0344" name="Oval 24"/>
            <p:cNvSpPr>
              <a:spLocks noChangeAspect="1" noChangeArrowheads="1"/>
            </p:cNvSpPr>
            <p:nvPr/>
          </p:nvSpPr>
          <p:spPr bwMode="auto">
            <a:xfrm>
              <a:off x="2544" y="1248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0345" name="Oval 25"/>
            <p:cNvSpPr>
              <a:spLocks noChangeAspect="1" noChangeArrowheads="1"/>
            </p:cNvSpPr>
            <p:nvPr/>
          </p:nvSpPr>
          <p:spPr bwMode="auto">
            <a:xfrm>
              <a:off x="2640" y="1248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0346" name="Oval 26"/>
            <p:cNvSpPr>
              <a:spLocks noChangeAspect="1" noChangeArrowheads="1"/>
            </p:cNvSpPr>
            <p:nvPr/>
          </p:nvSpPr>
          <p:spPr bwMode="auto">
            <a:xfrm>
              <a:off x="2736" y="1248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0347" name="Oval 27"/>
            <p:cNvSpPr>
              <a:spLocks noChangeAspect="1" noChangeArrowheads="1"/>
            </p:cNvSpPr>
            <p:nvPr/>
          </p:nvSpPr>
          <p:spPr bwMode="auto">
            <a:xfrm>
              <a:off x="2832" y="1248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0348" name="Oval 28"/>
            <p:cNvSpPr>
              <a:spLocks noChangeAspect="1" noChangeArrowheads="1"/>
            </p:cNvSpPr>
            <p:nvPr/>
          </p:nvSpPr>
          <p:spPr bwMode="auto">
            <a:xfrm>
              <a:off x="2928" y="1248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0349" name="Oval 29"/>
            <p:cNvSpPr>
              <a:spLocks noChangeAspect="1" noChangeArrowheads="1"/>
            </p:cNvSpPr>
            <p:nvPr/>
          </p:nvSpPr>
          <p:spPr bwMode="auto">
            <a:xfrm>
              <a:off x="3024" y="1248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0350" name="Oval 30"/>
            <p:cNvSpPr>
              <a:spLocks noChangeAspect="1" noChangeArrowheads="1"/>
            </p:cNvSpPr>
            <p:nvPr/>
          </p:nvSpPr>
          <p:spPr bwMode="auto">
            <a:xfrm>
              <a:off x="3120" y="1248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0351" name="Oval 31"/>
            <p:cNvSpPr>
              <a:spLocks noChangeAspect="1" noChangeArrowheads="1"/>
            </p:cNvSpPr>
            <p:nvPr/>
          </p:nvSpPr>
          <p:spPr bwMode="auto">
            <a:xfrm>
              <a:off x="3216" y="1248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0352" name="Oval 32"/>
            <p:cNvSpPr>
              <a:spLocks noChangeAspect="1" noChangeArrowheads="1"/>
            </p:cNvSpPr>
            <p:nvPr/>
          </p:nvSpPr>
          <p:spPr bwMode="auto">
            <a:xfrm>
              <a:off x="3312" y="1248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0353" name="Oval 33"/>
            <p:cNvSpPr>
              <a:spLocks noChangeAspect="1" noChangeArrowheads="1"/>
            </p:cNvSpPr>
            <p:nvPr/>
          </p:nvSpPr>
          <p:spPr bwMode="auto">
            <a:xfrm>
              <a:off x="3408" y="1248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0354" name="Oval 34"/>
            <p:cNvSpPr>
              <a:spLocks noChangeAspect="1" noChangeArrowheads="1"/>
            </p:cNvSpPr>
            <p:nvPr/>
          </p:nvSpPr>
          <p:spPr bwMode="auto">
            <a:xfrm>
              <a:off x="3504" y="1248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0355" name="Oval 35"/>
            <p:cNvSpPr>
              <a:spLocks noChangeAspect="1" noChangeArrowheads="1"/>
            </p:cNvSpPr>
            <p:nvPr/>
          </p:nvSpPr>
          <p:spPr bwMode="auto">
            <a:xfrm>
              <a:off x="3600" y="1248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0356" name="Oval 36"/>
            <p:cNvSpPr>
              <a:spLocks noChangeAspect="1" noChangeArrowheads="1"/>
            </p:cNvSpPr>
            <p:nvPr/>
          </p:nvSpPr>
          <p:spPr bwMode="auto">
            <a:xfrm>
              <a:off x="3696" y="1248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0357" name="Oval 37"/>
            <p:cNvSpPr>
              <a:spLocks noChangeAspect="1" noChangeArrowheads="1"/>
            </p:cNvSpPr>
            <p:nvPr/>
          </p:nvSpPr>
          <p:spPr bwMode="auto">
            <a:xfrm>
              <a:off x="2256" y="1344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0358" name="Oval 38"/>
            <p:cNvSpPr>
              <a:spLocks noChangeAspect="1" noChangeArrowheads="1"/>
            </p:cNvSpPr>
            <p:nvPr/>
          </p:nvSpPr>
          <p:spPr bwMode="auto">
            <a:xfrm>
              <a:off x="2352" y="1344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0359" name="Oval 39"/>
            <p:cNvSpPr>
              <a:spLocks noChangeAspect="1" noChangeArrowheads="1"/>
            </p:cNvSpPr>
            <p:nvPr/>
          </p:nvSpPr>
          <p:spPr bwMode="auto">
            <a:xfrm>
              <a:off x="2448" y="1344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0360" name="Oval 40"/>
            <p:cNvSpPr>
              <a:spLocks noChangeAspect="1" noChangeArrowheads="1"/>
            </p:cNvSpPr>
            <p:nvPr/>
          </p:nvSpPr>
          <p:spPr bwMode="auto">
            <a:xfrm>
              <a:off x="2544" y="1344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0361" name="Oval 41"/>
            <p:cNvSpPr>
              <a:spLocks noChangeAspect="1" noChangeArrowheads="1"/>
            </p:cNvSpPr>
            <p:nvPr/>
          </p:nvSpPr>
          <p:spPr bwMode="auto">
            <a:xfrm>
              <a:off x="2640" y="1344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0362" name="Oval 42"/>
            <p:cNvSpPr>
              <a:spLocks noChangeAspect="1" noChangeArrowheads="1"/>
            </p:cNvSpPr>
            <p:nvPr/>
          </p:nvSpPr>
          <p:spPr bwMode="auto">
            <a:xfrm>
              <a:off x="2736" y="1344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0363" name="Oval 43"/>
            <p:cNvSpPr>
              <a:spLocks noChangeAspect="1" noChangeArrowheads="1"/>
            </p:cNvSpPr>
            <p:nvPr/>
          </p:nvSpPr>
          <p:spPr bwMode="auto">
            <a:xfrm>
              <a:off x="2832" y="1344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0364" name="Oval 44"/>
            <p:cNvSpPr>
              <a:spLocks noChangeAspect="1" noChangeArrowheads="1"/>
            </p:cNvSpPr>
            <p:nvPr/>
          </p:nvSpPr>
          <p:spPr bwMode="auto">
            <a:xfrm>
              <a:off x="2928" y="1344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0365" name="Oval 45"/>
            <p:cNvSpPr>
              <a:spLocks noChangeAspect="1" noChangeArrowheads="1"/>
            </p:cNvSpPr>
            <p:nvPr/>
          </p:nvSpPr>
          <p:spPr bwMode="auto">
            <a:xfrm>
              <a:off x="3024" y="1344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0366" name="Oval 46"/>
            <p:cNvSpPr>
              <a:spLocks noChangeAspect="1" noChangeArrowheads="1"/>
            </p:cNvSpPr>
            <p:nvPr/>
          </p:nvSpPr>
          <p:spPr bwMode="auto">
            <a:xfrm>
              <a:off x="3120" y="1344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0367" name="Oval 47"/>
            <p:cNvSpPr>
              <a:spLocks noChangeAspect="1" noChangeArrowheads="1"/>
            </p:cNvSpPr>
            <p:nvPr/>
          </p:nvSpPr>
          <p:spPr bwMode="auto">
            <a:xfrm>
              <a:off x="3216" y="1344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0368" name="Oval 48"/>
            <p:cNvSpPr>
              <a:spLocks noChangeAspect="1" noChangeArrowheads="1"/>
            </p:cNvSpPr>
            <p:nvPr/>
          </p:nvSpPr>
          <p:spPr bwMode="auto">
            <a:xfrm>
              <a:off x="3312" y="1344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0369" name="Oval 49"/>
            <p:cNvSpPr>
              <a:spLocks noChangeAspect="1" noChangeArrowheads="1"/>
            </p:cNvSpPr>
            <p:nvPr/>
          </p:nvSpPr>
          <p:spPr bwMode="auto">
            <a:xfrm>
              <a:off x="3408" y="1344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0370" name="Oval 50"/>
            <p:cNvSpPr>
              <a:spLocks noChangeAspect="1" noChangeArrowheads="1"/>
            </p:cNvSpPr>
            <p:nvPr/>
          </p:nvSpPr>
          <p:spPr bwMode="auto">
            <a:xfrm>
              <a:off x="3504" y="1344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0371" name="Oval 51"/>
            <p:cNvSpPr>
              <a:spLocks noChangeAspect="1" noChangeArrowheads="1"/>
            </p:cNvSpPr>
            <p:nvPr/>
          </p:nvSpPr>
          <p:spPr bwMode="auto">
            <a:xfrm>
              <a:off x="3600" y="1344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0372" name="Oval 52"/>
            <p:cNvSpPr>
              <a:spLocks noChangeAspect="1" noChangeArrowheads="1"/>
            </p:cNvSpPr>
            <p:nvPr/>
          </p:nvSpPr>
          <p:spPr bwMode="auto">
            <a:xfrm>
              <a:off x="3696" y="1344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0373" name="Oval 53"/>
            <p:cNvSpPr>
              <a:spLocks noChangeAspect="1" noChangeArrowheads="1"/>
            </p:cNvSpPr>
            <p:nvPr/>
          </p:nvSpPr>
          <p:spPr bwMode="auto">
            <a:xfrm>
              <a:off x="2256" y="1440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0374" name="Oval 54"/>
            <p:cNvSpPr>
              <a:spLocks noChangeAspect="1" noChangeArrowheads="1"/>
            </p:cNvSpPr>
            <p:nvPr/>
          </p:nvSpPr>
          <p:spPr bwMode="auto">
            <a:xfrm>
              <a:off x="2352" y="1440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0375" name="Oval 55"/>
            <p:cNvSpPr>
              <a:spLocks noChangeAspect="1" noChangeArrowheads="1"/>
            </p:cNvSpPr>
            <p:nvPr/>
          </p:nvSpPr>
          <p:spPr bwMode="auto">
            <a:xfrm>
              <a:off x="2448" y="1440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0376" name="Oval 56"/>
            <p:cNvSpPr>
              <a:spLocks noChangeAspect="1" noChangeArrowheads="1"/>
            </p:cNvSpPr>
            <p:nvPr/>
          </p:nvSpPr>
          <p:spPr bwMode="auto">
            <a:xfrm>
              <a:off x="2544" y="1440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0377" name="Oval 57"/>
            <p:cNvSpPr>
              <a:spLocks noChangeAspect="1" noChangeArrowheads="1"/>
            </p:cNvSpPr>
            <p:nvPr/>
          </p:nvSpPr>
          <p:spPr bwMode="auto">
            <a:xfrm>
              <a:off x="2640" y="1440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0378" name="Oval 58"/>
            <p:cNvSpPr>
              <a:spLocks noChangeAspect="1" noChangeArrowheads="1"/>
            </p:cNvSpPr>
            <p:nvPr/>
          </p:nvSpPr>
          <p:spPr bwMode="auto">
            <a:xfrm>
              <a:off x="2736" y="1440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0379" name="Oval 59"/>
            <p:cNvSpPr>
              <a:spLocks noChangeAspect="1" noChangeArrowheads="1"/>
            </p:cNvSpPr>
            <p:nvPr/>
          </p:nvSpPr>
          <p:spPr bwMode="auto">
            <a:xfrm>
              <a:off x="2832" y="1440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0380" name="Oval 60"/>
            <p:cNvSpPr>
              <a:spLocks noChangeAspect="1" noChangeArrowheads="1"/>
            </p:cNvSpPr>
            <p:nvPr/>
          </p:nvSpPr>
          <p:spPr bwMode="auto">
            <a:xfrm>
              <a:off x="2928" y="1440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0381" name="Oval 61"/>
            <p:cNvSpPr>
              <a:spLocks noChangeAspect="1" noChangeArrowheads="1"/>
            </p:cNvSpPr>
            <p:nvPr/>
          </p:nvSpPr>
          <p:spPr bwMode="auto">
            <a:xfrm>
              <a:off x="3024" y="1440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0382" name="Oval 62"/>
            <p:cNvSpPr>
              <a:spLocks noChangeAspect="1" noChangeArrowheads="1"/>
            </p:cNvSpPr>
            <p:nvPr/>
          </p:nvSpPr>
          <p:spPr bwMode="auto">
            <a:xfrm>
              <a:off x="3120" y="1440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0383" name="Oval 63"/>
            <p:cNvSpPr>
              <a:spLocks noChangeAspect="1" noChangeArrowheads="1"/>
            </p:cNvSpPr>
            <p:nvPr/>
          </p:nvSpPr>
          <p:spPr bwMode="auto">
            <a:xfrm>
              <a:off x="3216" y="1440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0384" name="Oval 64"/>
            <p:cNvSpPr>
              <a:spLocks noChangeAspect="1" noChangeArrowheads="1"/>
            </p:cNvSpPr>
            <p:nvPr/>
          </p:nvSpPr>
          <p:spPr bwMode="auto">
            <a:xfrm>
              <a:off x="3312" y="1440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0385" name="Oval 65"/>
            <p:cNvSpPr>
              <a:spLocks noChangeAspect="1" noChangeArrowheads="1"/>
            </p:cNvSpPr>
            <p:nvPr/>
          </p:nvSpPr>
          <p:spPr bwMode="auto">
            <a:xfrm>
              <a:off x="3408" y="1440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0386" name="Oval 66"/>
            <p:cNvSpPr>
              <a:spLocks noChangeAspect="1" noChangeArrowheads="1"/>
            </p:cNvSpPr>
            <p:nvPr/>
          </p:nvSpPr>
          <p:spPr bwMode="auto">
            <a:xfrm>
              <a:off x="3504" y="1440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0387" name="Oval 67"/>
            <p:cNvSpPr>
              <a:spLocks noChangeAspect="1" noChangeArrowheads="1"/>
            </p:cNvSpPr>
            <p:nvPr/>
          </p:nvSpPr>
          <p:spPr bwMode="auto">
            <a:xfrm>
              <a:off x="3600" y="1440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0388" name="Oval 68"/>
            <p:cNvSpPr>
              <a:spLocks noChangeAspect="1" noChangeArrowheads="1"/>
            </p:cNvSpPr>
            <p:nvPr/>
          </p:nvSpPr>
          <p:spPr bwMode="auto">
            <a:xfrm>
              <a:off x="3696" y="1440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0389" name="Oval 69"/>
            <p:cNvSpPr>
              <a:spLocks noChangeAspect="1" noChangeArrowheads="1"/>
            </p:cNvSpPr>
            <p:nvPr/>
          </p:nvSpPr>
          <p:spPr bwMode="auto">
            <a:xfrm>
              <a:off x="2256" y="1536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0390" name="Oval 70"/>
            <p:cNvSpPr>
              <a:spLocks noChangeAspect="1" noChangeArrowheads="1"/>
            </p:cNvSpPr>
            <p:nvPr/>
          </p:nvSpPr>
          <p:spPr bwMode="auto">
            <a:xfrm>
              <a:off x="2352" y="1536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0391" name="Oval 71"/>
            <p:cNvSpPr>
              <a:spLocks noChangeAspect="1" noChangeArrowheads="1"/>
            </p:cNvSpPr>
            <p:nvPr/>
          </p:nvSpPr>
          <p:spPr bwMode="auto">
            <a:xfrm>
              <a:off x="2448" y="1536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0392" name="Oval 72"/>
            <p:cNvSpPr>
              <a:spLocks noChangeAspect="1" noChangeArrowheads="1"/>
            </p:cNvSpPr>
            <p:nvPr/>
          </p:nvSpPr>
          <p:spPr bwMode="auto">
            <a:xfrm>
              <a:off x="2544" y="1536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0393" name="Oval 73"/>
            <p:cNvSpPr>
              <a:spLocks noChangeAspect="1" noChangeArrowheads="1"/>
            </p:cNvSpPr>
            <p:nvPr/>
          </p:nvSpPr>
          <p:spPr bwMode="auto">
            <a:xfrm>
              <a:off x="2640" y="1536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0394" name="Oval 74"/>
            <p:cNvSpPr>
              <a:spLocks noChangeAspect="1" noChangeArrowheads="1"/>
            </p:cNvSpPr>
            <p:nvPr/>
          </p:nvSpPr>
          <p:spPr bwMode="auto">
            <a:xfrm>
              <a:off x="2736" y="1536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0395" name="Oval 75"/>
            <p:cNvSpPr>
              <a:spLocks noChangeAspect="1" noChangeArrowheads="1"/>
            </p:cNvSpPr>
            <p:nvPr/>
          </p:nvSpPr>
          <p:spPr bwMode="auto">
            <a:xfrm>
              <a:off x="2832" y="1536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0396" name="Oval 76"/>
            <p:cNvSpPr>
              <a:spLocks noChangeAspect="1" noChangeArrowheads="1"/>
            </p:cNvSpPr>
            <p:nvPr/>
          </p:nvSpPr>
          <p:spPr bwMode="auto">
            <a:xfrm>
              <a:off x="2928" y="1536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0397" name="Oval 77"/>
            <p:cNvSpPr>
              <a:spLocks noChangeAspect="1" noChangeArrowheads="1"/>
            </p:cNvSpPr>
            <p:nvPr/>
          </p:nvSpPr>
          <p:spPr bwMode="auto">
            <a:xfrm>
              <a:off x="3024" y="1536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0398" name="Oval 78"/>
            <p:cNvSpPr>
              <a:spLocks noChangeAspect="1" noChangeArrowheads="1"/>
            </p:cNvSpPr>
            <p:nvPr/>
          </p:nvSpPr>
          <p:spPr bwMode="auto">
            <a:xfrm>
              <a:off x="3120" y="1536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0399" name="Oval 79"/>
            <p:cNvSpPr>
              <a:spLocks noChangeAspect="1" noChangeArrowheads="1"/>
            </p:cNvSpPr>
            <p:nvPr/>
          </p:nvSpPr>
          <p:spPr bwMode="auto">
            <a:xfrm>
              <a:off x="3216" y="1536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0400" name="Oval 80"/>
            <p:cNvSpPr>
              <a:spLocks noChangeAspect="1" noChangeArrowheads="1"/>
            </p:cNvSpPr>
            <p:nvPr/>
          </p:nvSpPr>
          <p:spPr bwMode="auto">
            <a:xfrm>
              <a:off x="3312" y="1536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0401" name="Oval 81"/>
            <p:cNvSpPr>
              <a:spLocks noChangeAspect="1" noChangeArrowheads="1"/>
            </p:cNvSpPr>
            <p:nvPr/>
          </p:nvSpPr>
          <p:spPr bwMode="auto">
            <a:xfrm>
              <a:off x="3408" y="1536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0402" name="Oval 82"/>
            <p:cNvSpPr>
              <a:spLocks noChangeAspect="1" noChangeArrowheads="1"/>
            </p:cNvSpPr>
            <p:nvPr/>
          </p:nvSpPr>
          <p:spPr bwMode="auto">
            <a:xfrm>
              <a:off x="3504" y="1536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0403" name="Oval 83"/>
            <p:cNvSpPr>
              <a:spLocks noChangeAspect="1" noChangeArrowheads="1"/>
            </p:cNvSpPr>
            <p:nvPr/>
          </p:nvSpPr>
          <p:spPr bwMode="auto">
            <a:xfrm>
              <a:off x="3600" y="1536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0404" name="Oval 84"/>
            <p:cNvSpPr>
              <a:spLocks noChangeAspect="1" noChangeArrowheads="1"/>
            </p:cNvSpPr>
            <p:nvPr/>
          </p:nvSpPr>
          <p:spPr bwMode="auto">
            <a:xfrm>
              <a:off x="3696" y="1536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0405" name="Oval 85"/>
            <p:cNvSpPr>
              <a:spLocks noChangeAspect="1" noChangeArrowheads="1"/>
            </p:cNvSpPr>
            <p:nvPr/>
          </p:nvSpPr>
          <p:spPr bwMode="auto">
            <a:xfrm>
              <a:off x="2256" y="163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0406" name="Oval 86"/>
            <p:cNvSpPr>
              <a:spLocks noChangeAspect="1" noChangeArrowheads="1"/>
            </p:cNvSpPr>
            <p:nvPr/>
          </p:nvSpPr>
          <p:spPr bwMode="auto">
            <a:xfrm>
              <a:off x="2352" y="163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0407" name="Oval 87"/>
            <p:cNvSpPr>
              <a:spLocks noChangeAspect="1" noChangeArrowheads="1"/>
            </p:cNvSpPr>
            <p:nvPr/>
          </p:nvSpPr>
          <p:spPr bwMode="auto">
            <a:xfrm>
              <a:off x="2448" y="163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0408" name="Oval 88"/>
            <p:cNvSpPr>
              <a:spLocks noChangeAspect="1" noChangeArrowheads="1"/>
            </p:cNvSpPr>
            <p:nvPr/>
          </p:nvSpPr>
          <p:spPr bwMode="auto">
            <a:xfrm>
              <a:off x="2544" y="163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0409" name="Oval 89"/>
            <p:cNvSpPr>
              <a:spLocks noChangeAspect="1" noChangeArrowheads="1"/>
            </p:cNvSpPr>
            <p:nvPr/>
          </p:nvSpPr>
          <p:spPr bwMode="auto">
            <a:xfrm>
              <a:off x="2640" y="163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0410" name="Oval 90"/>
            <p:cNvSpPr>
              <a:spLocks noChangeAspect="1" noChangeArrowheads="1"/>
            </p:cNvSpPr>
            <p:nvPr/>
          </p:nvSpPr>
          <p:spPr bwMode="auto">
            <a:xfrm>
              <a:off x="2736" y="163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0411" name="Oval 91"/>
            <p:cNvSpPr>
              <a:spLocks noChangeAspect="1" noChangeArrowheads="1"/>
            </p:cNvSpPr>
            <p:nvPr/>
          </p:nvSpPr>
          <p:spPr bwMode="auto">
            <a:xfrm>
              <a:off x="2832" y="163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0412" name="Oval 92"/>
            <p:cNvSpPr>
              <a:spLocks noChangeAspect="1" noChangeArrowheads="1"/>
            </p:cNvSpPr>
            <p:nvPr/>
          </p:nvSpPr>
          <p:spPr bwMode="auto">
            <a:xfrm>
              <a:off x="2928" y="163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0413" name="Oval 93"/>
            <p:cNvSpPr>
              <a:spLocks noChangeAspect="1" noChangeArrowheads="1"/>
            </p:cNvSpPr>
            <p:nvPr/>
          </p:nvSpPr>
          <p:spPr bwMode="auto">
            <a:xfrm>
              <a:off x="3024" y="163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0414" name="Oval 94"/>
            <p:cNvSpPr>
              <a:spLocks noChangeAspect="1" noChangeArrowheads="1"/>
            </p:cNvSpPr>
            <p:nvPr/>
          </p:nvSpPr>
          <p:spPr bwMode="auto">
            <a:xfrm>
              <a:off x="3120" y="163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0415" name="Oval 95"/>
            <p:cNvSpPr>
              <a:spLocks noChangeAspect="1" noChangeArrowheads="1"/>
            </p:cNvSpPr>
            <p:nvPr/>
          </p:nvSpPr>
          <p:spPr bwMode="auto">
            <a:xfrm>
              <a:off x="3216" y="163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0416" name="Oval 96"/>
            <p:cNvSpPr>
              <a:spLocks noChangeAspect="1" noChangeArrowheads="1"/>
            </p:cNvSpPr>
            <p:nvPr/>
          </p:nvSpPr>
          <p:spPr bwMode="auto">
            <a:xfrm>
              <a:off x="3312" y="163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0417" name="Oval 97"/>
            <p:cNvSpPr>
              <a:spLocks noChangeAspect="1" noChangeArrowheads="1"/>
            </p:cNvSpPr>
            <p:nvPr/>
          </p:nvSpPr>
          <p:spPr bwMode="auto">
            <a:xfrm>
              <a:off x="3408" y="163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0418" name="Oval 98"/>
            <p:cNvSpPr>
              <a:spLocks noChangeAspect="1" noChangeArrowheads="1"/>
            </p:cNvSpPr>
            <p:nvPr/>
          </p:nvSpPr>
          <p:spPr bwMode="auto">
            <a:xfrm>
              <a:off x="3504" y="163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0419" name="Oval 99"/>
            <p:cNvSpPr>
              <a:spLocks noChangeAspect="1" noChangeArrowheads="1"/>
            </p:cNvSpPr>
            <p:nvPr/>
          </p:nvSpPr>
          <p:spPr bwMode="auto">
            <a:xfrm>
              <a:off x="3600" y="163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0420" name="Oval 100"/>
            <p:cNvSpPr>
              <a:spLocks noChangeAspect="1" noChangeArrowheads="1"/>
            </p:cNvSpPr>
            <p:nvPr/>
          </p:nvSpPr>
          <p:spPr bwMode="auto">
            <a:xfrm>
              <a:off x="3696" y="163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0421" name="Oval 101"/>
            <p:cNvSpPr>
              <a:spLocks noChangeAspect="1" noChangeArrowheads="1"/>
            </p:cNvSpPr>
            <p:nvPr/>
          </p:nvSpPr>
          <p:spPr bwMode="auto">
            <a:xfrm>
              <a:off x="2256" y="1728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0422" name="Oval 102"/>
            <p:cNvSpPr>
              <a:spLocks noChangeAspect="1" noChangeArrowheads="1"/>
            </p:cNvSpPr>
            <p:nvPr/>
          </p:nvSpPr>
          <p:spPr bwMode="auto">
            <a:xfrm>
              <a:off x="2352" y="1728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0423" name="Oval 103"/>
            <p:cNvSpPr>
              <a:spLocks noChangeAspect="1" noChangeArrowheads="1"/>
            </p:cNvSpPr>
            <p:nvPr/>
          </p:nvSpPr>
          <p:spPr bwMode="auto">
            <a:xfrm>
              <a:off x="2448" y="1728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0424" name="Oval 104"/>
            <p:cNvSpPr>
              <a:spLocks noChangeAspect="1" noChangeArrowheads="1"/>
            </p:cNvSpPr>
            <p:nvPr/>
          </p:nvSpPr>
          <p:spPr bwMode="auto">
            <a:xfrm>
              <a:off x="2544" y="1728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0425" name="Oval 105"/>
            <p:cNvSpPr>
              <a:spLocks noChangeAspect="1" noChangeArrowheads="1"/>
            </p:cNvSpPr>
            <p:nvPr/>
          </p:nvSpPr>
          <p:spPr bwMode="auto">
            <a:xfrm>
              <a:off x="2640" y="1728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0426" name="Oval 106"/>
            <p:cNvSpPr>
              <a:spLocks noChangeAspect="1" noChangeArrowheads="1"/>
            </p:cNvSpPr>
            <p:nvPr/>
          </p:nvSpPr>
          <p:spPr bwMode="auto">
            <a:xfrm>
              <a:off x="2736" y="1728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0427" name="Oval 107"/>
            <p:cNvSpPr>
              <a:spLocks noChangeAspect="1" noChangeArrowheads="1"/>
            </p:cNvSpPr>
            <p:nvPr/>
          </p:nvSpPr>
          <p:spPr bwMode="auto">
            <a:xfrm>
              <a:off x="2832" y="1728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0428" name="Oval 108"/>
            <p:cNvSpPr>
              <a:spLocks noChangeAspect="1" noChangeArrowheads="1"/>
            </p:cNvSpPr>
            <p:nvPr/>
          </p:nvSpPr>
          <p:spPr bwMode="auto">
            <a:xfrm>
              <a:off x="2928" y="1728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0429" name="Oval 109"/>
            <p:cNvSpPr>
              <a:spLocks noChangeAspect="1" noChangeArrowheads="1"/>
            </p:cNvSpPr>
            <p:nvPr/>
          </p:nvSpPr>
          <p:spPr bwMode="auto">
            <a:xfrm>
              <a:off x="3024" y="1728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0430" name="Oval 110"/>
            <p:cNvSpPr>
              <a:spLocks noChangeAspect="1" noChangeArrowheads="1"/>
            </p:cNvSpPr>
            <p:nvPr/>
          </p:nvSpPr>
          <p:spPr bwMode="auto">
            <a:xfrm>
              <a:off x="3120" y="1728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0431" name="Oval 111"/>
            <p:cNvSpPr>
              <a:spLocks noChangeAspect="1" noChangeArrowheads="1"/>
            </p:cNvSpPr>
            <p:nvPr/>
          </p:nvSpPr>
          <p:spPr bwMode="auto">
            <a:xfrm>
              <a:off x="3216" y="1728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0432" name="Oval 112"/>
            <p:cNvSpPr>
              <a:spLocks noChangeAspect="1" noChangeArrowheads="1"/>
            </p:cNvSpPr>
            <p:nvPr/>
          </p:nvSpPr>
          <p:spPr bwMode="auto">
            <a:xfrm>
              <a:off x="3312" y="1728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0433" name="Oval 113"/>
            <p:cNvSpPr>
              <a:spLocks noChangeAspect="1" noChangeArrowheads="1"/>
            </p:cNvSpPr>
            <p:nvPr/>
          </p:nvSpPr>
          <p:spPr bwMode="auto">
            <a:xfrm>
              <a:off x="3408" y="1728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0434" name="Oval 114"/>
            <p:cNvSpPr>
              <a:spLocks noChangeAspect="1" noChangeArrowheads="1"/>
            </p:cNvSpPr>
            <p:nvPr/>
          </p:nvSpPr>
          <p:spPr bwMode="auto">
            <a:xfrm>
              <a:off x="3504" y="1728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0435" name="Oval 115"/>
            <p:cNvSpPr>
              <a:spLocks noChangeAspect="1" noChangeArrowheads="1"/>
            </p:cNvSpPr>
            <p:nvPr/>
          </p:nvSpPr>
          <p:spPr bwMode="auto">
            <a:xfrm>
              <a:off x="3600" y="1728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0436" name="Oval 116"/>
            <p:cNvSpPr>
              <a:spLocks noChangeAspect="1" noChangeArrowheads="1"/>
            </p:cNvSpPr>
            <p:nvPr/>
          </p:nvSpPr>
          <p:spPr bwMode="auto">
            <a:xfrm>
              <a:off x="3696" y="1728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0437" name="Oval 117"/>
            <p:cNvSpPr>
              <a:spLocks noChangeAspect="1" noChangeArrowheads="1"/>
            </p:cNvSpPr>
            <p:nvPr/>
          </p:nvSpPr>
          <p:spPr bwMode="auto">
            <a:xfrm>
              <a:off x="2256" y="1824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0438" name="Oval 118"/>
            <p:cNvSpPr>
              <a:spLocks noChangeAspect="1" noChangeArrowheads="1"/>
            </p:cNvSpPr>
            <p:nvPr/>
          </p:nvSpPr>
          <p:spPr bwMode="auto">
            <a:xfrm>
              <a:off x="2352" y="1824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0439" name="Oval 119"/>
            <p:cNvSpPr>
              <a:spLocks noChangeAspect="1" noChangeArrowheads="1"/>
            </p:cNvSpPr>
            <p:nvPr/>
          </p:nvSpPr>
          <p:spPr bwMode="auto">
            <a:xfrm>
              <a:off x="2448" y="1824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0440" name="Oval 120"/>
            <p:cNvSpPr>
              <a:spLocks noChangeAspect="1" noChangeArrowheads="1"/>
            </p:cNvSpPr>
            <p:nvPr/>
          </p:nvSpPr>
          <p:spPr bwMode="auto">
            <a:xfrm>
              <a:off x="2544" y="1824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0441" name="Oval 121"/>
            <p:cNvSpPr>
              <a:spLocks noChangeAspect="1" noChangeArrowheads="1"/>
            </p:cNvSpPr>
            <p:nvPr/>
          </p:nvSpPr>
          <p:spPr bwMode="auto">
            <a:xfrm>
              <a:off x="2640" y="1824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0442" name="Oval 122"/>
            <p:cNvSpPr>
              <a:spLocks noChangeAspect="1" noChangeArrowheads="1"/>
            </p:cNvSpPr>
            <p:nvPr/>
          </p:nvSpPr>
          <p:spPr bwMode="auto">
            <a:xfrm>
              <a:off x="2736" y="1824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0443" name="Oval 123"/>
            <p:cNvSpPr>
              <a:spLocks noChangeAspect="1" noChangeArrowheads="1"/>
            </p:cNvSpPr>
            <p:nvPr/>
          </p:nvSpPr>
          <p:spPr bwMode="auto">
            <a:xfrm>
              <a:off x="2832" y="1824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0444" name="Oval 124"/>
            <p:cNvSpPr>
              <a:spLocks noChangeAspect="1" noChangeArrowheads="1"/>
            </p:cNvSpPr>
            <p:nvPr/>
          </p:nvSpPr>
          <p:spPr bwMode="auto">
            <a:xfrm>
              <a:off x="2928" y="1824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0445" name="Oval 125"/>
            <p:cNvSpPr>
              <a:spLocks noChangeAspect="1" noChangeArrowheads="1"/>
            </p:cNvSpPr>
            <p:nvPr/>
          </p:nvSpPr>
          <p:spPr bwMode="auto">
            <a:xfrm>
              <a:off x="3024" y="1824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0446" name="Oval 126"/>
            <p:cNvSpPr>
              <a:spLocks noChangeAspect="1" noChangeArrowheads="1"/>
            </p:cNvSpPr>
            <p:nvPr/>
          </p:nvSpPr>
          <p:spPr bwMode="auto">
            <a:xfrm>
              <a:off x="3120" y="1824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0447" name="Oval 127"/>
            <p:cNvSpPr>
              <a:spLocks noChangeAspect="1" noChangeArrowheads="1"/>
            </p:cNvSpPr>
            <p:nvPr/>
          </p:nvSpPr>
          <p:spPr bwMode="auto">
            <a:xfrm>
              <a:off x="3216" y="1824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0448" name="Oval 128"/>
            <p:cNvSpPr>
              <a:spLocks noChangeAspect="1" noChangeArrowheads="1"/>
            </p:cNvSpPr>
            <p:nvPr/>
          </p:nvSpPr>
          <p:spPr bwMode="auto">
            <a:xfrm>
              <a:off x="3312" y="1824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0449" name="Oval 129"/>
            <p:cNvSpPr>
              <a:spLocks noChangeAspect="1" noChangeArrowheads="1"/>
            </p:cNvSpPr>
            <p:nvPr/>
          </p:nvSpPr>
          <p:spPr bwMode="auto">
            <a:xfrm>
              <a:off x="3408" y="1824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0450" name="Oval 130"/>
            <p:cNvSpPr>
              <a:spLocks noChangeAspect="1" noChangeArrowheads="1"/>
            </p:cNvSpPr>
            <p:nvPr/>
          </p:nvSpPr>
          <p:spPr bwMode="auto">
            <a:xfrm>
              <a:off x="3504" y="1824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0451" name="Oval 131"/>
            <p:cNvSpPr>
              <a:spLocks noChangeAspect="1" noChangeArrowheads="1"/>
            </p:cNvSpPr>
            <p:nvPr/>
          </p:nvSpPr>
          <p:spPr bwMode="auto">
            <a:xfrm>
              <a:off x="3600" y="1824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0452" name="Oval 132"/>
            <p:cNvSpPr>
              <a:spLocks noChangeAspect="1" noChangeArrowheads="1"/>
            </p:cNvSpPr>
            <p:nvPr/>
          </p:nvSpPr>
          <p:spPr bwMode="auto">
            <a:xfrm>
              <a:off x="3696" y="1824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0453" name="Oval 133"/>
            <p:cNvSpPr>
              <a:spLocks noChangeAspect="1" noChangeArrowheads="1"/>
            </p:cNvSpPr>
            <p:nvPr/>
          </p:nvSpPr>
          <p:spPr bwMode="auto">
            <a:xfrm>
              <a:off x="2256" y="1920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0454" name="Oval 134"/>
            <p:cNvSpPr>
              <a:spLocks noChangeAspect="1" noChangeArrowheads="1"/>
            </p:cNvSpPr>
            <p:nvPr/>
          </p:nvSpPr>
          <p:spPr bwMode="auto">
            <a:xfrm>
              <a:off x="2352" y="1920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0455" name="Oval 135"/>
            <p:cNvSpPr>
              <a:spLocks noChangeAspect="1" noChangeArrowheads="1"/>
            </p:cNvSpPr>
            <p:nvPr/>
          </p:nvSpPr>
          <p:spPr bwMode="auto">
            <a:xfrm>
              <a:off x="2448" y="1920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0456" name="Oval 136"/>
            <p:cNvSpPr>
              <a:spLocks noChangeAspect="1" noChangeArrowheads="1"/>
            </p:cNvSpPr>
            <p:nvPr/>
          </p:nvSpPr>
          <p:spPr bwMode="auto">
            <a:xfrm>
              <a:off x="2544" y="1920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0457" name="Oval 137"/>
            <p:cNvSpPr>
              <a:spLocks noChangeAspect="1" noChangeArrowheads="1"/>
            </p:cNvSpPr>
            <p:nvPr/>
          </p:nvSpPr>
          <p:spPr bwMode="auto">
            <a:xfrm>
              <a:off x="2640" y="1920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0458" name="Oval 138"/>
            <p:cNvSpPr>
              <a:spLocks noChangeAspect="1" noChangeArrowheads="1"/>
            </p:cNvSpPr>
            <p:nvPr/>
          </p:nvSpPr>
          <p:spPr bwMode="auto">
            <a:xfrm>
              <a:off x="2736" y="1920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0459" name="Oval 139"/>
            <p:cNvSpPr>
              <a:spLocks noChangeAspect="1" noChangeArrowheads="1"/>
            </p:cNvSpPr>
            <p:nvPr/>
          </p:nvSpPr>
          <p:spPr bwMode="auto">
            <a:xfrm>
              <a:off x="2832" y="1920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0460" name="Oval 140"/>
            <p:cNvSpPr>
              <a:spLocks noChangeAspect="1" noChangeArrowheads="1"/>
            </p:cNvSpPr>
            <p:nvPr/>
          </p:nvSpPr>
          <p:spPr bwMode="auto">
            <a:xfrm>
              <a:off x="2928" y="1920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0461" name="Oval 141"/>
            <p:cNvSpPr>
              <a:spLocks noChangeAspect="1" noChangeArrowheads="1"/>
            </p:cNvSpPr>
            <p:nvPr/>
          </p:nvSpPr>
          <p:spPr bwMode="auto">
            <a:xfrm>
              <a:off x="3024" y="1920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0462" name="Oval 142"/>
            <p:cNvSpPr>
              <a:spLocks noChangeAspect="1" noChangeArrowheads="1"/>
            </p:cNvSpPr>
            <p:nvPr/>
          </p:nvSpPr>
          <p:spPr bwMode="auto">
            <a:xfrm>
              <a:off x="3120" y="1920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0463" name="Oval 143"/>
            <p:cNvSpPr>
              <a:spLocks noChangeAspect="1" noChangeArrowheads="1"/>
            </p:cNvSpPr>
            <p:nvPr/>
          </p:nvSpPr>
          <p:spPr bwMode="auto">
            <a:xfrm>
              <a:off x="3216" y="1920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0464" name="Oval 144"/>
            <p:cNvSpPr>
              <a:spLocks noChangeAspect="1" noChangeArrowheads="1"/>
            </p:cNvSpPr>
            <p:nvPr/>
          </p:nvSpPr>
          <p:spPr bwMode="auto">
            <a:xfrm>
              <a:off x="3312" y="1920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0465" name="Oval 145"/>
            <p:cNvSpPr>
              <a:spLocks noChangeAspect="1" noChangeArrowheads="1"/>
            </p:cNvSpPr>
            <p:nvPr/>
          </p:nvSpPr>
          <p:spPr bwMode="auto">
            <a:xfrm>
              <a:off x="3408" y="1920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0466" name="Oval 146"/>
            <p:cNvSpPr>
              <a:spLocks noChangeAspect="1" noChangeArrowheads="1"/>
            </p:cNvSpPr>
            <p:nvPr/>
          </p:nvSpPr>
          <p:spPr bwMode="auto">
            <a:xfrm>
              <a:off x="3504" y="1920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0467" name="Oval 147"/>
            <p:cNvSpPr>
              <a:spLocks noChangeAspect="1" noChangeArrowheads="1"/>
            </p:cNvSpPr>
            <p:nvPr/>
          </p:nvSpPr>
          <p:spPr bwMode="auto">
            <a:xfrm>
              <a:off x="3600" y="1920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0468" name="Oval 148"/>
            <p:cNvSpPr>
              <a:spLocks noChangeAspect="1" noChangeArrowheads="1"/>
            </p:cNvSpPr>
            <p:nvPr/>
          </p:nvSpPr>
          <p:spPr bwMode="auto">
            <a:xfrm>
              <a:off x="3696" y="1920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0469" name="Oval 149"/>
            <p:cNvSpPr>
              <a:spLocks noChangeAspect="1" noChangeArrowheads="1"/>
            </p:cNvSpPr>
            <p:nvPr/>
          </p:nvSpPr>
          <p:spPr bwMode="auto">
            <a:xfrm>
              <a:off x="2256" y="2016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0470" name="Oval 150"/>
            <p:cNvSpPr>
              <a:spLocks noChangeAspect="1" noChangeArrowheads="1"/>
            </p:cNvSpPr>
            <p:nvPr/>
          </p:nvSpPr>
          <p:spPr bwMode="auto">
            <a:xfrm>
              <a:off x="2352" y="2016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0471" name="Oval 151"/>
            <p:cNvSpPr>
              <a:spLocks noChangeAspect="1" noChangeArrowheads="1"/>
            </p:cNvSpPr>
            <p:nvPr/>
          </p:nvSpPr>
          <p:spPr bwMode="auto">
            <a:xfrm>
              <a:off x="2448" y="2016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0472" name="Oval 152"/>
            <p:cNvSpPr>
              <a:spLocks noChangeAspect="1" noChangeArrowheads="1"/>
            </p:cNvSpPr>
            <p:nvPr/>
          </p:nvSpPr>
          <p:spPr bwMode="auto">
            <a:xfrm>
              <a:off x="2544" y="2016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0473" name="Oval 153"/>
            <p:cNvSpPr>
              <a:spLocks noChangeAspect="1" noChangeArrowheads="1"/>
            </p:cNvSpPr>
            <p:nvPr/>
          </p:nvSpPr>
          <p:spPr bwMode="auto">
            <a:xfrm>
              <a:off x="2640" y="2016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0474" name="Oval 154"/>
            <p:cNvSpPr>
              <a:spLocks noChangeAspect="1" noChangeArrowheads="1"/>
            </p:cNvSpPr>
            <p:nvPr/>
          </p:nvSpPr>
          <p:spPr bwMode="auto">
            <a:xfrm>
              <a:off x="2736" y="2016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0475" name="Oval 155"/>
            <p:cNvSpPr>
              <a:spLocks noChangeAspect="1" noChangeArrowheads="1"/>
            </p:cNvSpPr>
            <p:nvPr/>
          </p:nvSpPr>
          <p:spPr bwMode="auto">
            <a:xfrm>
              <a:off x="2832" y="2016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0476" name="Oval 156"/>
            <p:cNvSpPr>
              <a:spLocks noChangeAspect="1" noChangeArrowheads="1"/>
            </p:cNvSpPr>
            <p:nvPr/>
          </p:nvSpPr>
          <p:spPr bwMode="auto">
            <a:xfrm>
              <a:off x="2928" y="2016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0477" name="Oval 157"/>
            <p:cNvSpPr>
              <a:spLocks noChangeAspect="1" noChangeArrowheads="1"/>
            </p:cNvSpPr>
            <p:nvPr/>
          </p:nvSpPr>
          <p:spPr bwMode="auto">
            <a:xfrm>
              <a:off x="3024" y="2016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0478" name="Oval 158"/>
            <p:cNvSpPr>
              <a:spLocks noChangeAspect="1" noChangeArrowheads="1"/>
            </p:cNvSpPr>
            <p:nvPr/>
          </p:nvSpPr>
          <p:spPr bwMode="auto">
            <a:xfrm>
              <a:off x="3120" y="2016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0479" name="Oval 159"/>
            <p:cNvSpPr>
              <a:spLocks noChangeAspect="1" noChangeArrowheads="1"/>
            </p:cNvSpPr>
            <p:nvPr/>
          </p:nvSpPr>
          <p:spPr bwMode="auto">
            <a:xfrm>
              <a:off x="3216" y="2016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0480" name="Oval 160"/>
            <p:cNvSpPr>
              <a:spLocks noChangeAspect="1" noChangeArrowheads="1"/>
            </p:cNvSpPr>
            <p:nvPr/>
          </p:nvSpPr>
          <p:spPr bwMode="auto">
            <a:xfrm>
              <a:off x="3312" y="2016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0481" name="Oval 161"/>
            <p:cNvSpPr>
              <a:spLocks noChangeAspect="1" noChangeArrowheads="1"/>
            </p:cNvSpPr>
            <p:nvPr/>
          </p:nvSpPr>
          <p:spPr bwMode="auto">
            <a:xfrm>
              <a:off x="3408" y="2016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0482" name="Oval 162"/>
            <p:cNvSpPr>
              <a:spLocks noChangeAspect="1" noChangeArrowheads="1"/>
            </p:cNvSpPr>
            <p:nvPr/>
          </p:nvSpPr>
          <p:spPr bwMode="auto">
            <a:xfrm>
              <a:off x="3504" y="2016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0483" name="Oval 163"/>
            <p:cNvSpPr>
              <a:spLocks noChangeAspect="1" noChangeArrowheads="1"/>
            </p:cNvSpPr>
            <p:nvPr/>
          </p:nvSpPr>
          <p:spPr bwMode="auto">
            <a:xfrm>
              <a:off x="3600" y="2016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0484" name="Oval 164"/>
            <p:cNvSpPr>
              <a:spLocks noChangeAspect="1" noChangeArrowheads="1"/>
            </p:cNvSpPr>
            <p:nvPr/>
          </p:nvSpPr>
          <p:spPr bwMode="auto">
            <a:xfrm>
              <a:off x="3696" y="2016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0485" name="Oval 165"/>
            <p:cNvSpPr>
              <a:spLocks noChangeAspect="1" noChangeArrowheads="1"/>
            </p:cNvSpPr>
            <p:nvPr/>
          </p:nvSpPr>
          <p:spPr bwMode="auto">
            <a:xfrm>
              <a:off x="2256" y="211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0486" name="Oval 166"/>
            <p:cNvSpPr>
              <a:spLocks noChangeAspect="1" noChangeArrowheads="1"/>
            </p:cNvSpPr>
            <p:nvPr/>
          </p:nvSpPr>
          <p:spPr bwMode="auto">
            <a:xfrm>
              <a:off x="2352" y="211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0487" name="Oval 167"/>
            <p:cNvSpPr>
              <a:spLocks noChangeAspect="1" noChangeArrowheads="1"/>
            </p:cNvSpPr>
            <p:nvPr/>
          </p:nvSpPr>
          <p:spPr bwMode="auto">
            <a:xfrm>
              <a:off x="2448" y="211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0488" name="Oval 168"/>
            <p:cNvSpPr>
              <a:spLocks noChangeAspect="1" noChangeArrowheads="1"/>
            </p:cNvSpPr>
            <p:nvPr/>
          </p:nvSpPr>
          <p:spPr bwMode="auto">
            <a:xfrm>
              <a:off x="2544" y="211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0489" name="Oval 169"/>
            <p:cNvSpPr>
              <a:spLocks noChangeAspect="1" noChangeArrowheads="1"/>
            </p:cNvSpPr>
            <p:nvPr/>
          </p:nvSpPr>
          <p:spPr bwMode="auto">
            <a:xfrm>
              <a:off x="2640" y="211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0490" name="Oval 170"/>
            <p:cNvSpPr>
              <a:spLocks noChangeAspect="1" noChangeArrowheads="1"/>
            </p:cNvSpPr>
            <p:nvPr/>
          </p:nvSpPr>
          <p:spPr bwMode="auto">
            <a:xfrm>
              <a:off x="2736" y="211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0491" name="Oval 171"/>
            <p:cNvSpPr>
              <a:spLocks noChangeAspect="1" noChangeArrowheads="1"/>
            </p:cNvSpPr>
            <p:nvPr/>
          </p:nvSpPr>
          <p:spPr bwMode="auto">
            <a:xfrm>
              <a:off x="2832" y="211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0492" name="Oval 172"/>
            <p:cNvSpPr>
              <a:spLocks noChangeAspect="1" noChangeArrowheads="1"/>
            </p:cNvSpPr>
            <p:nvPr/>
          </p:nvSpPr>
          <p:spPr bwMode="auto">
            <a:xfrm>
              <a:off x="2928" y="211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0493" name="Oval 173"/>
            <p:cNvSpPr>
              <a:spLocks noChangeAspect="1" noChangeArrowheads="1"/>
            </p:cNvSpPr>
            <p:nvPr/>
          </p:nvSpPr>
          <p:spPr bwMode="auto">
            <a:xfrm>
              <a:off x="3024" y="211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0494" name="Oval 174"/>
            <p:cNvSpPr>
              <a:spLocks noChangeAspect="1" noChangeArrowheads="1"/>
            </p:cNvSpPr>
            <p:nvPr/>
          </p:nvSpPr>
          <p:spPr bwMode="auto">
            <a:xfrm>
              <a:off x="3120" y="211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0495" name="Oval 175"/>
            <p:cNvSpPr>
              <a:spLocks noChangeAspect="1" noChangeArrowheads="1"/>
            </p:cNvSpPr>
            <p:nvPr/>
          </p:nvSpPr>
          <p:spPr bwMode="auto">
            <a:xfrm>
              <a:off x="3216" y="211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0496" name="Oval 176"/>
            <p:cNvSpPr>
              <a:spLocks noChangeAspect="1" noChangeArrowheads="1"/>
            </p:cNvSpPr>
            <p:nvPr/>
          </p:nvSpPr>
          <p:spPr bwMode="auto">
            <a:xfrm>
              <a:off x="3312" y="211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0497" name="Oval 177"/>
            <p:cNvSpPr>
              <a:spLocks noChangeAspect="1" noChangeArrowheads="1"/>
            </p:cNvSpPr>
            <p:nvPr/>
          </p:nvSpPr>
          <p:spPr bwMode="auto">
            <a:xfrm>
              <a:off x="3408" y="211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0498" name="Oval 178"/>
            <p:cNvSpPr>
              <a:spLocks noChangeAspect="1" noChangeArrowheads="1"/>
            </p:cNvSpPr>
            <p:nvPr/>
          </p:nvSpPr>
          <p:spPr bwMode="auto">
            <a:xfrm>
              <a:off x="3504" y="211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0499" name="Oval 179"/>
            <p:cNvSpPr>
              <a:spLocks noChangeAspect="1" noChangeArrowheads="1"/>
            </p:cNvSpPr>
            <p:nvPr/>
          </p:nvSpPr>
          <p:spPr bwMode="auto">
            <a:xfrm>
              <a:off x="3600" y="211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0500" name="Oval 180"/>
            <p:cNvSpPr>
              <a:spLocks noChangeAspect="1" noChangeArrowheads="1"/>
            </p:cNvSpPr>
            <p:nvPr/>
          </p:nvSpPr>
          <p:spPr bwMode="auto">
            <a:xfrm>
              <a:off x="3696" y="211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0501" name="Oval 181"/>
            <p:cNvSpPr>
              <a:spLocks noChangeAspect="1" noChangeArrowheads="1"/>
            </p:cNvSpPr>
            <p:nvPr/>
          </p:nvSpPr>
          <p:spPr bwMode="auto">
            <a:xfrm>
              <a:off x="2256" y="2208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0502" name="Oval 182"/>
            <p:cNvSpPr>
              <a:spLocks noChangeAspect="1" noChangeArrowheads="1"/>
            </p:cNvSpPr>
            <p:nvPr/>
          </p:nvSpPr>
          <p:spPr bwMode="auto">
            <a:xfrm>
              <a:off x="2352" y="2208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0503" name="Oval 183"/>
            <p:cNvSpPr>
              <a:spLocks noChangeAspect="1" noChangeArrowheads="1"/>
            </p:cNvSpPr>
            <p:nvPr/>
          </p:nvSpPr>
          <p:spPr bwMode="auto">
            <a:xfrm>
              <a:off x="2448" y="2208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0504" name="Oval 184"/>
            <p:cNvSpPr>
              <a:spLocks noChangeAspect="1" noChangeArrowheads="1"/>
            </p:cNvSpPr>
            <p:nvPr/>
          </p:nvSpPr>
          <p:spPr bwMode="auto">
            <a:xfrm>
              <a:off x="2544" y="2208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0505" name="Oval 185"/>
            <p:cNvSpPr>
              <a:spLocks noChangeAspect="1" noChangeArrowheads="1"/>
            </p:cNvSpPr>
            <p:nvPr/>
          </p:nvSpPr>
          <p:spPr bwMode="auto">
            <a:xfrm>
              <a:off x="2640" y="2208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0506" name="Oval 186"/>
            <p:cNvSpPr>
              <a:spLocks noChangeAspect="1" noChangeArrowheads="1"/>
            </p:cNvSpPr>
            <p:nvPr/>
          </p:nvSpPr>
          <p:spPr bwMode="auto">
            <a:xfrm>
              <a:off x="2736" y="2208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0507" name="Oval 187"/>
            <p:cNvSpPr>
              <a:spLocks noChangeAspect="1" noChangeArrowheads="1"/>
            </p:cNvSpPr>
            <p:nvPr/>
          </p:nvSpPr>
          <p:spPr bwMode="auto">
            <a:xfrm>
              <a:off x="2832" y="2208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0508" name="Oval 188"/>
            <p:cNvSpPr>
              <a:spLocks noChangeAspect="1" noChangeArrowheads="1"/>
            </p:cNvSpPr>
            <p:nvPr/>
          </p:nvSpPr>
          <p:spPr bwMode="auto">
            <a:xfrm>
              <a:off x="2928" y="2208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0509" name="Oval 189"/>
            <p:cNvSpPr>
              <a:spLocks noChangeAspect="1" noChangeArrowheads="1"/>
            </p:cNvSpPr>
            <p:nvPr/>
          </p:nvSpPr>
          <p:spPr bwMode="auto">
            <a:xfrm>
              <a:off x="3024" y="2208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0510" name="Oval 190"/>
            <p:cNvSpPr>
              <a:spLocks noChangeAspect="1" noChangeArrowheads="1"/>
            </p:cNvSpPr>
            <p:nvPr/>
          </p:nvSpPr>
          <p:spPr bwMode="auto">
            <a:xfrm>
              <a:off x="3120" y="2208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0511" name="Oval 191"/>
            <p:cNvSpPr>
              <a:spLocks noChangeAspect="1" noChangeArrowheads="1"/>
            </p:cNvSpPr>
            <p:nvPr/>
          </p:nvSpPr>
          <p:spPr bwMode="auto">
            <a:xfrm>
              <a:off x="3216" y="2208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0512" name="Oval 192"/>
            <p:cNvSpPr>
              <a:spLocks noChangeAspect="1" noChangeArrowheads="1"/>
            </p:cNvSpPr>
            <p:nvPr/>
          </p:nvSpPr>
          <p:spPr bwMode="auto">
            <a:xfrm>
              <a:off x="3312" y="2208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0513" name="Oval 193"/>
            <p:cNvSpPr>
              <a:spLocks noChangeAspect="1" noChangeArrowheads="1"/>
            </p:cNvSpPr>
            <p:nvPr/>
          </p:nvSpPr>
          <p:spPr bwMode="auto">
            <a:xfrm>
              <a:off x="3408" y="2208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0514" name="Oval 194"/>
            <p:cNvSpPr>
              <a:spLocks noChangeAspect="1" noChangeArrowheads="1"/>
            </p:cNvSpPr>
            <p:nvPr/>
          </p:nvSpPr>
          <p:spPr bwMode="auto">
            <a:xfrm>
              <a:off x="3504" y="2208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0515" name="Oval 195"/>
            <p:cNvSpPr>
              <a:spLocks noChangeAspect="1" noChangeArrowheads="1"/>
            </p:cNvSpPr>
            <p:nvPr/>
          </p:nvSpPr>
          <p:spPr bwMode="auto">
            <a:xfrm>
              <a:off x="3600" y="2208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0516" name="Oval 196"/>
            <p:cNvSpPr>
              <a:spLocks noChangeAspect="1" noChangeArrowheads="1"/>
            </p:cNvSpPr>
            <p:nvPr/>
          </p:nvSpPr>
          <p:spPr bwMode="auto">
            <a:xfrm>
              <a:off x="3696" y="2208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0517" name="Oval 197"/>
            <p:cNvSpPr>
              <a:spLocks noChangeAspect="1" noChangeArrowheads="1"/>
            </p:cNvSpPr>
            <p:nvPr/>
          </p:nvSpPr>
          <p:spPr bwMode="auto">
            <a:xfrm>
              <a:off x="2256" y="2304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0518" name="Oval 198"/>
            <p:cNvSpPr>
              <a:spLocks noChangeAspect="1" noChangeArrowheads="1"/>
            </p:cNvSpPr>
            <p:nvPr/>
          </p:nvSpPr>
          <p:spPr bwMode="auto">
            <a:xfrm>
              <a:off x="2352" y="2304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0519" name="Oval 199"/>
            <p:cNvSpPr>
              <a:spLocks noChangeAspect="1" noChangeArrowheads="1"/>
            </p:cNvSpPr>
            <p:nvPr/>
          </p:nvSpPr>
          <p:spPr bwMode="auto">
            <a:xfrm>
              <a:off x="2448" y="2304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0520" name="Oval 200"/>
            <p:cNvSpPr>
              <a:spLocks noChangeAspect="1" noChangeArrowheads="1"/>
            </p:cNvSpPr>
            <p:nvPr/>
          </p:nvSpPr>
          <p:spPr bwMode="auto">
            <a:xfrm>
              <a:off x="2544" y="2304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0521" name="Oval 201"/>
            <p:cNvSpPr>
              <a:spLocks noChangeAspect="1" noChangeArrowheads="1"/>
            </p:cNvSpPr>
            <p:nvPr/>
          </p:nvSpPr>
          <p:spPr bwMode="auto">
            <a:xfrm>
              <a:off x="2640" y="2304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0522" name="Oval 202"/>
            <p:cNvSpPr>
              <a:spLocks noChangeAspect="1" noChangeArrowheads="1"/>
            </p:cNvSpPr>
            <p:nvPr/>
          </p:nvSpPr>
          <p:spPr bwMode="auto">
            <a:xfrm>
              <a:off x="2736" y="2304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0523" name="Oval 203"/>
            <p:cNvSpPr>
              <a:spLocks noChangeAspect="1" noChangeArrowheads="1"/>
            </p:cNvSpPr>
            <p:nvPr/>
          </p:nvSpPr>
          <p:spPr bwMode="auto">
            <a:xfrm>
              <a:off x="2832" y="2304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0524" name="Oval 204"/>
            <p:cNvSpPr>
              <a:spLocks noChangeAspect="1" noChangeArrowheads="1"/>
            </p:cNvSpPr>
            <p:nvPr/>
          </p:nvSpPr>
          <p:spPr bwMode="auto">
            <a:xfrm>
              <a:off x="2928" y="2304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0525" name="Oval 205"/>
            <p:cNvSpPr>
              <a:spLocks noChangeAspect="1" noChangeArrowheads="1"/>
            </p:cNvSpPr>
            <p:nvPr/>
          </p:nvSpPr>
          <p:spPr bwMode="auto">
            <a:xfrm>
              <a:off x="3024" y="2304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0526" name="Oval 206"/>
            <p:cNvSpPr>
              <a:spLocks noChangeAspect="1" noChangeArrowheads="1"/>
            </p:cNvSpPr>
            <p:nvPr/>
          </p:nvSpPr>
          <p:spPr bwMode="auto">
            <a:xfrm>
              <a:off x="3120" y="2304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0527" name="Oval 207"/>
            <p:cNvSpPr>
              <a:spLocks noChangeAspect="1" noChangeArrowheads="1"/>
            </p:cNvSpPr>
            <p:nvPr/>
          </p:nvSpPr>
          <p:spPr bwMode="auto">
            <a:xfrm>
              <a:off x="3216" y="2304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0528" name="Oval 208"/>
            <p:cNvSpPr>
              <a:spLocks noChangeAspect="1" noChangeArrowheads="1"/>
            </p:cNvSpPr>
            <p:nvPr/>
          </p:nvSpPr>
          <p:spPr bwMode="auto">
            <a:xfrm>
              <a:off x="3312" y="2304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0529" name="Oval 209"/>
            <p:cNvSpPr>
              <a:spLocks noChangeAspect="1" noChangeArrowheads="1"/>
            </p:cNvSpPr>
            <p:nvPr/>
          </p:nvSpPr>
          <p:spPr bwMode="auto">
            <a:xfrm>
              <a:off x="3408" y="2304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0530" name="Oval 210"/>
            <p:cNvSpPr>
              <a:spLocks noChangeAspect="1" noChangeArrowheads="1"/>
            </p:cNvSpPr>
            <p:nvPr/>
          </p:nvSpPr>
          <p:spPr bwMode="auto">
            <a:xfrm>
              <a:off x="3504" y="2304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0531" name="Oval 211"/>
            <p:cNvSpPr>
              <a:spLocks noChangeAspect="1" noChangeArrowheads="1"/>
            </p:cNvSpPr>
            <p:nvPr/>
          </p:nvSpPr>
          <p:spPr bwMode="auto">
            <a:xfrm>
              <a:off x="3600" y="2304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0532" name="Oval 212"/>
            <p:cNvSpPr>
              <a:spLocks noChangeAspect="1" noChangeArrowheads="1"/>
            </p:cNvSpPr>
            <p:nvPr/>
          </p:nvSpPr>
          <p:spPr bwMode="auto">
            <a:xfrm>
              <a:off x="3696" y="2304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0533" name="Oval 213"/>
            <p:cNvSpPr>
              <a:spLocks noChangeAspect="1" noChangeArrowheads="1"/>
            </p:cNvSpPr>
            <p:nvPr/>
          </p:nvSpPr>
          <p:spPr bwMode="auto">
            <a:xfrm>
              <a:off x="2256" y="2400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0534" name="Oval 214"/>
            <p:cNvSpPr>
              <a:spLocks noChangeAspect="1" noChangeArrowheads="1"/>
            </p:cNvSpPr>
            <p:nvPr/>
          </p:nvSpPr>
          <p:spPr bwMode="auto">
            <a:xfrm>
              <a:off x="2352" y="2400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0535" name="Oval 215"/>
            <p:cNvSpPr>
              <a:spLocks noChangeAspect="1" noChangeArrowheads="1"/>
            </p:cNvSpPr>
            <p:nvPr/>
          </p:nvSpPr>
          <p:spPr bwMode="auto">
            <a:xfrm>
              <a:off x="2448" y="2400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0536" name="Oval 216"/>
            <p:cNvSpPr>
              <a:spLocks noChangeAspect="1" noChangeArrowheads="1"/>
            </p:cNvSpPr>
            <p:nvPr/>
          </p:nvSpPr>
          <p:spPr bwMode="auto">
            <a:xfrm>
              <a:off x="2544" y="2400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0537" name="Oval 217"/>
            <p:cNvSpPr>
              <a:spLocks noChangeAspect="1" noChangeArrowheads="1"/>
            </p:cNvSpPr>
            <p:nvPr/>
          </p:nvSpPr>
          <p:spPr bwMode="auto">
            <a:xfrm>
              <a:off x="2640" y="2400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0538" name="Oval 218"/>
            <p:cNvSpPr>
              <a:spLocks noChangeAspect="1" noChangeArrowheads="1"/>
            </p:cNvSpPr>
            <p:nvPr/>
          </p:nvSpPr>
          <p:spPr bwMode="auto">
            <a:xfrm>
              <a:off x="2736" y="2400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0539" name="Oval 219"/>
            <p:cNvSpPr>
              <a:spLocks noChangeAspect="1" noChangeArrowheads="1"/>
            </p:cNvSpPr>
            <p:nvPr/>
          </p:nvSpPr>
          <p:spPr bwMode="auto">
            <a:xfrm>
              <a:off x="2832" y="2400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0540" name="Oval 220"/>
            <p:cNvSpPr>
              <a:spLocks noChangeAspect="1" noChangeArrowheads="1"/>
            </p:cNvSpPr>
            <p:nvPr/>
          </p:nvSpPr>
          <p:spPr bwMode="auto">
            <a:xfrm>
              <a:off x="2928" y="2400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0541" name="Oval 221"/>
            <p:cNvSpPr>
              <a:spLocks noChangeAspect="1" noChangeArrowheads="1"/>
            </p:cNvSpPr>
            <p:nvPr/>
          </p:nvSpPr>
          <p:spPr bwMode="auto">
            <a:xfrm>
              <a:off x="3024" y="2400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0542" name="Oval 222"/>
            <p:cNvSpPr>
              <a:spLocks noChangeAspect="1" noChangeArrowheads="1"/>
            </p:cNvSpPr>
            <p:nvPr/>
          </p:nvSpPr>
          <p:spPr bwMode="auto">
            <a:xfrm>
              <a:off x="3120" y="2400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0543" name="Oval 223"/>
            <p:cNvSpPr>
              <a:spLocks noChangeAspect="1" noChangeArrowheads="1"/>
            </p:cNvSpPr>
            <p:nvPr/>
          </p:nvSpPr>
          <p:spPr bwMode="auto">
            <a:xfrm>
              <a:off x="3216" y="2400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0544" name="Oval 224"/>
            <p:cNvSpPr>
              <a:spLocks noChangeAspect="1" noChangeArrowheads="1"/>
            </p:cNvSpPr>
            <p:nvPr/>
          </p:nvSpPr>
          <p:spPr bwMode="auto">
            <a:xfrm>
              <a:off x="3312" y="2400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0545" name="Oval 225"/>
            <p:cNvSpPr>
              <a:spLocks noChangeAspect="1" noChangeArrowheads="1"/>
            </p:cNvSpPr>
            <p:nvPr/>
          </p:nvSpPr>
          <p:spPr bwMode="auto">
            <a:xfrm>
              <a:off x="3408" y="2400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0546" name="Oval 226"/>
            <p:cNvSpPr>
              <a:spLocks noChangeAspect="1" noChangeArrowheads="1"/>
            </p:cNvSpPr>
            <p:nvPr/>
          </p:nvSpPr>
          <p:spPr bwMode="auto">
            <a:xfrm>
              <a:off x="3504" y="2400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0547" name="Oval 227"/>
            <p:cNvSpPr>
              <a:spLocks noChangeAspect="1" noChangeArrowheads="1"/>
            </p:cNvSpPr>
            <p:nvPr/>
          </p:nvSpPr>
          <p:spPr bwMode="auto">
            <a:xfrm>
              <a:off x="3600" y="2400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0548" name="Oval 228"/>
            <p:cNvSpPr>
              <a:spLocks noChangeAspect="1" noChangeArrowheads="1"/>
            </p:cNvSpPr>
            <p:nvPr/>
          </p:nvSpPr>
          <p:spPr bwMode="auto">
            <a:xfrm>
              <a:off x="3696" y="2400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0549" name="Oval 229"/>
            <p:cNvSpPr>
              <a:spLocks noChangeAspect="1" noChangeArrowheads="1"/>
            </p:cNvSpPr>
            <p:nvPr/>
          </p:nvSpPr>
          <p:spPr bwMode="auto">
            <a:xfrm>
              <a:off x="2256" y="2496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0550" name="Oval 230"/>
            <p:cNvSpPr>
              <a:spLocks noChangeAspect="1" noChangeArrowheads="1"/>
            </p:cNvSpPr>
            <p:nvPr/>
          </p:nvSpPr>
          <p:spPr bwMode="auto">
            <a:xfrm>
              <a:off x="2352" y="2496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0551" name="Oval 231"/>
            <p:cNvSpPr>
              <a:spLocks noChangeAspect="1" noChangeArrowheads="1"/>
            </p:cNvSpPr>
            <p:nvPr/>
          </p:nvSpPr>
          <p:spPr bwMode="auto">
            <a:xfrm>
              <a:off x="2448" y="2496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0552" name="Oval 232"/>
            <p:cNvSpPr>
              <a:spLocks noChangeAspect="1" noChangeArrowheads="1"/>
            </p:cNvSpPr>
            <p:nvPr/>
          </p:nvSpPr>
          <p:spPr bwMode="auto">
            <a:xfrm>
              <a:off x="2544" y="2496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0553" name="Oval 233"/>
            <p:cNvSpPr>
              <a:spLocks noChangeAspect="1" noChangeArrowheads="1"/>
            </p:cNvSpPr>
            <p:nvPr/>
          </p:nvSpPr>
          <p:spPr bwMode="auto">
            <a:xfrm>
              <a:off x="2640" y="2496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0554" name="Oval 234"/>
            <p:cNvSpPr>
              <a:spLocks noChangeAspect="1" noChangeArrowheads="1"/>
            </p:cNvSpPr>
            <p:nvPr/>
          </p:nvSpPr>
          <p:spPr bwMode="auto">
            <a:xfrm>
              <a:off x="2736" y="2496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0555" name="Oval 235"/>
            <p:cNvSpPr>
              <a:spLocks noChangeAspect="1" noChangeArrowheads="1"/>
            </p:cNvSpPr>
            <p:nvPr/>
          </p:nvSpPr>
          <p:spPr bwMode="auto">
            <a:xfrm>
              <a:off x="2832" y="2496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0556" name="Oval 236"/>
            <p:cNvSpPr>
              <a:spLocks noChangeAspect="1" noChangeArrowheads="1"/>
            </p:cNvSpPr>
            <p:nvPr/>
          </p:nvSpPr>
          <p:spPr bwMode="auto">
            <a:xfrm>
              <a:off x="2928" y="2496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0557" name="Oval 237"/>
            <p:cNvSpPr>
              <a:spLocks noChangeAspect="1" noChangeArrowheads="1"/>
            </p:cNvSpPr>
            <p:nvPr/>
          </p:nvSpPr>
          <p:spPr bwMode="auto">
            <a:xfrm>
              <a:off x="3024" y="2496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0558" name="Oval 238"/>
            <p:cNvSpPr>
              <a:spLocks noChangeAspect="1" noChangeArrowheads="1"/>
            </p:cNvSpPr>
            <p:nvPr/>
          </p:nvSpPr>
          <p:spPr bwMode="auto">
            <a:xfrm>
              <a:off x="3120" y="2496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0559" name="Oval 239"/>
            <p:cNvSpPr>
              <a:spLocks noChangeAspect="1" noChangeArrowheads="1"/>
            </p:cNvSpPr>
            <p:nvPr/>
          </p:nvSpPr>
          <p:spPr bwMode="auto">
            <a:xfrm>
              <a:off x="3216" y="2496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0560" name="Oval 240"/>
            <p:cNvSpPr>
              <a:spLocks noChangeAspect="1" noChangeArrowheads="1"/>
            </p:cNvSpPr>
            <p:nvPr/>
          </p:nvSpPr>
          <p:spPr bwMode="auto">
            <a:xfrm>
              <a:off x="3312" y="2496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0561" name="Oval 241"/>
            <p:cNvSpPr>
              <a:spLocks noChangeAspect="1" noChangeArrowheads="1"/>
            </p:cNvSpPr>
            <p:nvPr/>
          </p:nvSpPr>
          <p:spPr bwMode="auto">
            <a:xfrm>
              <a:off x="3408" y="2496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0562" name="Oval 242"/>
            <p:cNvSpPr>
              <a:spLocks noChangeAspect="1" noChangeArrowheads="1"/>
            </p:cNvSpPr>
            <p:nvPr/>
          </p:nvSpPr>
          <p:spPr bwMode="auto">
            <a:xfrm>
              <a:off x="3504" y="2496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0563" name="Oval 243"/>
            <p:cNvSpPr>
              <a:spLocks noChangeAspect="1" noChangeArrowheads="1"/>
            </p:cNvSpPr>
            <p:nvPr/>
          </p:nvSpPr>
          <p:spPr bwMode="auto">
            <a:xfrm>
              <a:off x="3600" y="2496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0564" name="Oval 244"/>
            <p:cNvSpPr>
              <a:spLocks noChangeAspect="1" noChangeArrowheads="1"/>
            </p:cNvSpPr>
            <p:nvPr/>
          </p:nvSpPr>
          <p:spPr bwMode="auto">
            <a:xfrm>
              <a:off x="3696" y="2496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0565" name="Oval 245"/>
            <p:cNvSpPr>
              <a:spLocks noChangeAspect="1" noChangeArrowheads="1"/>
            </p:cNvSpPr>
            <p:nvPr/>
          </p:nvSpPr>
          <p:spPr bwMode="auto">
            <a:xfrm>
              <a:off x="2256" y="259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0566" name="Oval 246"/>
            <p:cNvSpPr>
              <a:spLocks noChangeAspect="1" noChangeArrowheads="1"/>
            </p:cNvSpPr>
            <p:nvPr/>
          </p:nvSpPr>
          <p:spPr bwMode="auto">
            <a:xfrm>
              <a:off x="2352" y="259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0567" name="Oval 247"/>
            <p:cNvSpPr>
              <a:spLocks noChangeAspect="1" noChangeArrowheads="1"/>
            </p:cNvSpPr>
            <p:nvPr/>
          </p:nvSpPr>
          <p:spPr bwMode="auto">
            <a:xfrm>
              <a:off x="2448" y="259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0568" name="Oval 248"/>
            <p:cNvSpPr>
              <a:spLocks noChangeAspect="1" noChangeArrowheads="1"/>
            </p:cNvSpPr>
            <p:nvPr/>
          </p:nvSpPr>
          <p:spPr bwMode="auto">
            <a:xfrm>
              <a:off x="2544" y="259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0569" name="Oval 249"/>
            <p:cNvSpPr>
              <a:spLocks noChangeAspect="1" noChangeArrowheads="1"/>
            </p:cNvSpPr>
            <p:nvPr/>
          </p:nvSpPr>
          <p:spPr bwMode="auto">
            <a:xfrm>
              <a:off x="2640" y="259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0570" name="Oval 250"/>
            <p:cNvSpPr>
              <a:spLocks noChangeAspect="1" noChangeArrowheads="1"/>
            </p:cNvSpPr>
            <p:nvPr/>
          </p:nvSpPr>
          <p:spPr bwMode="auto">
            <a:xfrm>
              <a:off x="2736" y="259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0571" name="Oval 251"/>
            <p:cNvSpPr>
              <a:spLocks noChangeAspect="1" noChangeArrowheads="1"/>
            </p:cNvSpPr>
            <p:nvPr/>
          </p:nvSpPr>
          <p:spPr bwMode="auto">
            <a:xfrm>
              <a:off x="2832" y="259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0572" name="Oval 252"/>
            <p:cNvSpPr>
              <a:spLocks noChangeAspect="1" noChangeArrowheads="1"/>
            </p:cNvSpPr>
            <p:nvPr/>
          </p:nvSpPr>
          <p:spPr bwMode="auto">
            <a:xfrm>
              <a:off x="2928" y="259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0573" name="Oval 253"/>
            <p:cNvSpPr>
              <a:spLocks noChangeAspect="1" noChangeArrowheads="1"/>
            </p:cNvSpPr>
            <p:nvPr/>
          </p:nvSpPr>
          <p:spPr bwMode="auto">
            <a:xfrm>
              <a:off x="3024" y="259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0574" name="Oval 254"/>
            <p:cNvSpPr>
              <a:spLocks noChangeAspect="1" noChangeArrowheads="1"/>
            </p:cNvSpPr>
            <p:nvPr/>
          </p:nvSpPr>
          <p:spPr bwMode="auto">
            <a:xfrm>
              <a:off x="3120" y="259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0575" name="Oval 255"/>
            <p:cNvSpPr>
              <a:spLocks noChangeAspect="1" noChangeArrowheads="1"/>
            </p:cNvSpPr>
            <p:nvPr/>
          </p:nvSpPr>
          <p:spPr bwMode="auto">
            <a:xfrm>
              <a:off x="3216" y="259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0576" name="Oval 256"/>
            <p:cNvSpPr>
              <a:spLocks noChangeAspect="1" noChangeArrowheads="1"/>
            </p:cNvSpPr>
            <p:nvPr/>
          </p:nvSpPr>
          <p:spPr bwMode="auto">
            <a:xfrm>
              <a:off x="3312" y="259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0577" name="Oval 257"/>
            <p:cNvSpPr>
              <a:spLocks noChangeAspect="1" noChangeArrowheads="1"/>
            </p:cNvSpPr>
            <p:nvPr/>
          </p:nvSpPr>
          <p:spPr bwMode="auto">
            <a:xfrm>
              <a:off x="3408" y="259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0578" name="Oval 258"/>
            <p:cNvSpPr>
              <a:spLocks noChangeAspect="1" noChangeArrowheads="1"/>
            </p:cNvSpPr>
            <p:nvPr/>
          </p:nvSpPr>
          <p:spPr bwMode="auto">
            <a:xfrm>
              <a:off x="3504" y="259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0579" name="Oval 259"/>
            <p:cNvSpPr>
              <a:spLocks noChangeAspect="1" noChangeArrowheads="1"/>
            </p:cNvSpPr>
            <p:nvPr/>
          </p:nvSpPr>
          <p:spPr bwMode="auto">
            <a:xfrm>
              <a:off x="3600" y="259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0580" name="Oval 260"/>
            <p:cNvSpPr>
              <a:spLocks noChangeAspect="1" noChangeArrowheads="1"/>
            </p:cNvSpPr>
            <p:nvPr/>
          </p:nvSpPr>
          <p:spPr bwMode="auto">
            <a:xfrm>
              <a:off x="3696" y="259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</p:grpSp>
      <p:sp>
        <p:nvSpPr>
          <p:cNvPr id="440581" name="Text Box 261"/>
          <p:cNvSpPr txBox="1">
            <a:spLocks noChangeArrowheads="1"/>
          </p:cNvSpPr>
          <p:nvPr/>
        </p:nvSpPr>
        <p:spPr bwMode="auto">
          <a:xfrm>
            <a:off x="609600" y="2133600"/>
            <a:ext cx="3095625" cy="3113088"/>
          </a:xfrm>
          <a:prstGeom prst="rect">
            <a:avLst/>
          </a:prstGeom>
          <a:noFill/>
          <a:ln w="19050">
            <a:noFill/>
            <a:miter lim="800000"/>
            <a:headEnd type="none" w="sm" len="sm"/>
            <a:tailEnd type="none" w="med" len="lg"/>
          </a:ln>
          <a:effectLst/>
        </p:spPr>
        <p:txBody>
          <a:bodyPr wrap="none">
            <a:spAutoFit/>
          </a:bodyPr>
          <a:lstStyle/>
          <a:p>
            <a:r>
              <a:rPr lang="en-US"/>
              <a:t>do ic = 1, n, B</a:t>
            </a:r>
          </a:p>
          <a:p>
            <a:r>
              <a:rPr lang="en-US"/>
              <a:t>  do jc = 1, n , B</a:t>
            </a:r>
          </a:p>
          <a:p>
            <a:r>
              <a:rPr lang="en-US"/>
              <a:t>     do t = 1,T</a:t>
            </a:r>
          </a:p>
          <a:p>
            <a:r>
              <a:rPr lang="en-US"/>
              <a:t>        </a:t>
            </a:r>
            <a:r>
              <a:rPr lang="en-US">
                <a:solidFill>
                  <a:schemeClr val="bg2"/>
                </a:solidFill>
              </a:rPr>
              <a:t>do i = 1,B</a:t>
            </a:r>
          </a:p>
          <a:p>
            <a:r>
              <a:rPr lang="en-US">
                <a:solidFill>
                  <a:schemeClr val="bg2"/>
                </a:solidFill>
              </a:rPr>
              <a:t>           do j = 1,B</a:t>
            </a:r>
          </a:p>
          <a:p>
            <a:r>
              <a:rPr lang="en-US">
                <a:solidFill>
                  <a:schemeClr val="bg2"/>
                </a:solidFill>
              </a:rPr>
              <a:t>              … a(ic+i-1,jc+j-1) …</a:t>
            </a:r>
          </a:p>
          <a:p>
            <a:r>
              <a:rPr lang="en-US">
                <a:solidFill>
                  <a:schemeClr val="bg2"/>
                </a:solidFill>
              </a:rPr>
              <a:t>           end do</a:t>
            </a:r>
          </a:p>
          <a:p>
            <a:r>
              <a:rPr lang="en-US">
                <a:solidFill>
                  <a:schemeClr val="bg2"/>
                </a:solidFill>
              </a:rPr>
              <a:t>        end do</a:t>
            </a:r>
          </a:p>
          <a:p>
            <a:r>
              <a:rPr lang="en-US"/>
              <a:t>     end do</a:t>
            </a:r>
          </a:p>
          <a:p>
            <a:r>
              <a:rPr lang="en-US"/>
              <a:t>  end do</a:t>
            </a:r>
          </a:p>
          <a:p>
            <a:r>
              <a:rPr lang="en-US"/>
              <a:t>end do</a:t>
            </a:r>
          </a:p>
        </p:txBody>
      </p:sp>
      <p:grpSp>
        <p:nvGrpSpPr>
          <p:cNvPr id="440582" name="Group 262"/>
          <p:cNvGrpSpPr>
            <a:grpSpLocks/>
          </p:cNvGrpSpPr>
          <p:nvPr/>
        </p:nvGrpSpPr>
        <p:grpSpPr bwMode="auto">
          <a:xfrm>
            <a:off x="4953000" y="2165350"/>
            <a:ext cx="1524000" cy="1835150"/>
            <a:chOff x="3120" y="1364"/>
            <a:chExt cx="960" cy="1156"/>
          </a:xfrm>
        </p:grpSpPr>
        <p:sp>
          <p:nvSpPr>
            <p:cNvPr id="440583" name="Line 263"/>
            <p:cNvSpPr>
              <a:spLocks noChangeShapeType="1"/>
            </p:cNvSpPr>
            <p:nvPr/>
          </p:nvSpPr>
          <p:spPr bwMode="auto">
            <a:xfrm>
              <a:off x="3312" y="1552"/>
              <a:ext cx="768" cy="0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 type="none" w="sm" len="sm"/>
              <a:tailEnd type="triangl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0584" name="Line 264"/>
            <p:cNvSpPr>
              <a:spLocks noChangeShapeType="1"/>
            </p:cNvSpPr>
            <p:nvPr/>
          </p:nvSpPr>
          <p:spPr bwMode="auto">
            <a:xfrm>
              <a:off x="3312" y="1654"/>
              <a:ext cx="768" cy="0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 type="none" w="sm" len="sm"/>
              <a:tailEnd type="triangl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0585" name="Line 265"/>
            <p:cNvSpPr>
              <a:spLocks noChangeShapeType="1"/>
            </p:cNvSpPr>
            <p:nvPr/>
          </p:nvSpPr>
          <p:spPr bwMode="auto">
            <a:xfrm flipH="1">
              <a:off x="3314" y="1560"/>
              <a:ext cx="706" cy="89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 type="none" w="sm" len="sm"/>
              <a:tailEnd type="none" w="med" len="lg"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440586" name="Line 266"/>
            <p:cNvSpPr>
              <a:spLocks noChangeShapeType="1"/>
            </p:cNvSpPr>
            <p:nvPr/>
          </p:nvSpPr>
          <p:spPr bwMode="auto">
            <a:xfrm>
              <a:off x="4080" y="2232"/>
              <a:ext cx="0" cy="288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 type="none" w="sm" len="sm"/>
              <a:tailEnd type="triangl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0587" name="Line 267"/>
            <p:cNvSpPr>
              <a:spLocks noChangeShapeType="1"/>
            </p:cNvSpPr>
            <p:nvPr/>
          </p:nvSpPr>
          <p:spPr bwMode="auto">
            <a:xfrm flipH="1">
              <a:off x="3120" y="2496"/>
              <a:ext cx="960" cy="0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 type="none" w="sm" len="sm"/>
              <a:tailEnd type="triangle" w="med" len="lg"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440588" name="Line 268"/>
            <p:cNvSpPr>
              <a:spLocks noChangeShapeType="1"/>
            </p:cNvSpPr>
            <p:nvPr/>
          </p:nvSpPr>
          <p:spPr bwMode="auto">
            <a:xfrm flipV="1">
              <a:off x="3120" y="1368"/>
              <a:ext cx="0" cy="1128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 type="none" w="sm" len="sm"/>
              <a:tailEnd type="triangle" w="med" len="lg"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440589" name="Line 269"/>
            <p:cNvSpPr>
              <a:spLocks noChangeShapeType="1"/>
            </p:cNvSpPr>
            <p:nvPr/>
          </p:nvSpPr>
          <p:spPr bwMode="auto">
            <a:xfrm>
              <a:off x="3120" y="1372"/>
              <a:ext cx="192" cy="0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 type="none" w="sm" len="sm"/>
              <a:tailEnd type="triangle" w="med" len="lg"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440590" name="Line 270"/>
            <p:cNvSpPr>
              <a:spLocks noChangeShapeType="1"/>
            </p:cNvSpPr>
            <p:nvPr/>
          </p:nvSpPr>
          <p:spPr bwMode="auto">
            <a:xfrm>
              <a:off x="3312" y="1750"/>
              <a:ext cx="768" cy="0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 type="none" w="sm" len="sm"/>
              <a:tailEnd type="triangl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0591" name="Line 271"/>
            <p:cNvSpPr>
              <a:spLocks noChangeShapeType="1"/>
            </p:cNvSpPr>
            <p:nvPr/>
          </p:nvSpPr>
          <p:spPr bwMode="auto">
            <a:xfrm>
              <a:off x="3312" y="1846"/>
              <a:ext cx="768" cy="0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 type="none" w="sm" len="sm"/>
              <a:tailEnd type="triangl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0592" name="Line 272"/>
            <p:cNvSpPr>
              <a:spLocks noChangeShapeType="1"/>
            </p:cNvSpPr>
            <p:nvPr/>
          </p:nvSpPr>
          <p:spPr bwMode="auto">
            <a:xfrm>
              <a:off x="3312" y="1942"/>
              <a:ext cx="768" cy="0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 type="none" w="sm" len="sm"/>
              <a:tailEnd type="triangl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0593" name="Line 273"/>
            <p:cNvSpPr>
              <a:spLocks noChangeShapeType="1"/>
            </p:cNvSpPr>
            <p:nvPr/>
          </p:nvSpPr>
          <p:spPr bwMode="auto">
            <a:xfrm>
              <a:off x="3312" y="2038"/>
              <a:ext cx="768" cy="0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 type="none" w="sm" len="sm"/>
              <a:tailEnd type="triangl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0594" name="Line 274"/>
            <p:cNvSpPr>
              <a:spLocks noChangeShapeType="1"/>
            </p:cNvSpPr>
            <p:nvPr/>
          </p:nvSpPr>
          <p:spPr bwMode="auto">
            <a:xfrm>
              <a:off x="3312" y="2134"/>
              <a:ext cx="768" cy="0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 type="none" w="sm" len="sm"/>
              <a:tailEnd type="triangl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0595" name="Line 275"/>
            <p:cNvSpPr>
              <a:spLocks noChangeShapeType="1"/>
            </p:cNvSpPr>
            <p:nvPr/>
          </p:nvSpPr>
          <p:spPr bwMode="auto">
            <a:xfrm>
              <a:off x="3312" y="2230"/>
              <a:ext cx="768" cy="0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 type="none" w="sm" len="sm"/>
              <a:tailEnd type="triangl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0596" name="Line 276"/>
            <p:cNvSpPr>
              <a:spLocks noChangeShapeType="1"/>
            </p:cNvSpPr>
            <p:nvPr/>
          </p:nvSpPr>
          <p:spPr bwMode="auto">
            <a:xfrm flipH="1">
              <a:off x="3314" y="1656"/>
              <a:ext cx="706" cy="89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 type="none" w="sm" len="sm"/>
              <a:tailEnd type="none" w="med" len="lg"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440597" name="Line 277"/>
            <p:cNvSpPr>
              <a:spLocks noChangeShapeType="1"/>
            </p:cNvSpPr>
            <p:nvPr/>
          </p:nvSpPr>
          <p:spPr bwMode="auto">
            <a:xfrm flipH="1">
              <a:off x="3314" y="1752"/>
              <a:ext cx="706" cy="89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 type="none" w="sm" len="sm"/>
              <a:tailEnd type="none" w="med" len="lg"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440598" name="Line 278"/>
            <p:cNvSpPr>
              <a:spLocks noChangeShapeType="1"/>
            </p:cNvSpPr>
            <p:nvPr/>
          </p:nvSpPr>
          <p:spPr bwMode="auto">
            <a:xfrm flipH="1">
              <a:off x="3314" y="1848"/>
              <a:ext cx="706" cy="89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 type="none" w="sm" len="sm"/>
              <a:tailEnd type="none" w="med" len="lg"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440599" name="Line 279"/>
            <p:cNvSpPr>
              <a:spLocks noChangeShapeType="1"/>
            </p:cNvSpPr>
            <p:nvPr/>
          </p:nvSpPr>
          <p:spPr bwMode="auto">
            <a:xfrm flipH="1">
              <a:off x="3314" y="1944"/>
              <a:ext cx="706" cy="89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 type="none" w="sm" len="sm"/>
              <a:tailEnd type="none" w="med" len="lg"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440600" name="Line 280"/>
            <p:cNvSpPr>
              <a:spLocks noChangeShapeType="1"/>
            </p:cNvSpPr>
            <p:nvPr/>
          </p:nvSpPr>
          <p:spPr bwMode="auto">
            <a:xfrm flipH="1">
              <a:off x="3314" y="2040"/>
              <a:ext cx="706" cy="89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 type="none" w="sm" len="sm"/>
              <a:tailEnd type="none" w="med" len="lg"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440601" name="Line 281"/>
            <p:cNvSpPr>
              <a:spLocks noChangeShapeType="1"/>
            </p:cNvSpPr>
            <p:nvPr/>
          </p:nvSpPr>
          <p:spPr bwMode="auto">
            <a:xfrm flipH="1">
              <a:off x="3314" y="2136"/>
              <a:ext cx="706" cy="89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 type="none" w="sm" len="sm"/>
              <a:tailEnd type="none" w="med" len="lg"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440602" name="Line 282"/>
            <p:cNvSpPr>
              <a:spLocks noChangeShapeType="1"/>
            </p:cNvSpPr>
            <p:nvPr/>
          </p:nvSpPr>
          <p:spPr bwMode="auto">
            <a:xfrm rot="5400000">
              <a:off x="3216" y="1460"/>
              <a:ext cx="192" cy="0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 type="none" w="sm" len="sm"/>
              <a:tailEnd type="triangle" w="med" len="lg"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</p:grpSp>
      <p:sp>
        <p:nvSpPr>
          <p:cNvPr id="440603" name="Text Box 283"/>
          <p:cNvSpPr txBox="1">
            <a:spLocks noChangeArrowheads="1"/>
          </p:cNvSpPr>
          <p:nvPr/>
        </p:nvSpPr>
        <p:spPr bwMode="auto">
          <a:xfrm>
            <a:off x="5588000" y="1903413"/>
            <a:ext cx="681038" cy="366712"/>
          </a:xfrm>
          <a:prstGeom prst="rect">
            <a:avLst/>
          </a:prstGeom>
          <a:noFill/>
          <a:ln w="19050">
            <a:noFill/>
            <a:miter lim="800000"/>
            <a:headEnd type="none" w="sm" len="sm"/>
            <a:tailEnd type="none" w="med" len="lg"/>
          </a:ln>
          <a:effectLst/>
        </p:spPr>
        <p:txBody>
          <a:bodyPr wrap="none">
            <a:spAutoFit/>
          </a:bodyPr>
          <a:lstStyle/>
          <a:p>
            <a:r>
              <a:rPr lang="en-US"/>
              <a:t>jc =1</a:t>
            </a:r>
          </a:p>
        </p:txBody>
      </p:sp>
      <p:sp>
        <p:nvSpPr>
          <p:cNvPr id="440604" name="Text Box 284"/>
          <p:cNvSpPr txBox="1">
            <a:spLocks noChangeArrowheads="1"/>
          </p:cNvSpPr>
          <p:nvPr/>
        </p:nvSpPr>
        <p:spPr bwMode="auto">
          <a:xfrm>
            <a:off x="4205288" y="2817813"/>
            <a:ext cx="652462" cy="366712"/>
          </a:xfrm>
          <a:prstGeom prst="rect">
            <a:avLst/>
          </a:prstGeom>
          <a:noFill/>
          <a:ln w="19050">
            <a:noFill/>
            <a:miter lim="800000"/>
            <a:headEnd type="none" w="sm" len="sm"/>
            <a:tailEnd type="none" w="med" len="lg"/>
          </a:ln>
          <a:effectLst/>
        </p:spPr>
        <p:txBody>
          <a:bodyPr wrap="none">
            <a:spAutoFit/>
          </a:bodyPr>
          <a:lstStyle/>
          <a:p>
            <a:r>
              <a:rPr lang="en-US"/>
              <a:t>ic =1</a:t>
            </a:r>
          </a:p>
        </p:txBody>
      </p:sp>
      <p:sp>
        <p:nvSpPr>
          <p:cNvPr id="440605" name="Text Box 285"/>
          <p:cNvSpPr txBox="1">
            <a:spLocks noChangeArrowheads="1"/>
          </p:cNvSpPr>
          <p:nvPr/>
        </p:nvSpPr>
        <p:spPr bwMode="auto">
          <a:xfrm>
            <a:off x="2603500" y="4829175"/>
            <a:ext cx="1524000" cy="366713"/>
          </a:xfrm>
          <a:prstGeom prst="rect">
            <a:avLst/>
          </a:prstGeom>
          <a:noFill/>
          <a:ln w="19050">
            <a:noFill/>
            <a:miter lim="800000"/>
            <a:headEnd type="none" w="sm" len="sm"/>
            <a:tailEnd type="none" w="med" len="lg"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FF0033"/>
                </a:solidFill>
              </a:rPr>
              <a:t>B: Block size</a:t>
            </a:r>
          </a:p>
        </p:txBody>
      </p:sp>
      <p:grpSp>
        <p:nvGrpSpPr>
          <p:cNvPr id="440606" name="Group 286"/>
          <p:cNvGrpSpPr>
            <a:grpSpLocks/>
          </p:cNvGrpSpPr>
          <p:nvPr/>
        </p:nvGrpSpPr>
        <p:grpSpPr bwMode="auto">
          <a:xfrm>
            <a:off x="2333625" y="2011363"/>
            <a:ext cx="1954213" cy="590550"/>
            <a:chOff x="1470" y="1267"/>
            <a:chExt cx="1231" cy="372"/>
          </a:xfrm>
        </p:grpSpPr>
        <p:sp>
          <p:nvSpPr>
            <p:cNvPr id="440607" name="AutoShape 287"/>
            <p:cNvSpPr>
              <a:spLocks/>
            </p:cNvSpPr>
            <p:nvPr/>
          </p:nvSpPr>
          <p:spPr bwMode="auto">
            <a:xfrm rot="-1518222">
              <a:off x="1470" y="1316"/>
              <a:ext cx="210" cy="323"/>
            </a:xfrm>
            <a:prstGeom prst="rightBrace">
              <a:avLst>
                <a:gd name="adj1" fmla="val 12817"/>
                <a:gd name="adj2" fmla="val 50000"/>
              </a:avLst>
            </a:prstGeom>
            <a:noFill/>
            <a:ln w="19050">
              <a:solidFill>
                <a:srgbClr val="FF0033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0608" name="Text Box 288"/>
            <p:cNvSpPr txBox="1">
              <a:spLocks noChangeArrowheads="1"/>
            </p:cNvSpPr>
            <p:nvPr/>
          </p:nvSpPr>
          <p:spPr bwMode="auto">
            <a:xfrm>
              <a:off x="1727" y="1267"/>
              <a:ext cx="974" cy="231"/>
            </a:xfrm>
            <a:prstGeom prst="rect">
              <a:avLst/>
            </a:prstGeom>
            <a:noFill/>
            <a:ln w="19050">
              <a:noFill/>
              <a:miter lim="800000"/>
              <a:headEnd type="none" w="sm" len="sm"/>
              <a:tailEnd type="none" w="med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>
                  <a:solidFill>
                    <a:srgbClr val="FF0033"/>
                  </a:solidFill>
                </a:rPr>
                <a:t>control loops</a:t>
              </a:r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9902302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-</a:t>
            </a:r>
            <a:fld id="{C9517337-8136-48CC-888E-DA0CEB8E9359}" type="slidenum">
              <a:rPr lang="en-US"/>
              <a:pPr/>
              <a:t>5</a:t>
            </a:fld>
            <a:r>
              <a:rPr lang="en-US"/>
              <a:t>-</a:t>
            </a:r>
          </a:p>
        </p:txBody>
      </p:sp>
      <p:sp>
        <p:nvSpPr>
          <p:cNvPr id="389122" name="Rectangle 2"/>
          <p:cNvSpPr>
            <a:spLocks noChangeArrowheads="1"/>
          </p:cNvSpPr>
          <p:nvPr/>
        </p:nvSpPr>
        <p:spPr bwMode="auto">
          <a:xfrm>
            <a:off x="685800" y="3886200"/>
            <a:ext cx="7772400" cy="220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>
              <a:spcBef>
                <a:spcPct val="6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Wingdings" pitchFamily="2" charset="2"/>
              <a:buChar char="l"/>
            </a:pPr>
            <a:r>
              <a:rPr lang="en-US" sz="2000">
                <a:solidFill>
                  <a:srgbClr val="FF0033"/>
                </a:solidFill>
              </a:rPr>
              <a:t>Output dependence</a:t>
            </a:r>
            <a:r>
              <a:rPr lang="en-US" sz="2000"/>
              <a:t>: a statement S</a:t>
            </a:r>
            <a:r>
              <a:rPr lang="en-US" sz="2000" baseline="-25000"/>
              <a:t>i</a:t>
            </a:r>
            <a:r>
              <a:rPr lang="en-US" sz="2000"/>
              <a:t> precedes a statement S</a:t>
            </a:r>
            <a:r>
              <a:rPr lang="en-US" sz="2000" baseline="-25000"/>
              <a:t>j</a:t>
            </a:r>
            <a:r>
              <a:rPr lang="en-US" sz="2000"/>
              <a:t> in execution and S</a:t>
            </a:r>
            <a:r>
              <a:rPr lang="en-US" sz="2000" baseline="-25000"/>
              <a:t>i</a:t>
            </a:r>
            <a:r>
              <a:rPr lang="en-US" sz="2000"/>
              <a:t> computes a data value that S</a:t>
            </a:r>
            <a:r>
              <a:rPr lang="en-US" sz="2000" baseline="-25000"/>
              <a:t>j</a:t>
            </a:r>
            <a:r>
              <a:rPr lang="en-US" sz="2000"/>
              <a:t> also computes.</a:t>
            </a:r>
          </a:p>
          <a:p>
            <a:pPr marL="342900" indent="-342900">
              <a:spcBef>
                <a:spcPct val="6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Wingdings" pitchFamily="2" charset="2"/>
              <a:buChar char="l"/>
            </a:pPr>
            <a:r>
              <a:rPr lang="en-US" sz="2000"/>
              <a:t>It implies that S</a:t>
            </a:r>
            <a:r>
              <a:rPr lang="en-US" sz="2000" baseline="-25000"/>
              <a:t>i</a:t>
            </a:r>
            <a:r>
              <a:rPr lang="en-US" sz="2000"/>
              <a:t> must be executed before S</a:t>
            </a:r>
            <a:r>
              <a:rPr lang="en-US" sz="2000" baseline="-25000"/>
              <a:t>j</a:t>
            </a:r>
            <a:r>
              <a:rPr lang="en-US" sz="2000"/>
              <a:t>.</a:t>
            </a:r>
          </a:p>
        </p:txBody>
      </p:sp>
      <p:graphicFrame>
        <p:nvGraphicFramePr>
          <p:cNvPr id="389123" name="Object 3"/>
          <p:cNvGraphicFramePr>
            <a:graphicFrameLocks noChangeAspect="1"/>
          </p:cNvGraphicFramePr>
          <p:nvPr/>
        </p:nvGraphicFramePr>
        <p:xfrm>
          <a:off x="2743200" y="5588000"/>
          <a:ext cx="3975100" cy="354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4" name="Equation" r:id="rId4" imgW="3974760" imgH="355320" progId="Equation.3">
                  <p:embed/>
                </p:oleObj>
              </mc:Choice>
              <mc:Fallback>
                <p:oleObj name="Equation" r:id="rId4" imgW="3974760" imgH="355320" progId="Equation.3">
                  <p:embed/>
                  <p:pic>
                    <p:nvPicPr>
                      <p:cNvPr id="389123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43200" y="5588000"/>
                        <a:ext cx="3975100" cy="3540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89125" name="Object 5"/>
          <p:cNvGraphicFramePr>
            <a:graphicFrameLocks noChangeAspect="1"/>
          </p:cNvGraphicFramePr>
          <p:nvPr/>
        </p:nvGraphicFramePr>
        <p:xfrm>
          <a:off x="3638550" y="1479550"/>
          <a:ext cx="2006600" cy="1358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5" name="Equation" r:id="rId6" imgW="2006280" imgH="1358640" progId="Equation.3">
                  <p:embed/>
                </p:oleObj>
              </mc:Choice>
              <mc:Fallback>
                <p:oleObj name="Equation" r:id="rId6" imgW="2006280" imgH="1358640" progId="Equation.3">
                  <p:embed/>
                  <p:pic>
                    <p:nvPicPr>
                      <p:cNvPr id="389125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38550" y="1479550"/>
                        <a:ext cx="2006600" cy="1358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89126" name="Rectangle 6"/>
          <p:cNvSpPr>
            <a:spLocks noChangeArrowheads="1"/>
          </p:cNvSpPr>
          <p:nvPr/>
        </p:nvSpPr>
        <p:spPr bwMode="auto">
          <a:xfrm>
            <a:off x="685800" y="3276600"/>
            <a:ext cx="7772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>
              <a:spcBef>
                <a:spcPct val="6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Wingdings" pitchFamily="2" charset="2"/>
              <a:buNone/>
            </a:pPr>
            <a:r>
              <a:rPr lang="en-US" sz="2000"/>
              <a:t>We define four types of data dependence.</a:t>
            </a:r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>
          <a:xfrm>
            <a:off x="685800" y="304800"/>
            <a:ext cx="7772400" cy="62082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sng" strike="noStrike" kern="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Data Dependence</a:t>
            </a:r>
          </a:p>
        </p:txBody>
      </p:sp>
    </p:spTree>
    <p:extLst>
      <p:ext uri="{BB962C8B-B14F-4D97-AF65-F5344CB8AC3E}">
        <p14:creationId xmlns:p14="http://schemas.microsoft.com/office/powerpoint/2010/main" val="552043480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0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-</a:t>
            </a:r>
            <a:fld id="{1DC403C9-7EE1-472F-B34E-95190BEF09BF}" type="slidenum">
              <a:rPr lang="en-US"/>
              <a:pPr/>
              <a:t>50</a:t>
            </a:fld>
            <a:r>
              <a:rPr lang="en-US"/>
              <a:t>-</a:t>
            </a:r>
          </a:p>
        </p:txBody>
      </p:sp>
      <p:sp>
        <p:nvSpPr>
          <p:cNvPr id="441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Loop Blocking (Loop Tiling)</a:t>
            </a:r>
          </a:p>
        </p:txBody>
      </p:sp>
      <p:sp>
        <p:nvSpPr>
          <p:cNvPr id="441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333173"/>
            <a:ext cx="7772400" cy="457200"/>
          </a:xfrm>
        </p:spPr>
        <p:txBody>
          <a:bodyPr>
            <a:normAutofit fontScale="85000" lnSpcReduction="20000"/>
          </a:bodyPr>
          <a:lstStyle/>
          <a:p>
            <a:pPr>
              <a:buFont typeface="Wingdings" pitchFamily="2" charset="2"/>
              <a:buNone/>
            </a:pPr>
            <a:r>
              <a:rPr lang="en-US" dirty="0"/>
              <a:t>Exploits temporal locality in a loop nest.</a:t>
            </a:r>
          </a:p>
        </p:txBody>
      </p:sp>
      <p:grpSp>
        <p:nvGrpSpPr>
          <p:cNvPr id="441348" name="Group 4"/>
          <p:cNvGrpSpPr>
            <a:grpSpLocks/>
          </p:cNvGrpSpPr>
          <p:nvPr/>
        </p:nvGrpSpPr>
        <p:grpSpPr bwMode="auto">
          <a:xfrm>
            <a:off x="5334000" y="2438400"/>
            <a:ext cx="2341563" cy="2341563"/>
            <a:chOff x="2256" y="1152"/>
            <a:chExt cx="1475" cy="1475"/>
          </a:xfrm>
        </p:grpSpPr>
        <p:sp>
          <p:nvSpPr>
            <p:cNvPr id="441349" name="Oval 5"/>
            <p:cNvSpPr>
              <a:spLocks noChangeAspect="1" noChangeArrowheads="1"/>
            </p:cNvSpPr>
            <p:nvPr/>
          </p:nvSpPr>
          <p:spPr bwMode="auto">
            <a:xfrm>
              <a:off x="2256" y="115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1350" name="Oval 6"/>
            <p:cNvSpPr>
              <a:spLocks noChangeAspect="1" noChangeArrowheads="1"/>
            </p:cNvSpPr>
            <p:nvPr/>
          </p:nvSpPr>
          <p:spPr bwMode="auto">
            <a:xfrm>
              <a:off x="2352" y="115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1351" name="Oval 7"/>
            <p:cNvSpPr>
              <a:spLocks noChangeAspect="1" noChangeArrowheads="1"/>
            </p:cNvSpPr>
            <p:nvPr/>
          </p:nvSpPr>
          <p:spPr bwMode="auto">
            <a:xfrm>
              <a:off x="2448" y="115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1352" name="Oval 8"/>
            <p:cNvSpPr>
              <a:spLocks noChangeAspect="1" noChangeArrowheads="1"/>
            </p:cNvSpPr>
            <p:nvPr/>
          </p:nvSpPr>
          <p:spPr bwMode="auto">
            <a:xfrm>
              <a:off x="2544" y="115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1353" name="Oval 9"/>
            <p:cNvSpPr>
              <a:spLocks noChangeAspect="1" noChangeArrowheads="1"/>
            </p:cNvSpPr>
            <p:nvPr/>
          </p:nvSpPr>
          <p:spPr bwMode="auto">
            <a:xfrm>
              <a:off x="2640" y="115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1354" name="Oval 10"/>
            <p:cNvSpPr>
              <a:spLocks noChangeAspect="1" noChangeArrowheads="1"/>
            </p:cNvSpPr>
            <p:nvPr/>
          </p:nvSpPr>
          <p:spPr bwMode="auto">
            <a:xfrm>
              <a:off x="2736" y="115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1355" name="Oval 11"/>
            <p:cNvSpPr>
              <a:spLocks noChangeAspect="1" noChangeArrowheads="1"/>
            </p:cNvSpPr>
            <p:nvPr/>
          </p:nvSpPr>
          <p:spPr bwMode="auto">
            <a:xfrm>
              <a:off x="2832" y="115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1356" name="Oval 12"/>
            <p:cNvSpPr>
              <a:spLocks noChangeAspect="1" noChangeArrowheads="1"/>
            </p:cNvSpPr>
            <p:nvPr/>
          </p:nvSpPr>
          <p:spPr bwMode="auto">
            <a:xfrm>
              <a:off x="2928" y="115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1357" name="Oval 13"/>
            <p:cNvSpPr>
              <a:spLocks noChangeAspect="1" noChangeArrowheads="1"/>
            </p:cNvSpPr>
            <p:nvPr/>
          </p:nvSpPr>
          <p:spPr bwMode="auto">
            <a:xfrm>
              <a:off x="3024" y="115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1358" name="Oval 14"/>
            <p:cNvSpPr>
              <a:spLocks noChangeAspect="1" noChangeArrowheads="1"/>
            </p:cNvSpPr>
            <p:nvPr/>
          </p:nvSpPr>
          <p:spPr bwMode="auto">
            <a:xfrm>
              <a:off x="3120" y="115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1359" name="Oval 15"/>
            <p:cNvSpPr>
              <a:spLocks noChangeAspect="1" noChangeArrowheads="1"/>
            </p:cNvSpPr>
            <p:nvPr/>
          </p:nvSpPr>
          <p:spPr bwMode="auto">
            <a:xfrm>
              <a:off x="3216" y="115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1360" name="Oval 16"/>
            <p:cNvSpPr>
              <a:spLocks noChangeAspect="1" noChangeArrowheads="1"/>
            </p:cNvSpPr>
            <p:nvPr/>
          </p:nvSpPr>
          <p:spPr bwMode="auto">
            <a:xfrm>
              <a:off x="3312" y="115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1361" name="Oval 17"/>
            <p:cNvSpPr>
              <a:spLocks noChangeAspect="1" noChangeArrowheads="1"/>
            </p:cNvSpPr>
            <p:nvPr/>
          </p:nvSpPr>
          <p:spPr bwMode="auto">
            <a:xfrm>
              <a:off x="3408" y="115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1362" name="Oval 18"/>
            <p:cNvSpPr>
              <a:spLocks noChangeAspect="1" noChangeArrowheads="1"/>
            </p:cNvSpPr>
            <p:nvPr/>
          </p:nvSpPr>
          <p:spPr bwMode="auto">
            <a:xfrm>
              <a:off x="3504" y="115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1363" name="Oval 19"/>
            <p:cNvSpPr>
              <a:spLocks noChangeAspect="1" noChangeArrowheads="1"/>
            </p:cNvSpPr>
            <p:nvPr/>
          </p:nvSpPr>
          <p:spPr bwMode="auto">
            <a:xfrm>
              <a:off x="3600" y="115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1364" name="Oval 20"/>
            <p:cNvSpPr>
              <a:spLocks noChangeAspect="1" noChangeArrowheads="1"/>
            </p:cNvSpPr>
            <p:nvPr/>
          </p:nvSpPr>
          <p:spPr bwMode="auto">
            <a:xfrm>
              <a:off x="3696" y="115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1365" name="Oval 21"/>
            <p:cNvSpPr>
              <a:spLocks noChangeAspect="1" noChangeArrowheads="1"/>
            </p:cNvSpPr>
            <p:nvPr/>
          </p:nvSpPr>
          <p:spPr bwMode="auto">
            <a:xfrm>
              <a:off x="2256" y="1248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1366" name="Oval 22"/>
            <p:cNvSpPr>
              <a:spLocks noChangeAspect="1" noChangeArrowheads="1"/>
            </p:cNvSpPr>
            <p:nvPr/>
          </p:nvSpPr>
          <p:spPr bwMode="auto">
            <a:xfrm>
              <a:off x="2352" y="1248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1367" name="Oval 23"/>
            <p:cNvSpPr>
              <a:spLocks noChangeAspect="1" noChangeArrowheads="1"/>
            </p:cNvSpPr>
            <p:nvPr/>
          </p:nvSpPr>
          <p:spPr bwMode="auto">
            <a:xfrm>
              <a:off x="2448" y="1248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1368" name="Oval 24"/>
            <p:cNvSpPr>
              <a:spLocks noChangeAspect="1" noChangeArrowheads="1"/>
            </p:cNvSpPr>
            <p:nvPr/>
          </p:nvSpPr>
          <p:spPr bwMode="auto">
            <a:xfrm>
              <a:off x="2544" y="1248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1369" name="Oval 25"/>
            <p:cNvSpPr>
              <a:spLocks noChangeAspect="1" noChangeArrowheads="1"/>
            </p:cNvSpPr>
            <p:nvPr/>
          </p:nvSpPr>
          <p:spPr bwMode="auto">
            <a:xfrm>
              <a:off x="2640" y="1248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1370" name="Oval 26"/>
            <p:cNvSpPr>
              <a:spLocks noChangeAspect="1" noChangeArrowheads="1"/>
            </p:cNvSpPr>
            <p:nvPr/>
          </p:nvSpPr>
          <p:spPr bwMode="auto">
            <a:xfrm>
              <a:off x="2736" y="1248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1371" name="Oval 27"/>
            <p:cNvSpPr>
              <a:spLocks noChangeAspect="1" noChangeArrowheads="1"/>
            </p:cNvSpPr>
            <p:nvPr/>
          </p:nvSpPr>
          <p:spPr bwMode="auto">
            <a:xfrm>
              <a:off x="2832" y="1248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1372" name="Oval 28"/>
            <p:cNvSpPr>
              <a:spLocks noChangeAspect="1" noChangeArrowheads="1"/>
            </p:cNvSpPr>
            <p:nvPr/>
          </p:nvSpPr>
          <p:spPr bwMode="auto">
            <a:xfrm>
              <a:off x="2928" y="1248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1373" name="Oval 29"/>
            <p:cNvSpPr>
              <a:spLocks noChangeAspect="1" noChangeArrowheads="1"/>
            </p:cNvSpPr>
            <p:nvPr/>
          </p:nvSpPr>
          <p:spPr bwMode="auto">
            <a:xfrm>
              <a:off x="3024" y="1248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1374" name="Oval 30"/>
            <p:cNvSpPr>
              <a:spLocks noChangeAspect="1" noChangeArrowheads="1"/>
            </p:cNvSpPr>
            <p:nvPr/>
          </p:nvSpPr>
          <p:spPr bwMode="auto">
            <a:xfrm>
              <a:off x="3120" y="1248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1375" name="Oval 31"/>
            <p:cNvSpPr>
              <a:spLocks noChangeAspect="1" noChangeArrowheads="1"/>
            </p:cNvSpPr>
            <p:nvPr/>
          </p:nvSpPr>
          <p:spPr bwMode="auto">
            <a:xfrm>
              <a:off x="3216" y="1248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1376" name="Oval 32"/>
            <p:cNvSpPr>
              <a:spLocks noChangeAspect="1" noChangeArrowheads="1"/>
            </p:cNvSpPr>
            <p:nvPr/>
          </p:nvSpPr>
          <p:spPr bwMode="auto">
            <a:xfrm>
              <a:off x="3312" y="1248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1377" name="Oval 33"/>
            <p:cNvSpPr>
              <a:spLocks noChangeAspect="1" noChangeArrowheads="1"/>
            </p:cNvSpPr>
            <p:nvPr/>
          </p:nvSpPr>
          <p:spPr bwMode="auto">
            <a:xfrm>
              <a:off x="3408" y="1248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1378" name="Oval 34"/>
            <p:cNvSpPr>
              <a:spLocks noChangeAspect="1" noChangeArrowheads="1"/>
            </p:cNvSpPr>
            <p:nvPr/>
          </p:nvSpPr>
          <p:spPr bwMode="auto">
            <a:xfrm>
              <a:off x="3504" y="1248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1379" name="Oval 35"/>
            <p:cNvSpPr>
              <a:spLocks noChangeAspect="1" noChangeArrowheads="1"/>
            </p:cNvSpPr>
            <p:nvPr/>
          </p:nvSpPr>
          <p:spPr bwMode="auto">
            <a:xfrm>
              <a:off x="3600" y="1248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1380" name="Oval 36"/>
            <p:cNvSpPr>
              <a:spLocks noChangeAspect="1" noChangeArrowheads="1"/>
            </p:cNvSpPr>
            <p:nvPr/>
          </p:nvSpPr>
          <p:spPr bwMode="auto">
            <a:xfrm>
              <a:off x="3696" y="1248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1381" name="Oval 37"/>
            <p:cNvSpPr>
              <a:spLocks noChangeAspect="1" noChangeArrowheads="1"/>
            </p:cNvSpPr>
            <p:nvPr/>
          </p:nvSpPr>
          <p:spPr bwMode="auto">
            <a:xfrm>
              <a:off x="2256" y="1344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1382" name="Oval 38"/>
            <p:cNvSpPr>
              <a:spLocks noChangeAspect="1" noChangeArrowheads="1"/>
            </p:cNvSpPr>
            <p:nvPr/>
          </p:nvSpPr>
          <p:spPr bwMode="auto">
            <a:xfrm>
              <a:off x="2352" y="1344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1383" name="Oval 39"/>
            <p:cNvSpPr>
              <a:spLocks noChangeAspect="1" noChangeArrowheads="1"/>
            </p:cNvSpPr>
            <p:nvPr/>
          </p:nvSpPr>
          <p:spPr bwMode="auto">
            <a:xfrm>
              <a:off x="2448" y="1344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1384" name="Oval 40"/>
            <p:cNvSpPr>
              <a:spLocks noChangeAspect="1" noChangeArrowheads="1"/>
            </p:cNvSpPr>
            <p:nvPr/>
          </p:nvSpPr>
          <p:spPr bwMode="auto">
            <a:xfrm>
              <a:off x="2544" y="1344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1385" name="Oval 41"/>
            <p:cNvSpPr>
              <a:spLocks noChangeAspect="1" noChangeArrowheads="1"/>
            </p:cNvSpPr>
            <p:nvPr/>
          </p:nvSpPr>
          <p:spPr bwMode="auto">
            <a:xfrm>
              <a:off x="2640" y="1344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1386" name="Oval 42"/>
            <p:cNvSpPr>
              <a:spLocks noChangeAspect="1" noChangeArrowheads="1"/>
            </p:cNvSpPr>
            <p:nvPr/>
          </p:nvSpPr>
          <p:spPr bwMode="auto">
            <a:xfrm>
              <a:off x="2736" y="1344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1387" name="Oval 43"/>
            <p:cNvSpPr>
              <a:spLocks noChangeAspect="1" noChangeArrowheads="1"/>
            </p:cNvSpPr>
            <p:nvPr/>
          </p:nvSpPr>
          <p:spPr bwMode="auto">
            <a:xfrm>
              <a:off x="2832" y="1344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1388" name="Oval 44"/>
            <p:cNvSpPr>
              <a:spLocks noChangeAspect="1" noChangeArrowheads="1"/>
            </p:cNvSpPr>
            <p:nvPr/>
          </p:nvSpPr>
          <p:spPr bwMode="auto">
            <a:xfrm>
              <a:off x="2928" y="1344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1389" name="Oval 45"/>
            <p:cNvSpPr>
              <a:spLocks noChangeAspect="1" noChangeArrowheads="1"/>
            </p:cNvSpPr>
            <p:nvPr/>
          </p:nvSpPr>
          <p:spPr bwMode="auto">
            <a:xfrm>
              <a:off x="3024" y="1344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1390" name="Oval 46"/>
            <p:cNvSpPr>
              <a:spLocks noChangeAspect="1" noChangeArrowheads="1"/>
            </p:cNvSpPr>
            <p:nvPr/>
          </p:nvSpPr>
          <p:spPr bwMode="auto">
            <a:xfrm>
              <a:off x="3120" y="1344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1391" name="Oval 47"/>
            <p:cNvSpPr>
              <a:spLocks noChangeAspect="1" noChangeArrowheads="1"/>
            </p:cNvSpPr>
            <p:nvPr/>
          </p:nvSpPr>
          <p:spPr bwMode="auto">
            <a:xfrm>
              <a:off x="3216" y="1344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1392" name="Oval 48"/>
            <p:cNvSpPr>
              <a:spLocks noChangeAspect="1" noChangeArrowheads="1"/>
            </p:cNvSpPr>
            <p:nvPr/>
          </p:nvSpPr>
          <p:spPr bwMode="auto">
            <a:xfrm>
              <a:off x="3312" y="1344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1393" name="Oval 49"/>
            <p:cNvSpPr>
              <a:spLocks noChangeAspect="1" noChangeArrowheads="1"/>
            </p:cNvSpPr>
            <p:nvPr/>
          </p:nvSpPr>
          <p:spPr bwMode="auto">
            <a:xfrm>
              <a:off x="3408" y="1344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1394" name="Oval 50"/>
            <p:cNvSpPr>
              <a:spLocks noChangeAspect="1" noChangeArrowheads="1"/>
            </p:cNvSpPr>
            <p:nvPr/>
          </p:nvSpPr>
          <p:spPr bwMode="auto">
            <a:xfrm>
              <a:off x="3504" y="1344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1395" name="Oval 51"/>
            <p:cNvSpPr>
              <a:spLocks noChangeAspect="1" noChangeArrowheads="1"/>
            </p:cNvSpPr>
            <p:nvPr/>
          </p:nvSpPr>
          <p:spPr bwMode="auto">
            <a:xfrm>
              <a:off x="3600" y="1344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1396" name="Oval 52"/>
            <p:cNvSpPr>
              <a:spLocks noChangeAspect="1" noChangeArrowheads="1"/>
            </p:cNvSpPr>
            <p:nvPr/>
          </p:nvSpPr>
          <p:spPr bwMode="auto">
            <a:xfrm>
              <a:off x="3696" y="1344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1397" name="Oval 53"/>
            <p:cNvSpPr>
              <a:spLocks noChangeAspect="1" noChangeArrowheads="1"/>
            </p:cNvSpPr>
            <p:nvPr/>
          </p:nvSpPr>
          <p:spPr bwMode="auto">
            <a:xfrm>
              <a:off x="2256" y="1440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1398" name="Oval 54"/>
            <p:cNvSpPr>
              <a:spLocks noChangeAspect="1" noChangeArrowheads="1"/>
            </p:cNvSpPr>
            <p:nvPr/>
          </p:nvSpPr>
          <p:spPr bwMode="auto">
            <a:xfrm>
              <a:off x="2352" y="1440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1399" name="Oval 55"/>
            <p:cNvSpPr>
              <a:spLocks noChangeAspect="1" noChangeArrowheads="1"/>
            </p:cNvSpPr>
            <p:nvPr/>
          </p:nvSpPr>
          <p:spPr bwMode="auto">
            <a:xfrm>
              <a:off x="2448" y="1440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1400" name="Oval 56"/>
            <p:cNvSpPr>
              <a:spLocks noChangeAspect="1" noChangeArrowheads="1"/>
            </p:cNvSpPr>
            <p:nvPr/>
          </p:nvSpPr>
          <p:spPr bwMode="auto">
            <a:xfrm>
              <a:off x="2544" y="1440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1401" name="Oval 57"/>
            <p:cNvSpPr>
              <a:spLocks noChangeAspect="1" noChangeArrowheads="1"/>
            </p:cNvSpPr>
            <p:nvPr/>
          </p:nvSpPr>
          <p:spPr bwMode="auto">
            <a:xfrm>
              <a:off x="2640" y="1440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1402" name="Oval 58"/>
            <p:cNvSpPr>
              <a:spLocks noChangeAspect="1" noChangeArrowheads="1"/>
            </p:cNvSpPr>
            <p:nvPr/>
          </p:nvSpPr>
          <p:spPr bwMode="auto">
            <a:xfrm>
              <a:off x="2736" y="1440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1403" name="Oval 59"/>
            <p:cNvSpPr>
              <a:spLocks noChangeAspect="1" noChangeArrowheads="1"/>
            </p:cNvSpPr>
            <p:nvPr/>
          </p:nvSpPr>
          <p:spPr bwMode="auto">
            <a:xfrm>
              <a:off x="2832" y="1440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1404" name="Oval 60"/>
            <p:cNvSpPr>
              <a:spLocks noChangeAspect="1" noChangeArrowheads="1"/>
            </p:cNvSpPr>
            <p:nvPr/>
          </p:nvSpPr>
          <p:spPr bwMode="auto">
            <a:xfrm>
              <a:off x="2928" y="1440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1405" name="Oval 61"/>
            <p:cNvSpPr>
              <a:spLocks noChangeAspect="1" noChangeArrowheads="1"/>
            </p:cNvSpPr>
            <p:nvPr/>
          </p:nvSpPr>
          <p:spPr bwMode="auto">
            <a:xfrm>
              <a:off x="3024" y="1440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1406" name="Oval 62"/>
            <p:cNvSpPr>
              <a:spLocks noChangeAspect="1" noChangeArrowheads="1"/>
            </p:cNvSpPr>
            <p:nvPr/>
          </p:nvSpPr>
          <p:spPr bwMode="auto">
            <a:xfrm>
              <a:off x="3120" y="1440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1407" name="Oval 63"/>
            <p:cNvSpPr>
              <a:spLocks noChangeAspect="1" noChangeArrowheads="1"/>
            </p:cNvSpPr>
            <p:nvPr/>
          </p:nvSpPr>
          <p:spPr bwMode="auto">
            <a:xfrm>
              <a:off x="3216" y="1440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1408" name="Oval 64"/>
            <p:cNvSpPr>
              <a:spLocks noChangeAspect="1" noChangeArrowheads="1"/>
            </p:cNvSpPr>
            <p:nvPr/>
          </p:nvSpPr>
          <p:spPr bwMode="auto">
            <a:xfrm>
              <a:off x="3312" y="1440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1409" name="Oval 65"/>
            <p:cNvSpPr>
              <a:spLocks noChangeAspect="1" noChangeArrowheads="1"/>
            </p:cNvSpPr>
            <p:nvPr/>
          </p:nvSpPr>
          <p:spPr bwMode="auto">
            <a:xfrm>
              <a:off x="3408" y="1440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1410" name="Oval 66"/>
            <p:cNvSpPr>
              <a:spLocks noChangeAspect="1" noChangeArrowheads="1"/>
            </p:cNvSpPr>
            <p:nvPr/>
          </p:nvSpPr>
          <p:spPr bwMode="auto">
            <a:xfrm>
              <a:off x="3504" y="1440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1411" name="Oval 67"/>
            <p:cNvSpPr>
              <a:spLocks noChangeAspect="1" noChangeArrowheads="1"/>
            </p:cNvSpPr>
            <p:nvPr/>
          </p:nvSpPr>
          <p:spPr bwMode="auto">
            <a:xfrm>
              <a:off x="3600" y="1440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1412" name="Oval 68"/>
            <p:cNvSpPr>
              <a:spLocks noChangeAspect="1" noChangeArrowheads="1"/>
            </p:cNvSpPr>
            <p:nvPr/>
          </p:nvSpPr>
          <p:spPr bwMode="auto">
            <a:xfrm>
              <a:off x="3696" y="1440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1413" name="Oval 69"/>
            <p:cNvSpPr>
              <a:spLocks noChangeAspect="1" noChangeArrowheads="1"/>
            </p:cNvSpPr>
            <p:nvPr/>
          </p:nvSpPr>
          <p:spPr bwMode="auto">
            <a:xfrm>
              <a:off x="2256" y="1536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1414" name="Oval 70"/>
            <p:cNvSpPr>
              <a:spLocks noChangeAspect="1" noChangeArrowheads="1"/>
            </p:cNvSpPr>
            <p:nvPr/>
          </p:nvSpPr>
          <p:spPr bwMode="auto">
            <a:xfrm>
              <a:off x="2352" y="1536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1415" name="Oval 71"/>
            <p:cNvSpPr>
              <a:spLocks noChangeAspect="1" noChangeArrowheads="1"/>
            </p:cNvSpPr>
            <p:nvPr/>
          </p:nvSpPr>
          <p:spPr bwMode="auto">
            <a:xfrm>
              <a:off x="2448" y="1536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1416" name="Oval 72"/>
            <p:cNvSpPr>
              <a:spLocks noChangeAspect="1" noChangeArrowheads="1"/>
            </p:cNvSpPr>
            <p:nvPr/>
          </p:nvSpPr>
          <p:spPr bwMode="auto">
            <a:xfrm>
              <a:off x="2544" y="1536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1417" name="Oval 73"/>
            <p:cNvSpPr>
              <a:spLocks noChangeAspect="1" noChangeArrowheads="1"/>
            </p:cNvSpPr>
            <p:nvPr/>
          </p:nvSpPr>
          <p:spPr bwMode="auto">
            <a:xfrm>
              <a:off x="2640" y="1536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1418" name="Oval 74"/>
            <p:cNvSpPr>
              <a:spLocks noChangeAspect="1" noChangeArrowheads="1"/>
            </p:cNvSpPr>
            <p:nvPr/>
          </p:nvSpPr>
          <p:spPr bwMode="auto">
            <a:xfrm>
              <a:off x="2736" y="1536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1419" name="Oval 75"/>
            <p:cNvSpPr>
              <a:spLocks noChangeAspect="1" noChangeArrowheads="1"/>
            </p:cNvSpPr>
            <p:nvPr/>
          </p:nvSpPr>
          <p:spPr bwMode="auto">
            <a:xfrm>
              <a:off x="2832" y="1536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1420" name="Oval 76"/>
            <p:cNvSpPr>
              <a:spLocks noChangeAspect="1" noChangeArrowheads="1"/>
            </p:cNvSpPr>
            <p:nvPr/>
          </p:nvSpPr>
          <p:spPr bwMode="auto">
            <a:xfrm>
              <a:off x="2928" y="1536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1421" name="Oval 77"/>
            <p:cNvSpPr>
              <a:spLocks noChangeAspect="1" noChangeArrowheads="1"/>
            </p:cNvSpPr>
            <p:nvPr/>
          </p:nvSpPr>
          <p:spPr bwMode="auto">
            <a:xfrm>
              <a:off x="3024" y="1536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1422" name="Oval 78"/>
            <p:cNvSpPr>
              <a:spLocks noChangeAspect="1" noChangeArrowheads="1"/>
            </p:cNvSpPr>
            <p:nvPr/>
          </p:nvSpPr>
          <p:spPr bwMode="auto">
            <a:xfrm>
              <a:off x="3120" y="1536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1423" name="Oval 79"/>
            <p:cNvSpPr>
              <a:spLocks noChangeAspect="1" noChangeArrowheads="1"/>
            </p:cNvSpPr>
            <p:nvPr/>
          </p:nvSpPr>
          <p:spPr bwMode="auto">
            <a:xfrm>
              <a:off x="3216" y="1536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1424" name="Oval 80"/>
            <p:cNvSpPr>
              <a:spLocks noChangeAspect="1" noChangeArrowheads="1"/>
            </p:cNvSpPr>
            <p:nvPr/>
          </p:nvSpPr>
          <p:spPr bwMode="auto">
            <a:xfrm>
              <a:off x="3312" y="1536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1425" name="Oval 81"/>
            <p:cNvSpPr>
              <a:spLocks noChangeAspect="1" noChangeArrowheads="1"/>
            </p:cNvSpPr>
            <p:nvPr/>
          </p:nvSpPr>
          <p:spPr bwMode="auto">
            <a:xfrm>
              <a:off x="3408" y="1536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1426" name="Oval 82"/>
            <p:cNvSpPr>
              <a:spLocks noChangeAspect="1" noChangeArrowheads="1"/>
            </p:cNvSpPr>
            <p:nvPr/>
          </p:nvSpPr>
          <p:spPr bwMode="auto">
            <a:xfrm>
              <a:off x="3504" y="1536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1427" name="Oval 83"/>
            <p:cNvSpPr>
              <a:spLocks noChangeAspect="1" noChangeArrowheads="1"/>
            </p:cNvSpPr>
            <p:nvPr/>
          </p:nvSpPr>
          <p:spPr bwMode="auto">
            <a:xfrm>
              <a:off x="3600" y="1536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1428" name="Oval 84"/>
            <p:cNvSpPr>
              <a:spLocks noChangeAspect="1" noChangeArrowheads="1"/>
            </p:cNvSpPr>
            <p:nvPr/>
          </p:nvSpPr>
          <p:spPr bwMode="auto">
            <a:xfrm>
              <a:off x="3696" y="1536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1429" name="Oval 85"/>
            <p:cNvSpPr>
              <a:spLocks noChangeAspect="1" noChangeArrowheads="1"/>
            </p:cNvSpPr>
            <p:nvPr/>
          </p:nvSpPr>
          <p:spPr bwMode="auto">
            <a:xfrm>
              <a:off x="2256" y="163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1430" name="Oval 86"/>
            <p:cNvSpPr>
              <a:spLocks noChangeAspect="1" noChangeArrowheads="1"/>
            </p:cNvSpPr>
            <p:nvPr/>
          </p:nvSpPr>
          <p:spPr bwMode="auto">
            <a:xfrm>
              <a:off x="2352" y="163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1431" name="Oval 87"/>
            <p:cNvSpPr>
              <a:spLocks noChangeAspect="1" noChangeArrowheads="1"/>
            </p:cNvSpPr>
            <p:nvPr/>
          </p:nvSpPr>
          <p:spPr bwMode="auto">
            <a:xfrm>
              <a:off x="2448" y="163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1432" name="Oval 88"/>
            <p:cNvSpPr>
              <a:spLocks noChangeAspect="1" noChangeArrowheads="1"/>
            </p:cNvSpPr>
            <p:nvPr/>
          </p:nvSpPr>
          <p:spPr bwMode="auto">
            <a:xfrm>
              <a:off x="2544" y="163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1433" name="Oval 89"/>
            <p:cNvSpPr>
              <a:spLocks noChangeAspect="1" noChangeArrowheads="1"/>
            </p:cNvSpPr>
            <p:nvPr/>
          </p:nvSpPr>
          <p:spPr bwMode="auto">
            <a:xfrm>
              <a:off x="2640" y="163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1434" name="Oval 90"/>
            <p:cNvSpPr>
              <a:spLocks noChangeAspect="1" noChangeArrowheads="1"/>
            </p:cNvSpPr>
            <p:nvPr/>
          </p:nvSpPr>
          <p:spPr bwMode="auto">
            <a:xfrm>
              <a:off x="2736" y="163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1435" name="Oval 91"/>
            <p:cNvSpPr>
              <a:spLocks noChangeAspect="1" noChangeArrowheads="1"/>
            </p:cNvSpPr>
            <p:nvPr/>
          </p:nvSpPr>
          <p:spPr bwMode="auto">
            <a:xfrm>
              <a:off x="2832" y="163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1436" name="Oval 92"/>
            <p:cNvSpPr>
              <a:spLocks noChangeAspect="1" noChangeArrowheads="1"/>
            </p:cNvSpPr>
            <p:nvPr/>
          </p:nvSpPr>
          <p:spPr bwMode="auto">
            <a:xfrm>
              <a:off x="2928" y="163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1437" name="Oval 93"/>
            <p:cNvSpPr>
              <a:spLocks noChangeAspect="1" noChangeArrowheads="1"/>
            </p:cNvSpPr>
            <p:nvPr/>
          </p:nvSpPr>
          <p:spPr bwMode="auto">
            <a:xfrm>
              <a:off x="3024" y="163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1438" name="Oval 94"/>
            <p:cNvSpPr>
              <a:spLocks noChangeAspect="1" noChangeArrowheads="1"/>
            </p:cNvSpPr>
            <p:nvPr/>
          </p:nvSpPr>
          <p:spPr bwMode="auto">
            <a:xfrm>
              <a:off x="3120" y="163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1439" name="Oval 95"/>
            <p:cNvSpPr>
              <a:spLocks noChangeAspect="1" noChangeArrowheads="1"/>
            </p:cNvSpPr>
            <p:nvPr/>
          </p:nvSpPr>
          <p:spPr bwMode="auto">
            <a:xfrm>
              <a:off x="3216" y="163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1440" name="Oval 96"/>
            <p:cNvSpPr>
              <a:spLocks noChangeAspect="1" noChangeArrowheads="1"/>
            </p:cNvSpPr>
            <p:nvPr/>
          </p:nvSpPr>
          <p:spPr bwMode="auto">
            <a:xfrm>
              <a:off x="3312" y="163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1441" name="Oval 97"/>
            <p:cNvSpPr>
              <a:spLocks noChangeAspect="1" noChangeArrowheads="1"/>
            </p:cNvSpPr>
            <p:nvPr/>
          </p:nvSpPr>
          <p:spPr bwMode="auto">
            <a:xfrm>
              <a:off x="3408" y="163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1442" name="Oval 98"/>
            <p:cNvSpPr>
              <a:spLocks noChangeAspect="1" noChangeArrowheads="1"/>
            </p:cNvSpPr>
            <p:nvPr/>
          </p:nvSpPr>
          <p:spPr bwMode="auto">
            <a:xfrm>
              <a:off x="3504" y="163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1443" name="Oval 99"/>
            <p:cNvSpPr>
              <a:spLocks noChangeAspect="1" noChangeArrowheads="1"/>
            </p:cNvSpPr>
            <p:nvPr/>
          </p:nvSpPr>
          <p:spPr bwMode="auto">
            <a:xfrm>
              <a:off x="3600" y="163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1444" name="Oval 100"/>
            <p:cNvSpPr>
              <a:spLocks noChangeAspect="1" noChangeArrowheads="1"/>
            </p:cNvSpPr>
            <p:nvPr/>
          </p:nvSpPr>
          <p:spPr bwMode="auto">
            <a:xfrm>
              <a:off x="3696" y="163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1445" name="Oval 101"/>
            <p:cNvSpPr>
              <a:spLocks noChangeAspect="1" noChangeArrowheads="1"/>
            </p:cNvSpPr>
            <p:nvPr/>
          </p:nvSpPr>
          <p:spPr bwMode="auto">
            <a:xfrm>
              <a:off x="2256" y="1728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1446" name="Oval 102"/>
            <p:cNvSpPr>
              <a:spLocks noChangeAspect="1" noChangeArrowheads="1"/>
            </p:cNvSpPr>
            <p:nvPr/>
          </p:nvSpPr>
          <p:spPr bwMode="auto">
            <a:xfrm>
              <a:off x="2352" y="1728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1447" name="Oval 103"/>
            <p:cNvSpPr>
              <a:spLocks noChangeAspect="1" noChangeArrowheads="1"/>
            </p:cNvSpPr>
            <p:nvPr/>
          </p:nvSpPr>
          <p:spPr bwMode="auto">
            <a:xfrm>
              <a:off x="2448" y="1728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1448" name="Oval 104"/>
            <p:cNvSpPr>
              <a:spLocks noChangeAspect="1" noChangeArrowheads="1"/>
            </p:cNvSpPr>
            <p:nvPr/>
          </p:nvSpPr>
          <p:spPr bwMode="auto">
            <a:xfrm>
              <a:off x="2544" y="1728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1449" name="Oval 105"/>
            <p:cNvSpPr>
              <a:spLocks noChangeAspect="1" noChangeArrowheads="1"/>
            </p:cNvSpPr>
            <p:nvPr/>
          </p:nvSpPr>
          <p:spPr bwMode="auto">
            <a:xfrm>
              <a:off x="2640" y="1728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1450" name="Oval 106"/>
            <p:cNvSpPr>
              <a:spLocks noChangeAspect="1" noChangeArrowheads="1"/>
            </p:cNvSpPr>
            <p:nvPr/>
          </p:nvSpPr>
          <p:spPr bwMode="auto">
            <a:xfrm>
              <a:off x="2736" y="1728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1451" name="Oval 107"/>
            <p:cNvSpPr>
              <a:spLocks noChangeAspect="1" noChangeArrowheads="1"/>
            </p:cNvSpPr>
            <p:nvPr/>
          </p:nvSpPr>
          <p:spPr bwMode="auto">
            <a:xfrm>
              <a:off x="2832" y="1728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1452" name="Oval 108"/>
            <p:cNvSpPr>
              <a:spLocks noChangeAspect="1" noChangeArrowheads="1"/>
            </p:cNvSpPr>
            <p:nvPr/>
          </p:nvSpPr>
          <p:spPr bwMode="auto">
            <a:xfrm>
              <a:off x="2928" y="1728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1453" name="Oval 109"/>
            <p:cNvSpPr>
              <a:spLocks noChangeAspect="1" noChangeArrowheads="1"/>
            </p:cNvSpPr>
            <p:nvPr/>
          </p:nvSpPr>
          <p:spPr bwMode="auto">
            <a:xfrm>
              <a:off x="3024" y="1728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1454" name="Oval 110"/>
            <p:cNvSpPr>
              <a:spLocks noChangeAspect="1" noChangeArrowheads="1"/>
            </p:cNvSpPr>
            <p:nvPr/>
          </p:nvSpPr>
          <p:spPr bwMode="auto">
            <a:xfrm>
              <a:off x="3120" y="1728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1455" name="Oval 111"/>
            <p:cNvSpPr>
              <a:spLocks noChangeAspect="1" noChangeArrowheads="1"/>
            </p:cNvSpPr>
            <p:nvPr/>
          </p:nvSpPr>
          <p:spPr bwMode="auto">
            <a:xfrm>
              <a:off x="3216" y="1728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1456" name="Oval 112"/>
            <p:cNvSpPr>
              <a:spLocks noChangeAspect="1" noChangeArrowheads="1"/>
            </p:cNvSpPr>
            <p:nvPr/>
          </p:nvSpPr>
          <p:spPr bwMode="auto">
            <a:xfrm>
              <a:off x="3312" y="1728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1457" name="Oval 113"/>
            <p:cNvSpPr>
              <a:spLocks noChangeAspect="1" noChangeArrowheads="1"/>
            </p:cNvSpPr>
            <p:nvPr/>
          </p:nvSpPr>
          <p:spPr bwMode="auto">
            <a:xfrm>
              <a:off x="3408" y="1728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1458" name="Oval 114"/>
            <p:cNvSpPr>
              <a:spLocks noChangeAspect="1" noChangeArrowheads="1"/>
            </p:cNvSpPr>
            <p:nvPr/>
          </p:nvSpPr>
          <p:spPr bwMode="auto">
            <a:xfrm>
              <a:off x="3504" y="1728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1459" name="Oval 115"/>
            <p:cNvSpPr>
              <a:spLocks noChangeAspect="1" noChangeArrowheads="1"/>
            </p:cNvSpPr>
            <p:nvPr/>
          </p:nvSpPr>
          <p:spPr bwMode="auto">
            <a:xfrm>
              <a:off x="3600" y="1728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1460" name="Oval 116"/>
            <p:cNvSpPr>
              <a:spLocks noChangeAspect="1" noChangeArrowheads="1"/>
            </p:cNvSpPr>
            <p:nvPr/>
          </p:nvSpPr>
          <p:spPr bwMode="auto">
            <a:xfrm>
              <a:off x="3696" y="1728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1461" name="Oval 117"/>
            <p:cNvSpPr>
              <a:spLocks noChangeAspect="1" noChangeArrowheads="1"/>
            </p:cNvSpPr>
            <p:nvPr/>
          </p:nvSpPr>
          <p:spPr bwMode="auto">
            <a:xfrm>
              <a:off x="2256" y="1824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1462" name="Oval 118"/>
            <p:cNvSpPr>
              <a:spLocks noChangeAspect="1" noChangeArrowheads="1"/>
            </p:cNvSpPr>
            <p:nvPr/>
          </p:nvSpPr>
          <p:spPr bwMode="auto">
            <a:xfrm>
              <a:off x="2352" y="1824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1463" name="Oval 119"/>
            <p:cNvSpPr>
              <a:spLocks noChangeAspect="1" noChangeArrowheads="1"/>
            </p:cNvSpPr>
            <p:nvPr/>
          </p:nvSpPr>
          <p:spPr bwMode="auto">
            <a:xfrm>
              <a:off x="2448" y="1824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1464" name="Oval 120"/>
            <p:cNvSpPr>
              <a:spLocks noChangeAspect="1" noChangeArrowheads="1"/>
            </p:cNvSpPr>
            <p:nvPr/>
          </p:nvSpPr>
          <p:spPr bwMode="auto">
            <a:xfrm>
              <a:off x="2544" y="1824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1465" name="Oval 121"/>
            <p:cNvSpPr>
              <a:spLocks noChangeAspect="1" noChangeArrowheads="1"/>
            </p:cNvSpPr>
            <p:nvPr/>
          </p:nvSpPr>
          <p:spPr bwMode="auto">
            <a:xfrm>
              <a:off x="2640" y="1824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1466" name="Oval 122"/>
            <p:cNvSpPr>
              <a:spLocks noChangeAspect="1" noChangeArrowheads="1"/>
            </p:cNvSpPr>
            <p:nvPr/>
          </p:nvSpPr>
          <p:spPr bwMode="auto">
            <a:xfrm>
              <a:off x="2736" y="1824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1467" name="Oval 123"/>
            <p:cNvSpPr>
              <a:spLocks noChangeAspect="1" noChangeArrowheads="1"/>
            </p:cNvSpPr>
            <p:nvPr/>
          </p:nvSpPr>
          <p:spPr bwMode="auto">
            <a:xfrm>
              <a:off x="2832" y="1824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1468" name="Oval 124"/>
            <p:cNvSpPr>
              <a:spLocks noChangeAspect="1" noChangeArrowheads="1"/>
            </p:cNvSpPr>
            <p:nvPr/>
          </p:nvSpPr>
          <p:spPr bwMode="auto">
            <a:xfrm>
              <a:off x="2928" y="1824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1469" name="Oval 125"/>
            <p:cNvSpPr>
              <a:spLocks noChangeAspect="1" noChangeArrowheads="1"/>
            </p:cNvSpPr>
            <p:nvPr/>
          </p:nvSpPr>
          <p:spPr bwMode="auto">
            <a:xfrm>
              <a:off x="3024" y="1824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1470" name="Oval 126"/>
            <p:cNvSpPr>
              <a:spLocks noChangeAspect="1" noChangeArrowheads="1"/>
            </p:cNvSpPr>
            <p:nvPr/>
          </p:nvSpPr>
          <p:spPr bwMode="auto">
            <a:xfrm>
              <a:off x="3120" y="1824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1471" name="Oval 127"/>
            <p:cNvSpPr>
              <a:spLocks noChangeAspect="1" noChangeArrowheads="1"/>
            </p:cNvSpPr>
            <p:nvPr/>
          </p:nvSpPr>
          <p:spPr bwMode="auto">
            <a:xfrm>
              <a:off x="3216" y="1824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1472" name="Oval 128"/>
            <p:cNvSpPr>
              <a:spLocks noChangeAspect="1" noChangeArrowheads="1"/>
            </p:cNvSpPr>
            <p:nvPr/>
          </p:nvSpPr>
          <p:spPr bwMode="auto">
            <a:xfrm>
              <a:off x="3312" y="1824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1473" name="Oval 129"/>
            <p:cNvSpPr>
              <a:spLocks noChangeAspect="1" noChangeArrowheads="1"/>
            </p:cNvSpPr>
            <p:nvPr/>
          </p:nvSpPr>
          <p:spPr bwMode="auto">
            <a:xfrm>
              <a:off x="3408" y="1824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1474" name="Oval 130"/>
            <p:cNvSpPr>
              <a:spLocks noChangeAspect="1" noChangeArrowheads="1"/>
            </p:cNvSpPr>
            <p:nvPr/>
          </p:nvSpPr>
          <p:spPr bwMode="auto">
            <a:xfrm>
              <a:off x="3504" y="1824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1475" name="Oval 131"/>
            <p:cNvSpPr>
              <a:spLocks noChangeAspect="1" noChangeArrowheads="1"/>
            </p:cNvSpPr>
            <p:nvPr/>
          </p:nvSpPr>
          <p:spPr bwMode="auto">
            <a:xfrm>
              <a:off x="3600" y="1824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1476" name="Oval 132"/>
            <p:cNvSpPr>
              <a:spLocks noChangeAspect="1" noChangeArrowheads="1"/>
            </p:cNvSpPr>
            <p:nvPr/>
          </p:nvSpPr>
          <p:spPr bwMode="auto">
            <a:xfrm>
              <a:off x="3696" y="1824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1477" name="Oval 133"/>
            <p:cNvSpPr>
              <a:spLocks noChangeAspect="1" noChangeArrowheads="1"/>
            </p:cNvSpPr>
            <p:nvPr/>
          </p:nvSpPr>
          <p:spPr bwMode="auto">
            <a:xfrm>
              <a:off x="2256" y="1920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1478" name="Oval 134"/>
            <p:cNvSpPr>
              <a:spLocks noChangeAspect="1" noChangeArrowheads="1"/>
            </p:cNvSpPr>
            <p:nvPr/>
          </p:nvSpPr>
          <p:spPr bwMode="auto">
            <a:xfrm>
              <a:off x="2352" y="1920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1479" name="Oval 135"/>
            <p:cNvSpPr>
              <a:spLocks noChangeAspect="1" noChangeArrowheads="1"/>
            </p:cNvSpPr>
            <p:nvPr/>
          </p:nvSpPr>
          <p:spPr bwMode="auto">
            <a:xfrm>
              <a:off x="2448" y="1920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1480" name="Oval 136"/>
            <p:cNvSpPr>
              <a:spLocks noChangeAspect="1" noChangeArrowheads="1"/>
            </p:cNvSpPr>
            <p:nvPr/>
          </p:nvSpPr>
          <p:spPr bwMode="auto">
            <a:xfrm>
              <a:off x="2544" y="1920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1481" name="Oval 137"/>
            <p:cNvSpPr>
              <a:spLocks noChangeAspect="1" noChangeArrowheads="1"/>
            </p:cNvSpPr>
            <p:nvPr/>
          </p:nvSpPr>
          <p:spPr bwMode="auto">
            <a:xfrm>
              <a:off x="2640" y="1920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1482" name="Oval 138"/>
            <p:cNvSpPr>
              <a:spLocks noChangeAspect="1" noChangeArrowheads="1"/>
            </p:cNvSpPr>
            <p:nvPr/>
          </p:nvSpPr>
          <p:spPr bwMode="auto">
            <a:xfrm>
              <a:off x="2736" y="1920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1483" name="Oval 139"/>
            <p:cNvSpPr>
              <a:spLocks noChangeAspect="1" noChangeArrowheads="1"/>
            </p:cNvSpPr>
            <p:nvPr/>
          </p:nvSpPr>
          <p:spPr bwMode="auto">
            <a:xfrm>
              <a:off x="2832" y="1920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1484" name="Oval 140"/>
            <p:cNvSpPr>
              <a:spLocks noChangeAspect="1" noChangeArrowheads="1"/>
            </p:cNvSpPr>
            <p:nvPr/>
          </p:nvSpPr>
          <p:spPr bwMode="auto">
            <a:xfrm>
              <a:off x="2928" y="1920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1485" name="Oval 141"/>
            <p:cNvSpPr>
              <a:spLocks noChangeAspect="1" noChangeArrowheads="1"/>
            </p:cNvSpPr>
            <p:nvPr/>
          </p:nvSpPr>
          <p:spPr bwMode="auto">
            <a:xfrm>
              <a:off x="3024" y="1920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1486" name="Oval 142"/>
            <p:cNvSpPr>
              <a:spLocks noChangeAspect="1" noChangeArrowheads="1"/>
            </p:cNvSpPr>
            <p:nvPr/>
          </p:nvSpPr>
          <p:spPr bwMode="auto">
            <a:xfrm>
              <a:off x="3120" y="1920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1487" name="Oval 143"/>
            <p:cNvSpPr>
              <a:spLocks noChangeAspect="1" noChangeArrowheads="1"/>
            </p:cNvSpPr>
            <p:nvPr/>
          </p:nvSpPr>
          <p:spPr bwMode="auto">
            <a:xfrm>
              <a:off x="3216" y="1920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1488" name="Oval 144"/>
            <p:cNvSpPr>
              <a:spLocks noChangeAspect="1" noChangeArrowheads="1"/>
            </p:cNvSpPr>
            <p:nvPr/>
          </p:nvSpPr>
          <p:spPr bwMode="auto">
            <a:xfrm>
              <a:off x="3312" y="1920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1489" name="Oval 145"/>
            <p:cNvSpPr>
              <a:spLocks noChangeAspect="1" noChangeArrowheads="1"/>
            </p:cNvSpPr>
            <p:nvPr/>
          </p:nvSpPr>
          <p:spPr bwMode="auto">
            <a:xfrm>
              <a:off x="3408" y="1920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1490" name="Oval 146"/>
            <p:cNvSpPr>
              <a:spLocks noChangeAspect="1" noChangeArrowheads="1"/>
            </p:cNvSpPr>
            <p:nvPr/>
          </p:nvSpPr>
          <p:spPr bwMode="auto">
            <a:xfrm>
              <a:off x="3504" y="1920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1491" name="Oval 147"/>
            <p:cNvSpPr>
              <a:spLocks noChangeAspect="1" noChangeArrowheads="1"/>
            </p:cNvSpPr>
            <p:nvPr/>
          </p:nvSpPr>
          <p:spPr bwMode="auto">
            <a:xfrm>
              <a:off x="3600" y="1920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1492" name="Oval 148"/>
            <p:cNvSpPr>
              <a:spLocks noChangeAspect="1" noChangeArrowheads="1"/>
            </p:cNvSpPr>
            <p:nvPr/>
          </p:nvSpPr>
          <p:spPr bwMode="auto">
            <a:xfrm>
              <a:off x="3696" y="1920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1493" name="Oval 149"/>
            <p:cNvSpPr>
              <a:spLocks noChangeAspect="1" noChangeArrowheads="1"/>
            </p:cNvSpPr>
            <p:nvPr/>
          </p:nvSpPr>
          <p:spPr bwMode="auto">
            <a:xfrm>
              <a:off x="2256" y="2016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1494" name="Oval 150"/>
            <p:cNvSpPr>
              <a:spLocks noChangeAspect="1" noChangeArrowheads="1"/>
            </p:cNvSpPr>
            <p:nvPr/>
          </p:nvSpPr>
          <p:spPr bwMode="auto">
            <a:xfrm>
              <a:off x="2352" y="2016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1495" name="Oval 151"/>
            <p:cNvSpPr>
              <a:spLocks noChangeAspect="1" noChangeArrowheads="1"/>
            </p:cNvSpPr>
            <p:nvPr/>
          </p:nvSpPr>
          <p:spPr bwMode="auto">
            <a:xfrm>
              <a:off x="2448" y="2016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1496" name="Oval 152"/>
            <p:cNvSpPr>
              <a:spLocks noChangeAspect="1" noChangeArrowheads="1"/>
            </p:cNvSpPr>
            <p:nvPr/>
          </p:nvSpPr>
          <p:spPr bwMode="auto">
            <a:xfrm>
              <a:off x="2544" y="2016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1497" name="Oval 153"/>
            <p:cNvSpPr>
              <a:spLocks noChangeAspect="1" noChangeArrowheads="1"/>
            </p:cNvSpPr>
            <p:nvPr/>
          </p:nvSpPr>
          <p:spPr bwMode="auto">
            <a:xfrm>
              <a:off x="2640" y="2016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1498" name="Oval 154"/>
            <p:cNvSpPr>
              <a:spLocks noChangeAspect="1" noChangeArrowheads="1"/>
            </p:cNvSpPr>
            <p:nvPr/>
          </p:nvSpPr>
          <p:spPr bwMode="auto">
            <a:xfrm>
              <a:off x="2736" y="2016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1499" name="Oval 155"/>
            <p:cNvSpPr>
              <a:spLocks noChangeAspect="1" noChangeArrowheads="1"/>
            </p:cNvSpPr>
            <p:nvPr/>
          </p:nvSpPr>
          <p:spPr bwMode="auto">
            <a:xfrm>
              <a:off x="2832" y="2016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1500" name="Oval 156"/>
            <p:cNvSpPr>
              <a:spLocks noChangeAspect="1" noChangeArrowheads="1"/>
            </p:cNvSpPr>
            <p:nvPr/>
          </p:nvSpPr>
          <p:spPr bwMode="auto">
            <a:xfrm>
              <a:off x="2928" y="2016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1501" name="Oval 157"/>
            <p:cNvSpPr>
              <a:spLocks noChangeAspect="1" noChangeArrowheads="1"/>
            </p:cNvSpPr>
            <p:nvPr/>
          </p:nvSpPr>
          <p:spPr bwMode="auto">
            <a:xfrm>
              <a:off x="3024" y="2016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1502" name="Oval 158"/>
            <p:cNvSpPr>
              <a:spLocks noChangeAspect="1" noChangeArrowheads="1"/>
            </p:cNvSpPr>
            <p:nvPr/>
          </p:nvSpPr>
          <p:spPr bwMode="auto">
            <a:xfrm>
              <a:off x="3120" y="2016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1503" name="Oval 159"/>
            <p:cNvSpPr>
              <a:spLocks noChangeAspect="1" noChangeArrowheads="1"/>
            </p:cNvSpPr>
            <p:nvPr/>
          </p:nvSpPr>
          <p:spPr bwMode="auto">
            <a:xfrm>
              <a:off x="3216" y="2016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1504" name="Oval 160"/>
            <p:cNvSpPr>
              <a:spLocks noChangeAspect="1" noChangeArrowheads="1"/>
            </p:cNvSpPr>
            <p:nvPr/>
          </p:nvSpPr>
          <p:spPr bwMode="auto">
            <a:xfrm>
              <a:off x="3312" y="2016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1505" name="Oval 161"/>
            <p:cNvSpPr>
              <a:spLocks noChangeAspect="1" noChangeArrowheads="1"/>
            </p:cNvSpPr>
            <p:nvPr/>
          </p:nvSpPr>
          <p:spPr bwMode="auto">
            <a:xfrm>
              <a:off x="3408" y="2016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1506" name="Oval 162"/>
            <p:cNvSpPr>
              <a:spLocks noChangeAspect="1" noChangeArrowheads="1"/>
            </p:cNvSpPr>
            <p:nvPr/>
          </p:nvSpPr>
          <p:spPr bwMode="auto">
            <a:xfrm>
              <a:off x="3504" y="2016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1507" name="Oval 163"/>
            <p:cNvSpPr>
              <a:spLocks noChangeAspect="1" noChangeArrowheads="1"/>
            </p:cNvSpPr>
            <p:nvPr/>
          </p:nvSpPr>
          <p:spPr bwMode="auto">
            <a:xfrm>
              <a:off x="3600" y="2016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1508" name="Oval 164"/>
            <p:cNvSpPr>
              <a:spLocks noChangeAspect="1" noChangeArrowheads="1"/>
            </p:cNvSpPr>
            <p:nvPr/>
          </p:nvSpPr>
          <p:spPr bwMode="auto">
            <a:xfrm>
              <a:off x="3696" y="2016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1509" name="Oval 165"/>
            <p:cNvSpPr>
              <a:spLocks noChangeAspect="1" noChangeArrowheads="1"/>
            </p:cNvSpPr>
            <p:nvPr/>
          </p:nvSpPr>
          <p:spPr bwMode="auto">
            <a:xfrm>
              <a:off x="2256" y="211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1510" name="Oval 166"/>
            <p:cNvSpPr>
              <a:spLocks noChangeAspect="1" noChangeArrowheads="1"/>
            </p:cNvSpPr>
            <p:nvPr/>
          </p:nvSpPr>
          <p:spPr bwMode="auto">
            <a:xfrm>
              <a:off x="2352" y="211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1511" name="Oval 167"/>
            <p:cNvSpPr>
              <a:spLocks noChangeAspect="1" noChangeArrowheads="1"/>
            </p:cNvSpPr>
            <p:nvPr/>
          </p:nvSpPr>
          <p:spPr bwMode="auto">
            <a:xfrm>
              <a:off x="2448" y="211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1512" name="Oval 168"/>
            <p:cNvSpPr>
              <a:spLocks noChangeAspect="1" noChangeArrowheads="1"/>
            </p:cNvSpPr>
            <p:nvPr/>
          </p:nvSpPr>
          <p:spPr bwMode="auto">
            <a:xfrm>
              <a:off x="2544" y="211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1513" name="Oval 169"/>
            <p:cNvSpPr>
              <a:spLocks noChangeAspect="1" noChangeArrowheads="1"/>
            </p:cNvSpPr>
            <p:nvPr/>
          </p:nvSpPr>
          <p:spPr bwMode="auto">
            <a:xfrm>
              <a:off x="2640" y="211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1514" name="Oval 170"/>
            <p:cNvSpPr>
              <a:spLocks noChangeAspect="1" noChangeArrowheads="1"/>
            </p:cNvSpPr>
            <p:nvPr/>
          </p:nvSpPr>
          <p:spPr bwMode="auto">
            <a:xfrm>
              <a:off x="2736" y="211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1515" name="Oval 171"/>
            <p:cNvSpPr>
              <a:spLocks noChangeAspect="1" noChangeArrowheads="1"/>
            </p:cNvSpPr>
            <p:nvPr/>
          </p:nvSpPr>
          <p:spPr bwMode="auto">
            <a:xfrm>
              <a:off x="2832" y="211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1516" name="Oval 172"/>
            <p:cNvSpPr>
              <a:spLocks noChangeAspect="1" noChangeArrowheads="1"/>
            </p:cNvSpPr>
            <p:nvPr/>
          </p:nvSpPr>
          <p:spPr bwMode="auto">
            <a:xfrm>
              <a:off x="2928" y="211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1517" name="Oval 173"/>
            <p:cNvSpPr>
              <a:spLocks noChangeAspect="1" noChangeArrowheads="1"/>
            </p:cNvSpPr>
            <p:nvPr/>
          </p:nvSpPr>
          <p:spPr bwMode="auto">
            <a:xfrm>
              <a:off x="3024" y="211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1518" name="Oval 174"/>
            <p:cNvSpPr>
              <a:spLocks noChangeAspect="1" noChangeArrowheads="1"/>
            </p:cNvSpPr>
            <p:nvPr/>
          </p:nvSpPr>
          <p:spPr bwMode="auto">
            <a:xfrm>
              <a:off x="3120" y="211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1519" name="Oval 175"/>
            <p:cNvSpPr>
              <a:spLocks noChangeAspect="1" noChangeArrowheads="1"/>
            </p:cNvSpPr>
            <p:nvPr/>
          </p:nvSpPr>
          <p:spPr bwMode="auto">
            <a:xfrm>
              <a:off x="3216" y="211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1520" name="Oval 176"/>
            <p:cNvSpPr>
              <a:spLocks noChangeAspect="1" noChangeArrowheads="1"/>
            </p:cNvSpPr>
            <p:nvPr/>
          </p:nvSpPr>
          <p:spPr bwMode="auto">
            <a:xfrm>
              <a:off x="3312" y="211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1521" name="Oval 177"/>
            <p:cNvSpPr>
              <a:spLocks noChangeAspect="1" noChangeArrowheads="1"/>
            </p:cNvSpPr>
            <p:nvPr/>
          </p:nvSpPr>
          <p:spPr bwMode="auto">
            <a:xfrm>
              <a:off x="3408" y="211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1522" name="Oval 178"/>
            <p:cNvSpPr>
              <a:spLocks noChangeAspect="1" noChangeArrowheads="1"/>
            </p:cNvSpPr>
            <p:nvPr/>
          </p:nvSpPr>
          <p:spPr bwMode="auto">
            <a:xfrm>
              <a:off x="3504" y="211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1523" name="Oval 179"/>
            <p:cNvSpPr>
              <a:spLocks noChangeAspect="1" noChangeArrowheads="1"/>
            </p:cNvSpPr>
            <p:nvPr/>
          </p:nvSpPr>
          <p:spPr bwMode="auto">
            <a:xfrm>
              <a:off x="3600" y="211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1524" name="Oval 180"/>
            <p:cNvSpPr>
              <a:spLocks noChangeAspect="1" noChangeArrowheads="1"/>
            </p:cNvSpPr>
            <p:nvPr/>
          </p:nvSpPr>
          <p:spPr bwMode="auto">
            <a:xfrm>
              <a:off x="3696" y="211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1525" name="Oval 181"/>
            <p:cNvSpPr>
              <a:spLocks noChangeAspect="1" noChangeArrowheads="1"/>
            </p:cNvSpPr>
            <p:nvPr/>
          </p:nvSpPr>
          <p:spPr bwMode="auto">
            <a:xfrm>
              <a:off x="2256" y="2208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1526" name="Oval 182"/>
            <p:cNvSpPr>
              <a:spLocks noChangeAspect="1" noChangeArrowheads="1"/>
            </p:cNvSpPr>
            <p:nvPr/>
          </p:nvSpPr>
          <p:spPr bwMode="auto">
            <a:xfrm>
              <a:off x="2352" y="2208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1527" name="Oval 183"/>
            <p:cNvSpPr>
              <a:spLocks noChangeAspect="1" noChangeArrowheads="1"/>
            </p:cNvSpPr>
            <p:nvPr/>
          </p:nvSpPr>
          <p:spPr bwMode="auto">
            <a:xfrm>
              <a:off x="2448" y="2208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1528" name="Oval 184"/>
            <p:cNvSpPr>
              <a:spLocks noChangeAspect="1" noChangeArrowheads="1"/>
            </p:cNvSpPr>
            <p:nvPr/>
          </p:nvSpPr>
          <p:spPr bwMode="auto">
            <a:xfrm>
              <a:off x="2544" y="2208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1529" name="Oval 185"/>
            <p:cNvSpPr>
              <a:spLocks noChangeAspect="1" noChangeArrowheads="1"/>
            </p:cNvSpPr>
            <p:nvPr/>
          </p:nvSpPr>
          <p:spPr bwMode="auto">
            <a:xfrm>
              <a:off x="2640" y="2208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1530" name="Oval 186"/>
            <p:cNvSpPr>
              <a:spLocks noChangeAspect="1" noChangeArrowheads="1"/>
            </p:cNvSpPr>
            <p:nvPr/>
          </p:nvSpPr>
          <p:spPr bwMode="auto">
            <a:xfrm>
              <a:off x="2736" y="2208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1531" name="Oval 187"/>
            <p:cNvSpPr>
              <a:spLocks noChangeAspect="1" noChangeArrowheads="1"/>
            </p:cNvSpPr>
            <p:nvPr/>
          </p:nvSpPr>
          <p:spPr bwMode="auto">
            <a:xfrm>
              <a:off x="2832" y="2208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1532" name="Oval 188"/>
            <p:cNvSpPr>
              <a:spLocks noChangeAspect="1" noChangeArrowheads="1"/>
            </p:cNvSpPr>
            <p:nvPr/>
          </p:nvSpPr>
          <p:spPr bwMode="auto">
            <a:xfrm>
              <a:off x="2928" y="2208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1533" name="Oval 189"/>
            <p:cNvSpPr>
              <a:spLocks noChangeAspect="1" noChangeArrowheads="1"/>
            </p:cNvSpPr>
            <p:nvPr/>
          </p:nvSpPr>
          <p:spPr bwMode="auto">
            <a:xfrm>
              <a:off x="3024" y="2208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1534" name="Oval 190"/>
            <p:cNvSpPr>
              <a:spLocks noChangeAspect="1" noChangeArrowheads="1"/>
            </p:cNvSpPr>
            <p:nvPr/>
          </p:nvSpPr>
          <p:spPr bwMode="auto">
            <a:xfrm>
              <a:off x="3120" y="2208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1535" name="Oval 191"/>
            <p:cNvSpPr>
              <a:spLocks noChangeAspect="1" noChangeArrowheads="1"/>
            </p:cNvSpPr>
            <p:nvPr/>
          </p:nvSpPr>
          <p:spPr bwMode="auto">
            <a:xfrm>
              <a:off x="3216" y="2208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1536" name="Oval 192"/>
            <p:cNvSpPr>
              <a:spLocks noChangeAspect="1" noChangeArrowheads="1"/>
            </p:cNvSpPr>
            <p:nvPr/>
          </p:nvSpPr>
          <p:spPr bwMode="auto">
            <a:xfrm>
              <a:off x="3312" y="2208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1537" name="Oval 193"/>
            <p:cNvSpPr>
              <a:spLocks noChangeAspect="1" noChangeArrowheads="1"/>
            </p:cNvSpPr>
            <p:nvPr/>
          </p:nvSpPr>
          <p:spPr bwMode="auto">
            <a:xfrm>
              <a:off x="3408" y="2208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1538" name="Oval 194"/>
            <p:cNvSpPr>
              <a:spLocks noChangeAspect="1" noChangeArrowheads="1"/>
            </p:cNvSpPr>
            <p:nvPr/>
          </p:nvSpPr>
          <p:spPr bwMode="auto">
            <a:xfrm>
              <a:off x="3504" y="2208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1539" name="Oval 195"/>
            <p:cNvSpPr>
              <a:spLocks noChangeAspect="1" noChangeArrowheads="1"/>
            </p:cNvSpPr>
            <p:nvPr/>
          </p:nvSpPr>
          <p:spPr bwMode="auto">
            <a:xfrm>
              <a:off x="3600" y="2208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1540" name="Oval 196"/>
            <p:cNvSpPr>
              <a:spLocks noChangeAspect="1" noChangeArrowheads="1"/>
            </p:cNvSpPr>
            <p:nvPr/>
          </p:nvSpPr>
          <p:spPr bwMode="auto">
            <a:xfrm>
              <a:off x="3696" y="2208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1541" name="Oval 197"/>
            <p:cNvSpPr>
              <a:spLocks noChangeAspect="1" noChangeArrowheads="1"/>
            </p:cNvSpPr>
            <p:nvPr/>
          </p:nvSpPr>
          <p:spPr bwMode="auto">
            <a:xfrm>
              <a:off x="2256" y="2304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1542" name="Oval 198"/>
            <p:cNvSpPr>
              <a:spLocks noChangeAspect="1" noChangeArrowheads="1"/>
            </p:cNvSpPr>
            <p:nvPr/>
          </p:nvSpPr>
          <p:spPr bwMode="auto">
            <a:xfrm>
              <a:off x="2352" y="2304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1543" name="Oval 199"/>
            <p:cNvSpPr>
              <a:spLocks noChangeAspect="1" noChangeArrowheads="1"/>
            </p:cNvSpPr>
            <p:nvPr/>
          </p:nvSpPr>
          <p:spPr bwMode="auto">
            <a:xfrm>
              <a:off x="2448" y="2304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1544" name="Oval 200"/>
            <p:cNvSpPr>
              <a:spLocks noChangeAspect="1" noChangeArrowheads="1"/>
            </p:cNvSpPr>
            <p:nvPr/>
          </p:nvSpPr>
          <p:spPr bwMode="auto">
            <a:xfrm>
              <a:off x="2544" y="2304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1545" name="Oval 201"/>
            <p:cNvSpPr>
              <a:spLocks noChangeAspect="1" noChangeArrowheads="1"/>
            </p:cNvSpPr>
            <p:nvPr/>
          </p:nvSpPr>
          <p:spPr bwMode="auto">
            <a:xfrm>
              <a:off x="2640" y="2304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1546" name="Oval 202"/>
            <p:cNvSpPr>
              <a:spLocks noChangeAspect="1" noChangeArrowheads="1"/>
            </p:cNvSpPr>
            <p:nvPr/>
          </p:nvSpPr>
          <p:spPr bwMode="auto">
            <a:xfrm>
              <a:off x="2736" y="2304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1547" name="Oval 203"/>
            <p:cNvSpPr>
              <a:spLocks noChangeAspect="1" noChangeArrowheads="1"/>
            </p:cNvSpPr>
            <p:nvPr/>
          </p:nvSpPr>
          <p:spPr bwMode="auto">
            <a:xfrm>
              <a:off x="2832" y="2304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1548" name="Oval 204"/>
            <p:cNvSpPr>
              <a:spLocks noChangeAspect="1" noChangeArrowheads="1"/>
            </p:cNvSpPr>
            <p:nvPr/>
          </p:nvSpPr>
          <p:spPr bwMode="auto">
            <a:xfrm>
              <a:off x="2928" y="2304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1549" name="Oval 205"/>
            <p:cNvSpPr>
              <a:spLocks noChangeAspect="1" noChangeArrowheads="1"/>
            </p:cNvSpPr>
            <p:nvPr/>
          </p:nvSpPr>
          <p:spPr bwMode="auto">
            <a:xfrm>
              <a:off x="3024" y="2304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1550" name="Oval 206"/>
            <p:cNvSpPr>
              <a:spLocks noChangeAspect="1" noChangeArrowheads="1"/>
            </p:cNvSpPr>
            <p:nvPr/>
          </p:nvSpPr>
          <p:spPr bwMode="auto">
            <a:xfrm>
              <a:off x="3120" y="2304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1551" name="Oval 207"/>
            <p:cNvSpPr>
              <a:spLocks noChangeAspect="1" noChangeArrowheads="1"/>
            </p:cNvSpPr>
            <p:nvPr/>
          </p:nvSpPr>
          <p:spPr bwMode="auto">
            <a:xfrm>
              <a:off x="3216" y="2304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1552" name="Oval 208"/>
            <p:cNvSpPr>
              <a:spLocks noChangeAspect="1" noChangeArrowheads="1"/>
            </p:cNvSpPr>
            <p:nvPr/>
          </p:nvSpPr>
          <p:spPr bwMode="auto">
            <a:xfrm>
              <a:off x="3312" y="2304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1553" name="Oval 209"/>
            <p:cNvSpPr>
              <a:spLocks noChangeAspect="1" noChangeArrowheads="1"/>
            </p:cNvSpPr>
            <p:nvPr/>
          </p:nvSpPr>
          <p:spPr bwMode="auto">
            <a:xfrm>
              <a:off x="3408" y="2304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1554" name="Oval 210"/>
            <p:cNvSpPr>
              <a:spLocks noChangeAspect="1" noChangeArrowheads="1"/>
            </p:cNvSpPr>
            <p:nvPr/>
          </p:nvSpPr>
          <p:spPr bwMode="auto">
            <a:xfrm>
              <a:off x="3504" y="2304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1555" name="Oval 211"/>
            <p:cNvSpPr>
              <a:spLocks noChangeAspect="1" noChangeArrowheads="1"/>
            </p:cNvSpPr>
            <p:nvPr/>
          </p:nvSpPr>
          <p:spPr bwMode="auto">
            <a:xfrm>
              <a:off x="3600" y="2304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1556" name="Oval 212"/>
            <p:cNvSpPr>
              <a:spLocks noChangeAspect="1" noChangeArrowheads="1"/>
            </p:cNvSpPr>
            <p:nvPr/>
          </p:nvSpPr>
          <p:spPr bwMode="auto">
            <a:xfrm>
              <a:off x="3696" y="2304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1557" name="Oval 213"/>
            <p:cNvSpPr>
              <a:spLocks noChangeAspect="1" noChangeArrowheads="1"/>
            </p:cNvSpPr>
            <p:nvPr/>
          </p:nvSpPr>
          <p:spPr bwMode="auto">
            <a:xfrm>
              <a:off x="2256" y="2400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1558" name="Oval 214"/>
            <p:cNvSpPr>
              <a:spLocks noChangeAspect="1" noChangeArrowheads="1"/>
            </p:cNvSpPr>
            <p:nvPr/>
          </p:nvSpPr>
          <p:spPr bwMode="auto">
            <a:xfrm>
              <a:off x="2352" y="2400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1559" name="Oval 215"/>
            <p:cNvSpPr>
              <a:spLocks noChangeAspect="1" noChangeArrowheads="1"/>
            </p:cNvSpPr>
            <p:nvPr/>
          </p:nvSpPr>
          <p:spPr bwMode="auto">
            <a:xfrm>
              <a:off x="2448" y="2400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1560" name="Oval 216"/>
            <p:cNvSpPr>
              <a:spLocks noChangeAspect="1" noChangeArrowheads="1"/>
            </p:cNvSpPr>
            <p:nvPr/>
          </p:nvSpPr>
          <p:spPr bwMode="auto">
            <a:xfrm>
              <a:off x="2544" y="2400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1561" name="Oval 217"/>
            <p:cNvSpPr>
              <a:spLocks noChangeAspect="1" noChangeArrowheads="1"/>
            </p:cNvSpPr>
            <p:nvPr/>
          </p:nvSpPr>
          <p:spPr bwMode="auto">
            <a:xfrm>
              <a:off x="2640" y="2400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1562" name="Oval 218"/>
            <p:cNvSpPr>
              <a:spLocks noChangeAspect="1" noChangeArrowheads="1"/>
            </p:cNvSpPr>
            <p:nvPr/>
          </p:nvSpPr>
          <p:spPr bwMode="auto">
            <a:xfrm>
              <a:off x="2736" y="2400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1563" name="Oval 219"/>
            <p:cNvSpPr>
              <a:spLocks noChangeAspect="1" noChangeArrowheads="1"/>
            </p:cNvSpPr>
            <p:nvPr/>
          </p:nvSpPr>
          <p:spPr bwMode="auto">
            <a:xfrm>
              <a:off x="2832" y="2400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1564" name="Oval 220"/>
            <p:cNvSpPr>
              <a:spLocks noChangeAspect="1" noChangeArrowheads="1"/>
            </p:cNvSpPr>
            <p:nvPr/>
          </p:nvSpPr>
          <p:spPr bwMode="auto">
            <a:xfrm>
              <a:off x="2928" y="2400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1565" name="Oval 221"/>
            <p:cNvSpPr>
              <a:spLocks noChangeAspect="1" noChangeArrowheads="1"/>
            </p:cNvSpPr>
            <p:nvPr/>
          </p:nvSpPr>
          <p:spPr bwMode="auto">
            <a:xfrm>
              <a:off x="3024" y="2400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1566" name="Oval 222"/>
            <p:cNvSpPr>
              <a:spLocks noChangeAspect="1" noChangeArrowheads="1"/>
            </p:cNvSpPr>
            <p:nvPr/>
          </p:nvSpPr>
          <p:spPr bwMode="auto">
            <a:xfrm>
              <a:off x="3120" y="2400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1567" name="Oval 223"/>
            <p:cNvSpPr>
              <a:spLocks noChangeAspect="1" noChangeArrowheads="1"/>
            </p:cNvSpPr>
            <p:nvPr/>
          </p:nvSpPr>
          <p:spPr bwMode="auto">
            <a:xfrm>
              <a:off x="3216" y="2400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1568" name="Oval 224"/>
            <p:cNvSpPr>
              <a:spLocks noChangeAspect="1" noChangeArrowheads="1"/>
            </p:cNvSpPr>
            <p:nvPr/>
          </p:nvSpPr>
          <p:spPr bwMode="auto">
            <a:xfrm>
              <a:off x="3312" y="2400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1569" name="Oval 225"/>
            <p:cNvSpPr>
              <a:spLocks noChangeAspect="1" noChangeArrowheads="1"/>
            </p:cNvSpPr>
            <p:nvPr/>
          </p:nvSpPr>
          <p:spPr bwMode="auto">
            <a:xfrm>
              <a:off x="3408" y="2400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1570" name="Oval 226"/>
            <p:cNvSpPr>
              <a:spLocks noChangeAspect="1" noChangeArrowheads="1"/>
            </p:cNvSpPr>
            <p:nvPr/>
          </p:nvSpPr>
          <p:spPr bwMode="auto">
            <a:xfrm>
              <a:off x="3504" y="2400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1571" name="Oval 227"/>
            <p:cNvSpPr>
              <a:spLocks noChangeAspect="1" noChangeArrowheads="1"/>
            </p:cNvSpPr>
            <p:nvPr/>
          </p:nvSpPr>
          <p:spPr bwMode="auto">
            <a:xfrm>
              <a:off x="3600" y="2400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1572" name="Oval 228"/>
            <p:cNvSpPr>
              <a:spLocks noChangeAspect="1" noChangeArrowheads="1"/>
            </p:cNvSpPr>
            <p:nvPr/>
          </p:nvSpPr>
          <p:spPr bwMode="auto">
            <a:xfrm>
              <a:off x="3696" y="2400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1573" name="Oval 229"/>
            <p:cNvSpPr>
              <a:spLocks noChangeAspect="1" noChangeArrowheads="1"/>
            </p:cNvSpPr>
            <p:nvPr/>
          </p:nvSpPr>
          <p:spPr bwMode="auto">
            <a:xfrm>
              <a:off x="2256" y="2496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1574" name="Oval 230"/>
            <p:cNvSpPr>
              <a:spLocks noChangeAspect="1" noChangeArrowheads="1"/>
            </p:cNvSpPr>
            <p:nvPr/>
          </p:nvSpPr>
          <p:spPr bwMode="auto">
            <a:xfrm>
              <a:off x="2352" y="2496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1575" name="Oval 231"/>
            <p:cNvSpPr>
              <a:spLocks noChangeAspect="1" noChangeArrowheads="1"/>
            </p:cNvSpPr>
            <p:nvPr/>
          </p:nvSpPr>
          <p:spPr bwMode="auto">
            <a:xfrm>
              <a:off x="2448" y="2496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1576" name="Oval 232"/>
            <p:cNvSpPr>
              <a:spLocks noChangeAspect="1" noChangeArrowheads="1"/>
            </p:cNvSpPr>
            <p:nvPr/>
          </p:nvSpPr>
          <p:spPr bwMode="auto">
            <a:xfrm>
              <a:off x="2544" y="2496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1577" name="Oval 233"/>
            <p:cNvSpPr>
              <a:spLocks noChangeAspect="1" noChangeArrowheads="1"/>
            </p:cNvSpPr>
            <p:nvPr/>
          </p:nvSpPr>
          <p:spPr bwMode="auto">
            <a:xfrm>
              <a:off x="2640" y="2496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1578" name="Oval 234"/>
            <p:cNvSpPr>
              <a:spLocks noChangeAspect="1" noChangeArrowheads="1"/>
            </p:cNvSpPr>
            <p:nvPr/>
          </p:nvSpPr>
          <p:spPr bwMode="auto">
            <a:xfrm>
              <a:off x="2736" y="2496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1579" name="Oval 235"/>
            <p:cNvSpPr>
              <a:spLocks noChangeAspect="1" noChangeArrowheads="1"/>
            </p:cNvSpPr>
            <p:nvPr/>
          </p:nvSpPr>
          <p:spPr bwMode="auto">
            <a:xfrm>
              <a:off x="2832" y="2496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1580" name="Oval 236"/>
            <p:cNvSpPr>
              <a:spLocks noChangeAspect="1" noChangeArrowheads="1"/>
            </p:cNvSpPr>
            <p:nvPr/>
          </p:nvSpPr>
          <p:spPr bwMode="auto">
            <a:xfrm>
              <a:off x="2928" y="2496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1581" name="Oval 237"/>
            <p:cNvSpPr>
              <a:spLocks noChangeAspect="1" noChangeArrowheads="1"/>
            </p:cNvSpPr>
            <p:nvPr/>
          </p:nvSpPr>
          <p:spPr bwMode="auto">
            <a:xfrm>
              <a:off x="3024" y="2496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1582" name="Oval 238"/>
            <p:cNvSpPr>
              <a:spLocks noChangeAspect="1" noChangeArrowheads="1"/>
            </p:cNvSpPr>
            <p:nvPr/>
          </p:nvSpPr>
          <p:spPr bwMode="auto">
            <a:xfrm>
              <a:off x="3120" y="2496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1583" name="Oval 239"/>
            <p:cNvSpPr>
              <a:spLocks noChangeAspect="1" noChangeArrowheads="1"/>
            </p:cNvSpPr>
            <p:nvPr/>
          </p:nvSpPr>
          <p:spPr bwMode="auto">
            <a:xfrm>
              <a:off x="3216" y="2496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1584" name="Oval 240"/>
            <p:cNvSpPr>
              <a:spLocks noChangeAspect="1" noChangeArrowheads="1"/>
            </p:cNvSpPr>
            <p:nvPr/>
          </p:nvSpPr>
          <p:spPr bwMode="auto">
            <a:xfrm>
              <a:off x="3312" y="2496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1585" name="Oval 241"/>
            <p:cNvSpPr>
              <a:spLocks noChangeAspect="1" noChangeArrowheads="1"/>
            </p:cNvSpPr>
            <p:nvPr/>
          </p:nvSpPr>
          <p:spPr bwMode="auto">
            <a:xfrm>
              <a:off x="3408" y="2496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1586" name="Oval 242"/>
            <p:cNvSpPr>
              <a:spLocks noChangeAspect="1" noChangeArrowheads="1"/>
            </p:cNvSpPr>
            <p:nvPr/>
          </p:nvSpPr>
          <p:spPr bwMode="auto">
            <a:xfrm>
              <a:off x="3504" y="2496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1587" name="Oval 243"/>
            <p:cNvSpPr>
              <a:spLocks noChangeAspect="1" noChangeArrowheads="1"/>
            </p:cNvSpPr>
            <p:nvPr/>
          </p:nvSpPr>
          <p:spPr bwMode="auto">
            <a:xfrm>
              <a:off x="3600" y="2496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1588" name="Oval 244"/>
            <p:cNvSpPr>
              <a:spLocks noChangeAspect="1" noChangeArrowheads="1"/>
            </p:cNvSpPr>
            <p:nvPr/>
          </p:nvSpPr>
          <p:spPr bwMode="auto">
            <a:xfrm>
              <a:off x="3696" y="2496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1589" name="Oval 245"/>
            <p:cNvSpPr>
              <a:spLocks noChangeAspect="1" noChangeArrowheads="1"/>
            </p:cNvSpPr>
            <p:nvPr/>
          </p:nvSpPr>
          <p:spPr bwMode="auto">
            <a:xfrm>
              <a:off x="2256" y="259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1590" name="Oval 246"/>
            <p:cNvSpPr>
              <a:spLocks noChangeAspect="1" noChangeArrowheads="1"/>
            </p:cNvSpPr>
            <p:nvPr/>
          </p:nvSpPr>
          <p:spPr bwMode="auto">
            <a:xfrm>
              <a:off x="2352" y="259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1591" name="Oval 247"/>
            <p:cNvSpPr>
              <a:spLocks noChangeAspect="1" noChangeArrowheads="1"/>
            </p:cNvSpPr>
            <p:nvPr/>
          </p:nvSpPr>
          <p:spPr bwMode="auto">
            <a:xfrm>
              <a:off x="2448" y="259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1592" name="Oval 248"/>
            <p:cNvSpPr>
              <a:spLocks noChangeAspect="1" noChangeArrowheads="1"/>
            </p:cNvSpPr>
            <p:nvPr/>
          </p:nvSpPr>
          <p:spPr bwMode="auto">
            <a:xfrm>
              <a:off x="2544" y="259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1593" name="Oval 249"/>
            <p:cNvSpPr>
              <a:spLocks noChangeAspect="1" noChangeArrowheads="1"/>
            </p:cNvSpPr>
            <p:nvPr/>
          </p:nvSpPr>
          <p:spPr bwMode="auto">
            <a:xfrm>
              <a:off x="2640" y="259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1594" name="Oval 250"/>
            <p:cNvSpPr>
              <a:spLocks noChangeAspect="1" noChangeArrowheads="1"/>
            </p:cNvSpPr>
            <p:nvPr/>
          </p:nvSpPr>
          <p:spPr bwMode="auto">
            <a:xfrm>
              <a:off x="2736" y="259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1595" name="Oval 251"/>
            <p:cNvSpPr>
              <a:spLocks noChangeAspect="1" noChangeArrowheads="1"/>
            </p:cNvSpPr>
            <p:nvPr/>
          </p:nvSpPr>
          <p:spPr bwMode="auto">
            <a:xfrm>
              <a:off x="2832" y="259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1596" name="Oval 252"/>
            <p:cNvSpPr>
              <a:spLocks noChangeAspect="1" noChangeArrowheads="1"/>
            </p:cNvSpPr>
            <p:nvPr/>
          </p:nvSpPr>
          <p:spPr bwMode="auto">
            <a:xfrm>
              <a:off x="2928" y="259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1597" name="Oval 253"/>
            <p:cNvSpPr>
              <a:spLocks noChangeAspect="1" noChangeArrowheads="1"/>
            </p:cNvSpPr>
            <p:nvPr/>
          </p:nvSpPr>
          <p:spPr bwMode="auto">
            <a:xfrm>
              <a:off x="3024" y="259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1598" name="Oval 254"/>
            <p:cNvSpPr>
              <a:spLocks noChangeAspect="1" noChangeArrowheads="1"/>
            </p:cNvSpPr>
            <p:nvPr/>
          </p:nvSpPr>
          <p:spPr bwMode="auto">
            <a:xfrm>
              <a:off x="3120" y="259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1599" name="Oval 255"/>
            <p:cNvSpPr>
              <a:spLocks noChangeAspect="1" noChangeArrowheads="1"/>
            </p:cNvSpPr>
            <p:nvPr/>
          </p:nvSpPr>
          <p:spPr bwMode="auto">
            <a:xfrm>
              <a:off x="3216" y="259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1600" name="Oval 256"/>
            <p:cNvSpPr>
              <a:spLocks noChangeAspect="1" noChangeArrowheads="1"/>
            </p:cNvSpPr>
            <p:nvPr/>
          </p:nvSpPr>
          <p:spPr bwMode="auto">
            <a:xfrm>
              <a:off x="3312" y="259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1601" name="Oval 257"/>
            <p:cNvSpPr>
              <a:spLocks noChangeAspect="1" noChangeArrowheads="1"/>
            </p:cNvSpPr>
            <p:nvPr/>
          </p:nvSpPr>
          <p:spPr bwMode="auto">
            <a:xfrm>
              <a:off x="3408" y="259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1602" name="Oval 258"/>
            <p:cNvSpPr>
              <a:spLocks noChangeAspect="1" noChangeArrowheads="1"/>
            </p:cNvSpPr>
            <p:nvPr/>
          </p:nvSpPr>
          <p:spPr bwMode="auto">
            <a:xfrm>
              <a:off x="3504" y="259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1603" name="Oval 259"/>
            <p:cNvSpPr>
              <a:spLocks noChangeAspect="1" noChangeArrowheads="1"/>
            </p:cNvSpPr>
            <p:nvPr/>
          </p:nvSpPr>
          <p:spPr bwMode="auto">
            <a:xfrm>
              <a:off x="3600" y="259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1604" name="Oval 260"/>
            <p:cNvSpPr>
              <a:spLocks noChangeAspect="1" noChangeArrowheads="1"/>
            </p:cNvSpPr>
            <p:nvPr/>
          </p:nvSpPr>
          <p:spPr bwMode="auto">
            <a:xfrm>
              <a:off x="3696" y="259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</p:grpSp>
      <p:sp>
        <p:nvSpPr>
          <p:cNvPr id="441605" name="Text Box 261"/>
          <p:cNvSpPr txBox="1">
            <a:spLocks noChangeArrowheads="1"/>
          </p:cNvSpPr>
          <p:nvPr/>
        </p:nvSpPr>
        <p:spPr bwMode="auto">
          <a:xfrm>
            <a:off x="609600" y="2133600"/>
            <a:ext cx="3095625" cy="3113088"/>
          </a:xfrm>
          <a:prstGeom prst="rect">
            <a:avLst/>
          </a:prstGeom>
          <a:noFill/>
          <a:ln w="19050">
            <a:noFill/>
            <a:miter lim="800000"/>
            <a:headEnd type="none" w="sm" len="sm"/>
            <a:tailEnd type="none" w="med" len="lg"/>
          </a:ln>
          <a:effectLst/>
        </p:spPr>
        <p:txBody>
          <a:bodyPr wrap="none">
            <a:spAutoFit/>
          </a:bodyPr>
          <a:lstStyle/>
          <a:p>
            <a:r>
              <a:rPr lang="en-US"/>
              <a:t>do ic = 1, n, B</a:t>
            </a:r>
          </a:p>
          <a:p>
            <a:r>
              <a:rPr lang="en-US"/>
              <a:t>  do jc = 1, n , B</a:t>
            </a:r>
          </a:p>
          <a:p>
            <a:r>
              <a:rPr lang="en-US"/>
              <a:t>     do t = 1,T</a:t>
            </a:r>
          </a:p>
          <a:p>
            <a:r>
              <a:rPr lang="en-US"/>
              <a:t>        </a:t>
            </a:r>
            <a:r>
              <a:rPr lang="en-US">
                <a:solidFill>
                  <a:schemeClr val="bg2"/>
                </a:solidFill>
              </a:rPr>
              <a:t>do i = 1,B</a:t>
            </a:r>
          </a:p>
          <a:p>
            <a:r>
              <a:rPr lang="en-US">
                <a:solidFill>
                  <a:schemeClr val="bg2"/>
                </a:solidFill>
              </a:rPr>
              <a:t>           do j = 1,B</a:t>
            </a:r>
          </a:p>
          <a:p>
            <a:r>
              <a:rPr lang="en-US">
                <a:solidFill>
                  <a:schemeClr val="bg2"/>
                </a:solidFill>
              </a:rPr>
              <a:t>              … a(ic+i-1,jc+j-1) …</a:t>
            </a:r>
          </a:p>
          <a:p>
            <a:r>
              <a:rPr lang="en-US">
                <a:solidFill>
                  <a:schemeClr val="bg2"/>
                </a:solidFill>
              </a:rPr>
              <a:t>           end do</a:t>
            </a:r>
          </a:p>
          <a:p>
            <a:r>
              <a:rPr lang="en-US">
                <a:solidFill>
                  <a:schemeClr val="bg2"/>
                </a:solidFill>
              </a:rPr>
              <a:t>        end do</a:t>
            </a:r>
          </a:p>
          <a:p>
            <a:r>
              <a:rPr lang="en-US"/>
              <a:t>     end do</a:t>
            </a:r>
          </a:p>
          <a:p>
            <a:r>
              <a:rPr lang="en-US"/>
              <a:t>  end do</a:t>
            </a:r>
          </a:p>
          <a:p>
            <a:r>
              <a:rPr lang="en-US"/>
              <a:t>end do</a:t>
            </a:r>
          </a:p>
        </p:txBody>
      </p:sp>
      <p:grpSp>
        <p:nvGrpSpPr>
          <p:cNvPr id="441606" name="Group 262"/>
          <p:cNvGrpSpPr>
            <a:grpSpLocks/>
          </p:cNvGrpSpPr>
          <p:nvPr/>
        </p:nvGrpSpPr>
        <p:grpSpPr bwMode="auto">
          <a:xfrm>
            <a:off x="6134100" y="2165350"/>
            <a:ext cx="1524000" cy="1835150"/>
            <a:chOff x="3120" y="1364"/>
            <a:chExt cx="960" cy="1156"/>
          </a:xfrm>
        </p:grpSpPr>
        <p:sp>
          <p:nvSpPr>
            <p:cNvPr id="441607" name="Line 263"/>
            <p:cNvSpPr>
              <a:spLocks noChangeShapeType="1"/>
            </p:cNvSpPr>
            <p:nvPr/>
          </p:nvSpPr>
          <p:spPr bwMode="auto">
            <a:xfrm>
              <a:off x="3312" y="1552"/>
              <a:ext cx="768" cy="0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 type="none" w="sm" len="sm"/>
              <a:tailEnd type="triangl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1608" name="Line 264"/>
            <p:cNvSpPr>
              <a:spLocks noChangeShapeType="1"/>
            </p:cNvSpPr>
            <p:nvPr/>
          </p:nvSpPr>
          <p:spPr bwMode="auto">
            <a:xfrm>
              <a:off x="3312" y="1654"/>
              <a:ext cx="768" cy="0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 type="none" w="sm" len="sm"/>
              <a:tailEnd type="triangl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1609" name="Line 265"/>
            <p:cNvSpPr>
              <a:spLocks noChangeShapeType="1"/>
            </p:cNvSpPr>
            <p:nvPr/>
          </p:nvSpPr>
          <p:spPr bwMode="auto">
            <a:xfrm flipH="1">
              <a:off x="3314" y="1560"/>
              <a:ext cx="706" cy="89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 type="none" w="sm" len="sm"/>
              <a:tailEnd type="none" w="med" len="lg"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441610" name="Line 266"/>
            <p:cNvSpPr>
              <a:spLocks noChangeShapeType="1"/>
            </p:cNvSpPr>
            <p:nvPr/>
          </p:nvSpPr>
          <p:spPr bwMode="auto">
            <a:xfrm>
              <a:off x="4080" y="2232"/>
              <a:ext cx="0" cy="288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 type="none" w="sm" len="sm"/>
              <a:tailEnd type="triangl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1611" name="Line 267"/>
            <p:cNvSpPr>
              <a:spLocks noChangeShapeType="1"/>
            </p:cNvSpPr>
            <p:nvPr/>
          </p:nvSpPr>
          <p:spPr bwMode="auto">
            <a:xfrm flipH="1">
              <a:off x="3120" y="2496"/>
              <a:ext cx="960" cy="0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 type="none" w="sm" len="sm"/>
              <a:tailEnd type="triangle" w="med" len="lg"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441612" name="Line 268"/>
            <p:cNvSpPr>
              <a:spLocks noChangeShapeType="1"/>
            </p:cNvSpPr>
            <p:nvPr/>
          </p:nvSpPr>
          <p:spPr bwMode="auto">
            <a:xfrm flipV="1">
              <a:off x="3120" y="1368"/>
              <a:ext cx="0" cy="1128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 type="none" w="sm" len="sm"/>
              <a:tailEnd type="triangle" w="med" len="lg"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441613" name="Line 269"/>
            <p:cNvSpPr>
              <a:spLocks noChangeShapeType="1"/>
            </p:cNvSpPr>
            <p:nvPr/>
          </p:nvSpPr>
          <p:spPr bwMode="auto">
            <a:xfrm>
              <a:off x="3120" y="1372"/>
              <a:ext cx="192" cy="0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 type="none" w="sm" len="sm"/>
              <a:tailEnd type="triangle" w="med" len="lg"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441614" name="Line 270"/>
            <p:cNvSpPr>
              <a:spLocks noChangeShapeType="1"/>
            </p:cNvSpPr>
            <p:nvPr/>
          </p:nvSpPr>
          <p:spPr bwMode="auto">
            <a:xfrm>
              <a:off x="3312" y="1750"/>
              <a:ext cx="768" cy="0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 type="none" w="sm" len="sm"/>
              <a:tailEnd type="triangl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1615" name="Line 271"/>
            <p:cNvSpPr>
              <a:spLocks noChangeShapeType="1"/>
            </p:cNvSpPr>
            <p:nvPr/>
          </p:nvSpPr>
          <p:spPr bwMode="auto">
            <a:xfrm>
              <a:off x="3312" y="1846"/>
              <a:ext cx="768" cy="0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 type="none" w="sm" len="sm"/>
              <a:tailEnd type="triangl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1616" name="Line 272"/>
            <p:cNvSpPr>
              <a:spLocks noChangeShapeType="1"/>
            </p:cNvSpPr>
            <p:nvPr/>
          </p:nvSpPr>
          <p:spPr bwMode="auto">
            <a:xfrm>
              <a:off x="3312" y="1942"/>
              <a:ext cx="768" cy="0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 type="none" w="sm" len="sm"/>
              <a:tailEnd type="triangl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1617" name="Line 273"/>
            <p:cNvSpPr>
              <a:spLocks noChangeShapeType="1"/>
            </p:cNvSpPr>
            <p:nvPr/>
          </p:nvSpPr>
          <p:spPr bwMode="auto">
            <a:xfrm>
              <a:off x="3312" y="2038"/>
              <a:ext cx="768" cy="0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 type="none" w="sm" len="sm"/>
              <a:tailEnd type="triangl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1618" name="Line 274"/>
            <p:cNvSpPr>
              <a:spLocks noChangeShapeType="1"/>
            </p:cNvSpPr>
            <p:nvPr/>
          </p:nvSpPr>
          <p:spPr bwMode="auto">
            <a:xfrm>
              <a:off x="3312" y="2134"/>
              <a:ext cx="768" cy="0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 type="none" w="sm" len="sm"/>
              <a:tailEnd type="triangl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1619" name="Line 275"/>
            <p:cNvSpPr>
              <a:spLocks noChangeShapeType="1"/>
            </p:cNvSpPr>
            <p:nvPr/>
          </p:nvSpPr>
          <p:spPr bwMode="auto">
            <a:xfrm>
              <a:off x="3312" y="2230"/>
              <a:ext cx="768" cy="0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 type="none" w="sm" len="sm"/>
              <a:tailEnd type="triangl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1620" name="Line 276"/>
            <p:cNvSpPr>
              <a:spLocks noChangeShapeType="1"/>
            </p:cNvSpPr>
            <p:nvPr/>
          </p:nvSpPr>
          <p:spPr bwMode="auto">
            <a:xfrm flipH="1">
              <a:off x="3314" y="1656"/>
              <a:ext cx="706" cy="89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 type="none" w="sm" len="sm"/>
              <a:tailEnd type="none" w="med" len="lg"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441621" name="Line 277"/>
            <p:cNvSpPr>
              <a:spLocks noChangeShapeType="1"/>
            </p:cNvSpPr>
            <p:nvPr/>
          </p:nvSpPr>
          <p:spPr bwMode="auto">
            <a:xfrm flipH="1">
              <a:off x="3314" y="1752"/>
              <a:ext cx="706" cy="89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 type="none" w="sm" len="sm"/>
              <a:tailEnd type="none" w="med" len="lg"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441622" name="Line 278"/>
            <p:cNvSpPr>
              <a:spLocks noChangeShapeType="1"/>
            </p:cNvSpPr>
            <p:nvPr/>
          </p:nvSpPr>
          <p:spPr bwMode="auto">
            <a:xfrm flipH="1">
              <a:off x="3314" y="1848"/>
              <a:ext cx="706" cy="89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 type="none" w="sm" len="sm"/>
              <a:tailEnd type="none" w="med" len="lg"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441623" name="Line 279"/>
            <p:cNvSpPr>
              <a:spLocks noChangeShapeType="1"/>
            </p:cNvSpPr>
            <p:nvPr/>
          </p:nvSpPr>
          <p:spPr bwMode="auto">
            <a:xfrm flipH="1">
              <a:off x="3314" y="1944"/>
              <a:ext cx="706" cy="89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 type="none" w="sm" len="sm"/>
              <a:tailEnd type="none" w="med" len="lg"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441624" name="Line 280"/>
            <p:cNvSpPr>
              <a:spLocks noChangeShapeType="1"/>
            </p:cNvSpPr>
            <p:nvPr/>
          </p:nvSpPr>
          <p:spPr bwMode="auto">
            <a:xfrm flipH="1">
              <a:off x="3314" y="2040"/>
              <a:ext cx="706" cy="89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 type="none" w="sm" len="sm"/>
              <a:tailEnd type="none" w="med" len="lg"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441625" name="Line 281"/>
            <p:cNvSpPr>
              <a:spLocks noChangeShapeType="1"/>
            </p:cNvSpPr>
            <p:nvPr/>
          </p:nvSpPr>
          <p:spPr bwMode="auto">
            <a:xfrm flipH="1">
              <a:off x="3314" y="2136"/>
              <a:ext cx="706" cy="89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 type="none" w="sm" len="sm"/>
              <a:tailEnd type="none" w="med" len="lg"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441626" name="Line 282"/>
            <p:cNvSpPr>
              <a:spLocks noChangeShapeType="1"/>
            </p:cNvSpPr>
            <p:nvPr/>
          </p:nvSpPr>
          <p:spPr bwMode="auto">
            <a:xfrm rot="5400000">
              <a:off x="3216" y="1460"/>
              <a:ext cx="192" cy="0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 type="none" w="sm" len="sm"/>
              <a:tailEnd type="triangle" w="med" len="lg"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</p:grpSp>
      <p:sp>
        <p:nvSpPr>
          <p:cNvPr id="441627" name="Text Box 283"/>
          <p:cNvSpPr txBox="1">
            <a:spLocks noChangeArrowheads="1"/>
          </p:cNvSpPr>
          <p:nvPr/>
        </p:nvSpPr>
        <p:spPr bwMode="auto">
          <a:xfrm>
            <a:off x="6705600" y="1903413"/>
            <a:ext cx="717550" cy="366712"/>
          </a:xfrm>
          <a:prstGeom prst="rect">
            <a:avLst/>
          </a:prstGeom>
          <a:noFill/>
          <a:ln w="19050">
            <a:noFill/>
            <a:miter lim="800000"/>
            <a:headEnd type="none" w="sm" len="sm"/>
            <a:tailEnd type="none" w="med" len="lg"/>
          </a:ln>
          <a:effectLst/>
        </p:spPr>
        <p:txBody>
          <a:bodyPr wrap="none">
            <a:spAutoFit/>
          </a:bodyPr>
          <a:lstStyle/>
          <a:p>
            <a:r>
              <a:rPr lang="en-US"/>
              <a:t>jc =2</a:t>
            </a:r>
          </a:p>
        </p:txBody>
      </p:sp>
      <p:sp>
        <p:nvSpPr>
          <p:cNvPr id="441628" name="Text Box 284"/>
          <p:cNvSpPr txBox="1">
            <a:spLocks noChangeArrowheads="1"/>
          </p:cNvSpPr>
          <p:nvPr/>
        </p:nvSpPr>
        <p:spPr bwMode="auto">
          <a:xfrm>
            <a:off x="7735888" y="2817813"/>
            <a:ext cx="652462" cy="366712"/>
          </a:xfrm>
          <a:prstGeom prst="rect">
            <a:avLst/>
          </a:prstGeom>
          <a:noFill/>
          <a:ln w="19050">
            <a:noFill/>
            <a:miter lim="800000"/>
            <a:headEnd type="none" w="sm" len="sm"/>
            <a:tailEnd type="none" w="med" len="lg"/>
          </a:ln>
          <a:effectLst/>
        </p:spPr>
        <p:txBody>
          <a:bodyPr wrap="none">
            <a:spAutoFit/>
          </a:bodyPr>
          <a:lstStyle/>
          <a:p>
            <a:r>
              <a:rPr lang="en-US"/>
              <a:t>ic =1</a:t>
            </a:r>
          </a:p>
        </p:txBody>
      </p:sp>
      <p:sp>
        <p:nvSpPr>
          <p:cNvPr id="441629" name="Text Box 285"/>
          <p:cNvSpPr txBox="1">
            <a:spLocks noChangeArrowheads="1"/>
          </p:cNvSpPr>
          <p:nvPr/>
        </p:nvSpPr>
        <p:spPr bwMode="auto">
          <a:xfrm>
            <a:off x="2603500" y="4829175"/>
            <a:ext cx="1524000" cy="366713"/>
          </a:xfrm>
          <a:prstGeom prst="rect">
            <a:avLst/>
          </a:prstGeom>
          <a:noFill/>
          <a:ln w="19050">
            <a:noFill/>
            <a:miter lim="800000"/>
            <a:headEnd type="none" w="sm" len="sm"/>
            <a:tailEnd type="none" w="med" len="lg"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FF0033"/>
                </a:solidFill>
              </a:rPr>
              <a:t>B: Block size</a:t>
            </a:r>
          </a:p>
        </p:txBody>
      </p:sp>
      <p:grpSp>
        <p:nvGrpSpPr>
          <p:cNvPr id="441630" name="Group 286"/>
          <p:cNvGrpSpPr>
            <a:grpSpLocks/>
          </p:cNvGrpSpPr>
          <p:nvPr/>
        </p:nvGrpSpPr>
        <p:grpSpPr bwMode="auto">
          <a:xfrm>
            <a:off x="2333625" y="2011363"/>
            <a:ext cx="1954213" cy="590550"/>
            <a:chOff x="1470" y="1267"/>
            <a:chExt cx="1231" cy="372"/>
          </a:xfrm>
        </p:grpSpPr>
        <p:sp>
          <p:nvSpPr>
            <p:cNvPr id="441631" name="AutoShape 287"/>
            <p:cNvSpPr>
              <a:spLocks/>
            </p:cNvSpPr>
            <p:nvPr/>
          </p:nvSpPr>
          <p:spPr bwMode="auto">
            <a:xfrm rot="-1518222">
              <a:off x="1470" y="1316"/>
              <a:ext cx="210" cy="323"/>
            </a:xfrm>
            <a:prstGeom prst="rightBrace">
              <a:avLst>
                <a:gd name="adj1" fmla="val 12817"/>
                <a:gd name="adj2" fmla="val 50000"/>
              </a:avLst>
            </a:prstGeom>
            <a:noFill/>
            <a:ln w="19050">
              <a:solidFill>
                <a:srgbClr val="FF0033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1632" name="Text Box 288"/>
            <p:cNvSpPr txBox="1">
              <a:spLocks noChangeArrowheads="1"/>
            </p:cNvSpPr>
            <p:nvPr/>
          </p:nvSpPr>
          <p:spPr bwMode="auto">
            <a:xfrm>
              <a:off x="1727" y="1267"/>
              <a:ext cx="974" cy="231"/>
            </a:xfrm>
            <a:prstGeom prst="rect">
              <a:avLst/>
            </a:prstGeom>
            <a:noFill/>
            <a:ln w="19050">
              <a:noFill/>
              <a:miter lim="800000"/>
              <a:headEnd type="none" w="sm" len="sm"/>
              <a:tailEnd type="none" w="med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>
                  <a:solidFill>
                    <a:srgbClr val="FF0033"/>
                  </a:solidFill>
                </a:rPr>
                <a:t>control loops</a:t>
              </a:r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053849534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0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-</a:t>
            </a:r>
            <a:fld id="{EAF92B48-4902-4948-B3D1-7E82A8400920}" type="slidenum">
              <a:rPr lang="en-US"/>
              <a:pPr/>
              <a:t>51</a:t>
            </a:fld>
            <a:r>
              <a:rPr lang="en-US"/>
              <a:t>-</a:t>
            </a:r>
          </a:p>
        </p:txBody>
      </p:sp>
      <p:sp>
        <p:nvSpPr>
          <p:cNvPr id="442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Loop Blocking (Loop Tiling)</a:t>
            </a:r>
          </a:p>
        </p:txBody>
      </p:sp>
      <p:sp>
        <p:nvSpPr>
          <p:cNvPr id="4423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11288"/>
            <a:ext cx="7772400" cy="457200"/>
          </a:xfrm>
        </p:spPr>
        <p:txBody>
          <a:bodyPr>
            <a:normAutofit fontScale="85000" lnSpcReduction="20000"/>
          </a:bodyPr>
          <a:lstStyle/>
          <a:p>
            <a:pPr>
              <a:buFont typeface="Wingdings" pitchFamily="2" charset="2"/>
              <a:buNone/>
            </a:pPr>
            <a:r>
              <a:rPr lang="en-US" dirty="0"/>
              <a:t>Exploits temporal locality in a loop nest.</a:t>
            </a:r>
          </a:p>
        </p:txBody>
      </p:sp>
      <p:grpSp>
        <p:nvGrpSpPr>
          <p:cNvPr id="442372" name="Group 4"/>
          <p:cNvGrpSpPr>
            <a:grpSpLocks/>
          </p:cNvGrpSpPr>
          <p:nvPr/>
        </p:nvGrpSpPr>
        <p:grpSpPr bwMode="auto">
          <a:xfrm>
            <a:off x="5334000" y="2438400"/>
            <a:ext cx="2341563" cy="2341563"/>
            <a:chOff x="2256" y="1152"/>
            <a:chExt cx="1475" cy="1475"/>
          </a:xfrm>
        </p:grpSpPr>
        <p:sp>
          <p:nvSpPr>
            <p:cNvPr id="442373" name="Oval 5"/>
            <p:cNvSpPr>
              <a:spLocks noChangeAspect="1" noChangeArrowheads="1"/>
            </p:cNvSpPr>
            <p:nvPr/>
          </p:nvSpPr>
          <p:spPr bwMode="auto">
            <a:xfrm>
              <a:off x="2256" y="115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2374" name="Oval 6"/>
            <p:cNvSpPr>
              <a:spLocks noChangeAspect="1" noChangeArrowheads="1"/>
            </p:cNvSpPr>
            <p:nvPr/>
          </p:nvSpPr>
          <p:spPr bwMode="auto">
            <a:xfrm>
              <a:off x="2352" y="115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2375" name="Oval 7"/>
            <p:cNvSpPr>
              <a:spLocks noChangeAspect="1" noChangeArrowheads="1"/>
            </p:cNvSpPr>
            <p:nvPr/>
          </p:nvSpPr>
          <p:spPr bwMode="auto">
            <a:xfrm>
              <a:off x="2448" y="115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2376" name="Oval 8"/>
            <p:cNvSpPr>
              <a:spLocks noChangeAspect="1" noChangeArrowheads="1"/>
            </p:cNvSpPr>
            <p:nvPr/>
          </p:nvSpPr>
          <p:spPr bwMode="auto">
            <a:xfrm>
              <a:off x="2544" y="115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2377" name="Oval 9"/>
            <p:cNvSpPr>
              <a:spLocks noChangeAspect="1" noChangeArrowheads="1"/>
            </p:cNvSpPr>
            <p:nvPr/>
          </p:nvSpPr>
          <p:spPr bwMode="auto">
            <a:xfrm>
              <a:off x="2640" y="115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2378" name="Oval 10"/>
            <p:cNvSpPr>
              <a:spLocks noChangeAspect="1" noChangeArrowheads="1"/>
            </p:cNvSpPr>
            <p:nvPr/>
          </p:nvSpPr>
          <p:spPr bwMode="auto">
            <a:xfrm>
              <a:off x="2736" y="115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2379" name="Oval 11"/>
            <p:cNvSpPr>
              <a:spLocks noChangeAspect="1" noChangeArrowheads="1"/>
            </p:cNvSpPr>
            <p:nvPr/>
          </p:nvSpPr>
          <p:spPr bwMode="auto">
            <a:xfrm>
              <a:off x="2832" y="115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2380" name="Oval 12"/>
            <p:cNvSpPr>
              <a:spLocks noChangeAspect="1" noChangeArrowheads="1"/>
            </p:cNvSpPr>
            <p:nvPr/>
          </p:nvSpPr>
          <p:spPr bwMode="auto">
            <a:xfrm>
              <a:off x="2928" y="115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2381" name="Oval 13"/>
            <p:cNvSpPr>
              <a:spLocks noChangeAspect="1" noChangeArrowheads="1"/>
            </p:cNvSpPr>
            <p:nvPr/>
          </p:nvSpPr>
          <p:spPr bwMode="auto">
            <a:xfrm>
              <a:off x="3024" y="115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2382" name="Oval 14"/>
            <p:cNvSpPr>
              <a:spLocks noChangeAspect="1" noChangeArrowheads="1"/>
            </p:cNvSpPr>
            <p:nvPr/>
          </p:nvSpPr>
          <p:spPr bwMode="auto">
            <a:xfrm>
              <a:off x="3120" y="115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2383" name="Oval 15"/>
            <p:cNvSpPr>
              <a:spLocks noChangeAspect="1" noChangeArrowheads="1"/>
            </p:cNvSpPr>
            <p:nvPr/>
          </p:nvSpPr>
          <p:spPr bwMode="auto">
            <a:xfrm>
              <a:off x="3216" y="115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2384" name="Oval 16"/>
            <p:cNvSpPr>
              <a:spLocks noChangeAspect="1" noChangeArrowheads="1"/>
            </p:cNvSpPr>
            <p:nvPr/>
          </p:nvSpPr>
          <p:spPr bwMode="auto">
            <a:xfrm>
              <a:off x="3312" y="115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2385" name="Oval 17"/>
            <p:cNvSpPr>
              <a:spLocks noChangeAspect="1" noChangeArrowheads="1"/>
            </p:cNvSpPr>
            <p:nvPr/>
          </p:nvSpPr>
          <p:spPr bwMode="auto">
            <a:xfrm>
              <a:off x="3408" y="115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2386" name="Oval 18"/>
            <p:cNvSpPr>
              <a:spLocks noChangeAspect="1" noChangeArrowheads="1"/>
            </p:cNvSpPr>
            <p:nvPr/>
          </p:nvSpPr>
          <p:spPr bwMode="auto">
            <a:xfrm>
              <a:off x="3504" y="115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2387" name="Oval 19"/>
            <p:cNvSpPr>
              <a:spLocks noChangeAspect="1" noChangeArrowheads="1"/>
            </p:cNvSpPr>
            <p:nvPr/>
          </p:nvSpPr>
          <p:spPr bwMode="auto">
            <a:xfrm>
              <a:off x="3600" y="115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2388" name="Oval 20"/>
            <p:cNvSpPr>
              <a:spLocks noChangeAspect="1" noChangeArrowheads="1"/>
            </p:cNvSpPr>
            <p:nvPr/>
          </p:nvSpPr>
          <p:spPr bwMode="auto">
            <a:xfrm>
              <a:off x="3696" y="115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2389" name="Oval 21"/>
            <p:cNvSpPr>
              <a:spLocks noChangeAspect="1" noChangeArrowheads="1"/>
            </p:cNvSpPr>
            <p:nvPr/>
          </p:nvSpPr>
          <p:spPr bwMode="auto">
            <a:xfrm>
              <a:off x="2256" y="1248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2390" name="Oval 22"/>
            <p:cNvSpPr>
              <a:spLocks noChangeAspect="1" noChangeArrowheads="1"/>
            </p:cNvSpPr>
            <p:nvPr/>
          </p:nvSpPr>
          <p:spPr bwMode="auto">
            <a:xfrm>
              <a:off x="2352" y="1248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2391" name="Oval 23"/>
            <p:cNvSpPr>
              <a:spLocks noChangeAspect="1" noChangeArrowheads="1"/>
            </p:cNvSpPr>
            <p:nvPr/>
          </p:nvSpPr>
          <p:spPr bwMode="auto">
            <a:xfrm>
              <a:off x="2448" y="1248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2392" name="Oval 24"/>
            <p:cNvSpPr>
              <a:spLocks noChangeAspect="1" noChangeArrowheads="1"/>
            </p:cNvSpPr>
            <p:nvPr/>
          </p:nvSpPr>
          <p:spPr bwMode="auto">
            <a:xfrm>
              <a:off x="2544" y="1248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2393" name="Oval 25"/>
            <p:cNvSpPr>
              <a:spLocks noChangeAspect="1" noChangeArrowheads="1"/>
            </p:cNvSpPr>
            <p:nvPr/>
          </p:nvSpPr>
          <p:spPr bwMode="auto">
            <a:xfrm>
              <a:off x="2640" y="1248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2394" name="Oval 26"/>
            <p:cNvSpPr>
              <a:spLocks noChangeAspect="1" noChangeArrowheads="1"/>
            </p:cNvSpPr>
            <p:nvPr/>
          </p:nvSpPr>
          <p:spPr bwMode="auto">
            <a:xfrm>
              <a:off x="2736" y="1248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2395" name="Oval 27"/>
            <p:cNvSpPr>
              <a:spLocks noChangeAspect="1" noChangeArrowheads="1"/>
            </p:cNvSpPr>
            <p:nvPr/>
          </p:nvSpPr>
          <p:spPr bwMode="auto">
            <a:xfrm>
              <a:off x="2832" y="1248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2396" name="Oval 28"/>
            <p:cNvSpPr>
              <a:spLocks noChangeAspect="1" noChangeArrowheads="1"/>
            </p:cNvSpPr>
            <p:nvPr/>
          </p:nvSpPr>
          <p:spPr bwMode="auto">
            <a:xfrm>
              <a:off x="2928" y="1248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2397" name="Oval 29"/>
            <p:cNvSpPr>
              <a:spLocks noChangeAspect="1" noChangeArrowheads="1"/>
            </p:cNvSpPr>
            <p:nvPr/>
          </p:nvSpPr>
          <p:spPr bwMode="auto">
            <a:xfrm>
              <a:off x="3024" y="1248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2398" name="Oval 30"/>
            <p:cNvSpPr>
              <a:spLocks noChangeAspect="1" noChangeArrowheads="1"/>
            </p:cNvSpPr>
            <p:nvPr/>
          </p:nvSpPr>
          <p:spPr bwMode="auto">
            <a:xfrm>
              <a:off x="3120" y="1248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2399" name="Oval 31"/>
            <p:cNvSpPr>
              <a:spLocks noChangeAspect="1" noChangeArrowheads="1"/>
            </p:cNvSpPr>
            <p:nvPr/>
          </p:nvSpPr>
          <p:spPr bwMode="auto">
            <a:xfrm>
              <a:off x="3216" y="1248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2400" name="Oval 32"/>
            <p:cNvSpPr>
              <a:spLocks noChangeAspect="1" noChangeArrowheads="1"/>
            </p:cNvSpPr>
            <p:nvPr/>
          </p:nvSpPr>
          <p:spPr bwMode="auto">
            <a:xfrm>
              <a:off x="3312" y="1248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2401" name="Oval 33"/>
            <p:cNvSpPr>
              <a:spLocks noChangeAspect="1" noChangeArrowheads="1"/>
            </p:cNvSpPr>
            <p:nvPr/>
          </p:nvSpPr>
          <p:spPr bwMode="auto">
            <a:xfrm>
              <a:off x="3408" y="1248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2402" name="Oval 34"/>
            <p:cNvSpPr>
              <a:spLocks noChangeAspect="1" noChangeArrowheads="1"/>
            </p:cNvSpPr>
            <p:nvPr/>
          </p:nvSpPr>
          <p:spPr bwMode="auto">
            <a:xfrm>
              <a:off x="3504" y="1248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2403" name="Oval 35"/>
            <p:cNvSpPr>
              <a:spLocks noChangeAspect="1" noChangeArrowheads="1"/>
            </p:cNvSpPr>
            <p:nvPr/>
          </p:nvSpPr>
          <p:spPr bwMode="auto">
            <a:xfrm>
              <a:off x="3600" y="1248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2404" name="Oval 36"/>
            <p:cNvSpPr>
              <a:spLocks noChangeAspect="1" noChangeArrowheads="1"/>
            </p:cNvSpPr>
            <p:nvPr/>
          </p:nvSpPr>
          <p:spPr bwMode="auto">
            <a:xfrm>
              <a:off x="3696" y="1248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2405" name="Oval 37"/>
            <p:cNvSpPr>
              <a:spLocks noChangeAspect="1" noChangeArrowheads="1"/>
            </p:cNvSpPr>
            <p:nvPr/>
          </p:nvSpPr>
          <p:spPr bwMode="auto">
            <a:xfrm>
              <a:off x="2256" y="1344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2406" name="Oval 38"/>
            <p:cNvSpPr>
              <a:spLocks noChangeAspect="1" noChangeArrowheads="1"/>
            </p:cNvSpPr>
            <p:nvPr/>
          </p:nvSpPr>
          <p:spPr bwMode="auto">
            <a:xfrm>
              <a:off x="2352" y="1344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2407" name="Oval 39"/>
            <p:cNvSpPr>
              <a:spLocks noChangeAspect="1" noChangeArrowheads="1"/>
            </p:cNvSpPr>
            <p:nvPr/>
          </p:nvSpPr>
          <p:spPr bwMode="auto">
            <a:xfrm>
              <a:off x="2448" y="1344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2408" name="Oval 40"/>
            <p:cNvSpPr>
              <a:spLocks noChangeAspect="1" noChangeArrowheads="1"/>
            </p:cNvSpPr>
            <p:nvPr/>
          </p:nvSpPr>
          <p:spPr bwMode="auto">
            <a:xfrm>
              <a:off x="2544" y="1344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2409" name="Oval 41"/>
            <p:cNvSpPr>
              <a:spLocks noChangeAspect="1" noChangeArrowheads="1"/>
            </p:cNvSpPr>
            <p:nvPr/>
          </p:nvSpPr>
          <p:spPr bwMode="auto">
            <a:xfrm>
              <a:off x="2640" y="1344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2410" name="Oval 42"/>
            <p:cNvSpPr>
              <a:spLocks noChangeAspect="1" noChangeArrowheads="1"/>
            </p:cNvSpPr>
            <p:nvPr/>
          </p:nvSpPr>
          <p:spPr bwMode="auto">
            <a:xfrm>
              <a:off x="2736" y="1344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2411" name="Oval 43"/>
            <p:cNvSpPr>
              <a:spLocks noChangeAspect="1" noChangeArrowheads="1"/>
            </p:cNvSpPr>
            <p:nvPr/>
          </p:nvSpPr>
          <p:spPr bwMode="auto">
            <a:xfrm>
              <a:off x="2832" y="1344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2412" name="Oval 44"/>
            <p:cNvSpPr>
              <a:spLocks noChangeAspect="1" noChangeArrowheads="1"/>
            </p:cNvSpPr>
            <p:nvPr/>
          </p:nvSpPr>
          <p:spPr bwMode="auto">
            <a:xfrm>
              <a:off x="2928" y="1344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2413" name="Oval 45"/>
            <p:cNvSpPr>
              <a:spLocks noChangeAspect="1" noChangeArrowheads="1"/>
            </p:cNvSpPr>
            <p:nvPr/>
          </p:nvSpPr>
          <p:spPr bwMode="auto">
            <a:xfrm>
              <a:off x="3024" y="1344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2414" name="Oval 46"/>
            <p:cNvSpPr>
              <a:spLocks noChangeAspect="1" noChangeArrowheads="1"/>
            </p:cNvSpPr>
            <p:nvPr/>
          </p:nvSpPr>
          <p:spPr bwMode="auto">
            <a:xfrm>
              <a:off x="3120" y="1344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2415" name="Oval 47"/>
            <p:cNvSpPr>
              <a:spLocks noChangeAspect="1" noChangeArrowheads="1"/>
            </p:cNvSpPr>
            <p:nvPr/>
          </p:nvSpPr>
          <p:spPr bwMode="auto">
            <a:xfrm>
              <a:off x="3216" y="1344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2416" name="Oval 48"/>
            <p:cNvSpPr>
              <a:spLocks noChangeAspect="1" noChangeArrowheads="1"/>
            </p:cNvSpPr>
            <p:nvPr/>
          </p:nvSpPr>
          <p:spPr bwMode="auto">
            <a:xfrm>
              <a:off x="3312" y="1344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2417" name="Oval 49"/>
            <p:cNvSpPr>
              <a:spLocks noChangeAspect="1" noChangeArrowheads="1"/>
            </p:cNvSpPr>
            <p:nvPr/>
          </p:nvSpPr>
          <p:spPr bwMode="auto">
            <a:xfrm>
              <a:off x="3408" y="1344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2418" name="Oval 50"/>
            <p:cNvSpPr>
              <a:spLocks noChangeAspect="1" noChangeArrowheads="1"/>
            </p:cNvSpPr>
            <p:nvPr/>
          </p:nvSpPr>
          <p:spPr bwMode="auto">
            <a:xfrm>
              <a:off x="3504" y="1344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2419" name="Oval 51"/>
            <p:cNvSpPr>
              <a:spLocks noChangeAspect="1" noChangeArrowheads="1"/>
            </p:cNvSpPr>
            <p:nvPr/>
          </p:nvSpPr>
          <p:spPr bwMode="auto">
            <a:xfrm>
              <a:off x="3600" y="1344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2420" name="Oval 52"/>
            <p:cNvSpPr>
              <a:spLocks noChangeAspect="1" noChangeArrowheads="1"/>
            </p:cNvSpPr>
            <p:nvPr/>
          </p:nvSpPr>
          <p:spPr bwMode="auto">
            <a:xfrm>
              <a:off x="3696" y="1344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2421" name="Oval 53"/>
            <p:cNvSpPr>
              <a:spLocks noChangeAspect="1" noChangeArrowheads="1"/>
            </p:cNvSpPr>
            <p:nvPr/>
          </p:nvSpPr>
          <p:spPr bwMode="auto">
            <a:xfrm>
              <a:off x="2256" y="1440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2422" name="Oval 54"/>
            <p:cNvSpPr>
              <a:spLocks noChangeAspect="1" noChangeArrowheads="1"/>
            </p:cNvSpPr>
            <p:nvPr/>
          </p:nvSpPr>
          <p:spPr bwMode="auto">
            <a:xfrm>
              <a:off x="2352" y="1440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2423" name="Oval 55"/>
            <p:cNvSpPr>
              <a:spLocks noChangeAspect="1" noChangeArrowheads="1"/>
            </p:cNvSpPr>
            <p:nvPr/>
          </p:nvSpPr>
          <p:spPr bwMode="auto">
            <a:xfrm>
              <a:off x="2448" y="1440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2424" name="Oval 56"/>
            <p:cNvSpPr>
              <a:spLocks noChangeAspect="1" noChangeArrowheads="1"/>
            </p:cNvSpPr>
            <p:nvPr/>
          </p:nvSpPr>
          <p:spPr bwMode="auto">
            <a:xfrm>
              <a:off x="2544" y="1440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2425" name="Oval 57"/>
            <p:cNvSpPr>
              <a:spLocks noChangeAspect="1" noChangeArrowheads="1"/>
            </p:cNvSpPr>
            <p:nvPr/>
          </p:nvSpPr>
          <p:spPr bwMode="auto">
            <a:xfrm>
              <a:off x="2640" y="1440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2426" name="Oval 58"/>
            <p:cNvSpPr>
              <a:spLocks noChangeAspect="1" noChangeArrowheads="1"/>
            </p:cNvSpPr>
            <p:nvPr/>
          </p:nvSpPr>
          <p:spPr bwMode="auto">
            <a:xfrm>
              <a:off x="2736" y="1440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2427" name="Oval 59"/>
            <p:cNvSpPr>
              <a:spLocks noChangeAspect="1" noChangeArrowheads="1"/>
            </p:cNvSpPr>
            <p:nvPr/>
          </p:nvSpPr>
          <p:spPr bwMode="auto">
            <a:xfrm>
              <a:off x="2832" y="1440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2428" name="Oval 60"/>
            <p:cNvSpPr>
              <a:spLocks noChangeAspect="1" noChangeArrowheads="1"/>
            </p:cNvSpPr>
            <p:nvPr/>
          </p:nvSpPr>
          <p:spPr bwMode="auto">
            <a:xfrm>
              <a:off x="2928" y="1440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2429" name="Oval 61"/>
            <p:cNvSpPr>
              <a:spLocks noChangeAspect="1" noChangeArrowheads="1"/>
            </p:cNvSpPr>
            <p:nvPr/>
          </p:nvSpPr>
          <p:spPr bwMode="auto">
            <a:xfrm>
              <a:off x="3024" y="1440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2430" name="Oval 62"/>
            <p:cNvSpPr>
              <a:spLocks noChangeAspect="1" noChangeArrowheads="1"/>
            </p:cNvSpPr>
            <p:nvPr/>
          </p:nvSpPr>
          <p:spPr bwMode="auto">
            <a:xfrm>
              <a:off x="3120" y="1440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2431" name="Oval 63"/>
            <p:cNvSpPr>
              <a:spLocks noChangeAspect="1" noChangeArrowheads="1"/>
            </p:cNvSpPr>
            <p:nvPr/>
          </p:nvSpPr>
          <p:spPr bwMode="auto">
            <a:xfrm>
              <a:off x="3216" y="1440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2432" name="Oval 64"/>
            <p:cNvSpPr>
              <a:spLocks noChangeAspect="1" noChangeArrowheads="1"/>
            </p:cNvSpPr>
            <p:nvPr/>
          </p:nvSpPr>
          <p:spPr bwMode="auto">
            <a:xfrm>
              <a:off x="3312" y="1440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2433" name="Oval 65"/>
            <p:cNvSpPr>
              <a:spLocks noChangeAspect="1" noChangeArrowheads="1"/>
            </p:cNvSpPr>
            <p:nvPr/>
          </p:nvSpPr>
          <p:spPr bwMode="auto">
            <a:xfrm>
              <a:off x="3408" y="1440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2434" name="Oval 66"/>
            <p:cNvSpPr>
              <a:spLocks noChangeAspect="1" noChangeArrowheads="1"/>
            </p:cNvSpPr>
            <p:nvPr/>
          </p:nvSpPr>
          <p:spPr bwMode="auto">
            <a:xfrm>
              <a:off x="3504" y="1440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2435" name="Oval 67"/>
            <p:cNvSpPr>
              <a:spLocks noChangeAspect="1" noChangeArrowheads="1"/>
            </p:cNvSpPr>
            <p:nvPr/>
          </p:nvSpPr>
          <p:spPr bwMode="auto">
            <a:xfrm>
              <a:off x="3600" y="1440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2436" name="Oval 68"/>
            <p:cNvSpPr>
              <a:spLocks noChangeAspect="1" noChangeArrowheads="1"/>
            </p:cNvSpPr>
            <p:nvPr/>
          </p:nvSpPr>
          <p:spPr bwMode="auto">
            <a:xfrm>
              <a:off x="3696" y="1440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2437" name="Oval 69"/>
            <p:cNvSpPr>
              <a:spLocks noChangeAspect="1" noChangeArrowheads="1"/>
            </p:cNvSpPr>
            <p:nvPr/>
          </p:nvSpPr>
          <p:spPr bwMode="auto">
            <a:xfrm>
              <a:off x="2256" y="1536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2438" name="Oval 70"/>
            <p:cNvSpPr>
              <a:spLocks noChangeAspect="1" noChangeArrowheads="1"/>
            </p:cNvSpPr>
            <p:nvPr/>
          </p:nvSpPr>
          <p:spPr bwMode="auto">
            <a:xfrm>
              <a:off x="2352" y="1536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2439" name="Oval 71"/>
            <p:cNvSpPr>
              <a:spLocks noChangeAspect="1" noChangeArrowheads="1"/>
            </p:cNvSpPr>
            <p:nvPr/>
          </p:nvSpPr>
          <p:spPr bwMode="auto">
            <a:xfrm>
              <a:off x="2448" y="1536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2440" name="Oval 72"/>
            <p:cNvSpPr>
              <a:spLocks noChangeAspect="1" noChangeArrowheads="1"/>
            </p:cNvSpPr>
            <p:nvPr/>
          </p:nvSpPr>
          <p:spPr bwMode="auto">
            <a:xfrm>
              <a:off x="2544" y="1536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2441" name="Oval 73"/>
            <p:cNvSpPr>
              <a:spLocks noChangeAspect="1" noChangeArrowheads="1"/>
            </p:cNvSpPr>
            <p:nvPr/>
          </p:nvSpPr>
          <p:spPr bwMode="auto">
            <a:xfrm>
              <a:off x="2640" y="1536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2442" name="Oval 74"/>
            <p:cNvSpPr>
              <a:spLocks noChangeAspect="1" noChangeArrowheads="1"/>
            </p:cNvSpPr>
            <p:nvPr/>
          </p:nvSpPr>
          <p:spPr bwMode="auto">
            <a:xfrm>
              <a:off x="2736" y="1536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2443" name="Oval 75"/>
            <p:cNvSpPr>
              <a:spLocks noChangeAspect="1" noChangeArrowheads="1"/>
            </p:cNvSpPr>
            <p:nvPr/>
          </p:nvSpPr>
          <p:spPr bwMode="auto">
            <a:xfrm>
              <a:off x="2832" y="1536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2444" name="Oval 76"/>
            <p:cNvSpPr>
              <a:spLocks noChangeAspect="1" noChangeArrowheads="1"/>
            </p:cNvSpPr>
            <p:nvPr/>
          </p:nvSpPr>
          <p:spPr bwMode="auto">
            <a:xfrm>
              <a:off x="2928" y="1536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2445" name="Oval 77"/>
            <p:cNvSpPr>
              <a:spLocks noChangeAspect="1" noChangeArrowheads="1"/>
            </p:cNvSpPr>
            <p:nvPr/>
          </p:nvSpPr>
          <p:spPr bwMode="auto">
            <a:xfrm>
              <a:off x="3024" y="1536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2446" name="Oval 78"/>
            <p:cNvSpPr>
              <a:spLocks noChangeAspect="1" noChangeArrowheads="1"/>
            </p:cNvSpPr>
            <p:nvPr/>
          </p:nvSpPr>
          <p:spPr bwMode="auto">
            <a:xfrm>
              <a:off x="3120" y="1536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2447" name="Oval 79"/>
            <p:cNvSpPr>
              <a:spLocks noChangeAspect="1" noChangeArrowheads="1"/>
            </p:cNvSpPr>
            <p:nvPr/>
          </p:nvSpPr>
          <p:spPr bwMode="auto">
            <a:xfrm>
              <a:off x="3216" y="1536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2448" name="Oval 80"/>
            <p:cNvSpPr>
              <a:spLocks noChangeAspect="1" noChangeArrowheads="1"/>
            </p:cNvSpPr>
            <p:nvPr/>
          </p:nvSpPr>
          <p:spPr bwMode="auto">
            <a:xfrm>
              <a:off x="3312" y="1536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2449" name="Oval 81"/>
            <p:cNvSpPr>
              <a:spLocks noChangeAspect="1" noChangeArrowheads="1"/>
            </p:cNvSpPr>
            <p:nvPr/>
          </p:nvSpPr>
          <p:spPr bwMode="auto">
            <a:xfrm>
              <a:off x="3408" y="1536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2450" name="Oval 82"/>
            <p:cNvSpPr>
              <a:spLocks noChangeAspect="1" noChangeArrowheads="1"/>
            </p:cNvSpPr>
            <p:nvPr/>
          </p:nvSpPr>
          <p:spPr bwMode="auto">
            <a:xfrm>
              <a:off x="3504" y="1536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2451" name="Oval 83"/>
            <p:cNvSpPr>
              <a:spLocks noChangeAspect="1" noChangeArrowheads="1"/>
            </p:cNvSpPr>
            <p:nvPr/>
          </p:nvSpPr>
          <p:spPr bwMode="auto">
            <a:xfrm>
              <a:off x="3600" y="1536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2452" name="Oval 84"/>
            <p:cNvSpPr>
              <a:spLocks noChangeAspect="1" noChangeArrowheads="1"/>
            </p:cNvSpPr>
            <p:nvPr/>
          </p:nvSpPr>
          <p:spPr bwMode="auto">
            <a:xfrm>
              <a:off x="3696" y="1536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2453" name="Oval 85"/>
            <p:cNvSpPr>
              <a:spLocks noChangeAspect="1" noChangeArrowheads="1"/>
            </p:cNvSpPr>
            <p:nvPr/>
          </p:nvSpPr>
          <p:spPr bwMode="auto">
            <a:xfrm>
              <a:off x="2256" y="163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2454" name="Oval 86"/>
            <p:cNvSpPr>
              <a:spLocks noChangeAspect="1" noChangeArrowheads="1"/>
            </p:cNvSpPr>
            <p:nvPr/>
          </p:nvSpPr>
          <p:spPr bwMode="auto">
            <a:xfrm>
              <a:off x="2352" y="163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2455" name="Oval 87"/>
            <p:cNvSpPr>
              <a:spLocks noChangeAspect="1" noChangeArrowheads="1"/>
            </p:cNvSpPr>
            <p:nvPr/>
          </p:nvSpPr>
          <p:spPr bwMode="auto">
            <a:xfrm>
              <a:off x="2448" y="163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2456" name="Oval 88"/>
            <p:cNvSpPr>
              <a:spLocks noChangeAspect="1" noChangeArrowheads="1"/>
            </p:cNvSpPr>
            <p:nvPr/>
          </p:nvSpPr>
          <p:spPr bwMode="auto">
            <a:xfrm>
              <a:off x="2544" y="163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2457" name="Oval 89"/>
            <p:cNvSpPr>
              <a:spLocks noChangeAspect="1" noChangeArrowheads="1"/>
            </p:cNvSpPr>
            <p:nvPr/>
          </p:nvSpPr>
          <p:spPr bwMode="auto">
            <a:xfrm>
              <a:off x="2640" y="163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2458" name="Oval 90"/>
            <p:cNvSpPr>
              <a:spLocks noChangeAspect="1" noChangeArrowheads="1"/>
            </p:cNvSpPr>
            <p:nvPr/>
          </p:nvSpPr>
          <p:spPr bwMode="auto">
            <a:xfrm>
              <a:off x="2736" y="163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2459" name="Oval 91"/>
            <p:cNvSpPr>
              <a:spLocks noChangeAspect="1" noChangeArrowheads="1"/>
            </p:cNvSpPr>
            <p:nvPr/>
          </p:nvSpPr>
          <p:spPr bwMode="auto">
            <a:xfrm>
              <a:off x="2832" y="163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2460" name="Oval 92"/>
            <p:cNvSpPr>
              <a:spLocks noChangeAspect="1" noChangeArrowheads="1"/>
            </p:cNvSpPr>
            <p:nvPr/>
          </p:nvSpPr>
          <p:spPr bwMode="auto">
            <a:xfrm>
              <a:off x="2928" y="163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2461" name="Oval 93"/>
            <p:cNvSpPr>
              <a:spLocks noChangeAspect="1" noChangeArrowheads="1"/>
            </p:cNvSpPr>
            <p:nvPr/>
          </p:nvSpPr>
          <p:spPr bwMode="auto">
            <a:xfrm>
              <a:off x="3024" y="163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2462" name="Oval 94"/>
            <p:cNvSpPr>
              <a:spLocks noChangeAspect="1" noChangeArrowheads="1"/>
            </p:cNvSpPr>
            <p:nvPr/>
          </p:nvSpPr>
          <p:spPr bwMode="auto">
            <a:xfrm>
              <a:off x="3120" y="163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2463" name="Oval 95"/>
            <p:cNvSpPr>
              <a:spLocks noChangeAspect="1" noChangeArrowheads="1"/>
            </p:cNvSpPr>
            <p:nvPr/>
          </p:nvSpPr>
          <p:spPr bwMode="auto">
            <a:xfrm>
              <a:off x="3216" y="163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2464" name="Oval 96"/>
            <p:cNvSpPr>
              <a:spLocks noChangeAspect="1" noChangeArrowheads="1"/>
            </p:cNvSpPr>
            <p:nvPr/>
          </p:nvSpPr>
          <p:spPr bwMode="auto">
            <a:xfrm>
              <a:off x="3312" y="163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2465" name="Oval 97"/>
            <p:cNvSpPr>
              <a:spLocks noChangeAspect="1" noChangeArrowheads="1"/>
            </p:cNvSpPr>
            <p:nvPr/>
          </p:nvSpPr>
          <p:spPr bwMode="auto">
            <a:xfrm>
              <a:off x="3408" y="163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2466" name="Oval 98"/>
            <p:cNvSpPr>
              <a:spLocks noChangeAspect="1" noChangeArrowheads="1"/>
            </p:cNvSpPr>
            <p:nvPr/>
          </p:nvSpPr>
          <p:spPr bwMode="auto">
            <a:xfrm>
              <a:off x="3504" y="163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2467" name="Oval 99"/>
            <p:cNvSpPr>
              <a:spLocks noChangeAspect="1" noChangeArrowheads="1"/>
            </p:cNvSpPr>
            <p:nvPr/>
          </p:nvSpPr>
          <p:spPr bwMode="auto">
            <a:xfrm>
              <a:off x="3600" y="163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2468" name="Oval 100"/>
            <p:cNvSpPr>
              <a:spLocks noChangeAspect="1" noChangeArrowheads="1"/>
            </p:cNvSpPr>
            <p:nvPr/>
          </p:nvSpPr>
          <p:spPr bwMode="auto">
            <a:xfrm>
              <a:off x="3696" y="163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2469" name="Oval 101"/>
            <p:cNvSpPr>
              <a:spLocks noChangeAspect="1" noChangeArrowheads="1"/>
            </p:cNvSpPr>
            <p:nvPr/>
          </p:nvSpPr>
          <p:spPr bwMode="auto">
            <a:xfrm>
              <a:off x="2256" y="1728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2470" name="Oval 102"/>
            <p:cNvSpPr>
              <a:spLocks noChangeAspect="1" noChangeArrowheads="1"/>
            </p:cNvSpPr>
            <p:nvPr/>
          </p:nvSpPr>
          <p:spPr bwMode="auto">
            <a:xfrm>
              <a:off x="2352" y="1728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2471" name="Oval 103"/>
            <p:cNvSpPr>
              <a:spLocks noChangeAspect="1" noChangeArrowheads="1"/>
            </p:cNvSpPr>
            <p:nvPr/>
          </p:nvSpPr>
          <p:spPr bwMode="auto">
            <a:xfrm>
              <a:off x="2448" y="1728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2472" name="Oval 104"/>
            <p:cNvSpPr>
              <a:spLocks noChangeAspect="1" noChangeArrowheads="1"/>
            </p:cNvSpPr>
            <p:nvPr/>
          </p:nvSpPr>
          <p:spPr bwMode="auto">
            <a:xfrm>
              <a:off x="2544" y="1728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2473" name="Oval 105"/>
            <p:cNvSpPr>
              <a:spLocks noChangeAspect="1" noChangeArrowheads="1"/>
            </p:cNvSpPr>
            <p:nvPr/>
          </p:nvSpPr>
          <p:spPr bwMode="auto">
            <a:xfrm>
              <a:off x="2640" y="1728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2474" name="Oval 106"/>
            <p:cNvSpPr>
              <a:spLocks noChangeAspect="1" noChangeArrowheads="1"/>
            </p:cNvSpPr>
            <p:nvPr/>
          </p:nvSpPr>
          <p:spPr bwMode="auto">
            <a:xfrm>
              <a:off x="2736" y="1728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2475" name="Oval 107"/>
            <p:cNvSpPr>
              <a:spLocks noChangeAspect="1" noChangeArrowheads="1"/>
            </p:cNvSpPr>
            <p:nvPr/>
          </p:nvSpPr>
          <p:spPr bwMode="auto">
            <a:xfrm>
              <a:off x="2832" y="1728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2476" name="Oval 108"/>
            <p:cNvSpPr>
              <a:spLocks noChangeAspect="1" noChangeArrowheads="1"/>
            </p:cNvSpPr>
            <p:nvPr/>
          </p:nvSpPr>
          <p:spPr bwMode="auto">
            <a:xfrm>
              <a:off x="2928" y="1728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2477" name="Oval 109"/>
            <p:cNvSpPr>
              <a:spLocks noChangeAspect="1" noChangeArrowheads="1"/>
            </p:cNvSpPr>
            <p:nvPr/>
          </p:nvSpPr>
          <p:spPr bwMode="auto">
            <a:xfrm>
              <a:off x="3024" y="1728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2478" name="Oval 110"/>
            <p:cNvSpPr>
              <a:spLocks noChangeAspect="1" noChangeArrowheads="1"/>
            </p:cNvSpPr>
            <p:nvPr/>
          </p:nvSpPr>
          <p:spPr bwMode="auto">
            <a:xfrm>
              <a:off x="3120" y="1728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2479" name="Oval 111"/>
            <p:cNvSpPr>
              <a:spLocks noChangeAspect="1" noChangeArrowheads="1"/>
            </p:cNvSpPr>
            <p:nvPr/>
          </p:nvSpPr>
          <p:spPr bwMode="auto">
            <a:xfrm>
              <a:off x="3216" y="1728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2480" name="Oval 112"/>
            <p:cNvSpPr>
              <a:spLocks noChangeAspect="1" noChangeArrowheads="1"/>
            </p:cNvSpPr>
            <p:nvPr/>
          </p:nvSpPr>
          <p:spPr bwMode="auto">
            <a:xfrm>
              <a:off x="3312" y="1728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2481" name="Oval 113"/>
            <p:cNvSpPr>
              <a:spLocks noChangeAspect="1" noChangeArrowheads="1"/>
            </p:cNvSpPr>
            <p:nvPr/>
          </p:nvSpPr>
          <p:spPr bwMode="auto">
            <a:xfrm>
              <a:off x="3408" y="1728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2482" name="Oval 114"/>
            <p:cNvSpPr>
              <a:spLocks noChangeAspect="1" noChangeArrowheads="1"/>
            </p:cNvSpPr>
            <p:nvPr/>
          </p:nvSpPr>
          <p:spPr bwMode="auto">
            <a:xfrm>
              <a:off x="3504" y="1728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2483" name="Oval 115"/>
            <p:cNvSpPr>
              <a:spLocks noChangeAspect="1" noChangeArrowheads="1"/>
            </p:cNvSpPr>
            <p:nvPr/>
          </p:nvSpPr>
          <p:spPr bwMode="auto">
            <a:xfrm>
              <a:off x="3600" y="1728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2484" name="Oval 116"/>
            <p:cNvSpPr>
              <a:spLocks noChangeAspect="1" noChangeArrowheads="1"/>
            </p:cNvSpPr>
            <p:nvPr/>
          </p:nvSpPr>
          <p:spPr bwMode="auto">
            <a:xfrm>
              <a:off x="3696" y="1728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2485" name="Oval 117"/>
            <p:cNvSpPr>
              <a:spLocks noChangeAspect="1" noChangeArrowheads="1"/>
            </p:cNvSpPr>
            <p:nvPr/>
          </p:nvSpPr>
          <p:spPr bwMode="auto">
            <a:xfrm>
              <a:off x="2256" y="1824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2486" name="Oval 118"/>
            <p:cNvSpPr>
              <a:spLocks noChangeAspect="1" noChangeArrowheads="1"/>
            </p:cNvSpPr>
            <p:nvPr/>
          </p:nvSpPr>
          <p:spPr bwMode="auto">
            <a:xfrm>
              <a:off x="2352" y="1824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2487" name="Oval 119"/>
            <p:cNvSpPr>
              <a:spLocks noChangeAspect="1" noChangeArrowheads="1"/>
            </p:cNvSpPr>
            <p:nvPr/>
          </p:nvSpPr>
          <p:spPr bwMode="auto">
            <a:xfrm>
              <a:off x="2448" y="1824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2488" name="Oval 120"/>
            <p:cNvSpPr>
              <a:spLocks noChangeAspect="1" noChangeArrowheads="1"/>
            </p:cNvSpPr>
            <p:nvPr/>
          </p:nvSpPr>
          <p:spPr bwMode="auto">
            <a:xfrm>
              <a:off x="2544" y="1824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2489" name="Oval 121"/>
            <p:cNvSpPr>
              <a:spLocks noChangeAspect="1" noChangeArrowheads="1"/>
            </p:cNvSpPr>
            <p:nvPr/>
          </p:nvSpPr>
          <p:spPr bwMode="auto">
            <a:xfrm>
              <a:off x="2640" y="1824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2490" name="Oval 122"/>
            <p:cNvSpPr>
              <a:spLocks noChangeAspect="1" noChangeArrowheads="1"/>
            </p:cNvSpPr>
            <p:nvPr/>
          </p:nvSpPr>
          <p:spPr bwMode="auto">
            <a:xfrm>
              <a:off x="2736" y="1824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2491" name="Oval 123"/>
            <p:cNvSpPr>
              <a:spLocks noChangeAspect="1" noChangeArrowheads="1"/>
            </p:cNvSpPr>
            <p:nvPr/>
          </p:nvSpPr>
          <p:spPr bwMode="auto">
            <a:xfrm>
              <a:off x="2832" y="1824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2492" name="Oval 124"/>
            <p:cNvSpPr>
              <a:spLocks noChangeAspect="1" noChangeArrowheads="1"/>
            </p:cNvSpPr>
            <p:nvPr/>
          </p:nvSpPr>
          <p:spPr bwMode="auto">
            <a:xfrm>
              <a:off x="2928" y="1824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2493" name="Oval 125"/>
            <p:cNvSpPr>
              <a:spLocks noChangeAspect="1" noChangeArrowheads="1"/>
            </p:cNvSpPr>
            <p:nvPr/>
          </p:nvSpPr>
          <p:spPr bwMode="auto">
            <a:xfrm>
              <a:off x="3024" y="1824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2494" name="Oval 126"/>
            <p:cNvSpPr>
              <a:spLocks noChangeAspect="1" noChangeArrowheads="1"/>
            </p:cNvSpPr>
            <p:nvPr/>
          </p:nvSpPr>
          <p:spPr bwMode="auto">
            <a:xfrm>
              <a:off x="3120" y="1824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2495" name="Oval 127"/>
            <p:cNvSpPr>
              <a:spLocks noChangeAspect="1" noChangeArrowheads="1"/>
            </p:cNvSpPr>
            <p:nvPr/>
          </p:nvSpPr>
          <p:spPr bwMode="auto">
            <a:xfrm>
              <a:off x="3216" y="1824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2496" name="Oval 128"/>
            <p:cNvSpPr>
              <a:spLocks noChangeAspect="1" noChangeArrowheads="1"/>
            </p:cNvSpPr>
            <p:nvPr/>
          </p:nvSpPr>
          <p:spPr bwMode="auto">
            <a:xfrm>
              <a:off x="3312" y="1824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2497" name="Oval 129"/>
            <p:cNvSpPr>
              <a:spLocks noChangeAspect="1" noChangeArrowheads="1"/>
            </p:cNvSpPr>
            <p:nvPr/>
          </p:nvSpPr>
          <p:spPr bwMode="auto">
            <a:xfrm>
              <a:off x="3408" y="1824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2498" name="Oval 130"/>
            <p:cNvSpPr>
              <a:spLocks noChangeAspect="1" noChangeArrowheads="1"/>
            </p:cNvSpPr>
            <p:nvPr/>
          </p:nvSpPr>
          <p:spPr bwMode="auto">
            <a:xfrm>
              <a:off x="3504" y="1824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2499" name="Oval 131"/>
            <p:cNvSpPr>
              <a:spLocks noChangeAspect="1" noChangeArrowheads="1"/>
            </p:cNvSpPr>
            <p:nvPr/>
          </p:nvSpPr>
          <p:spPr bwMode="auto">
            <a:xfrm>
              <a:off x="3600" y="1824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2500" name="Oval 132"/>
            <p:cNvSpPr>
              <a:spLocks noChangeAspect="1" noChangeArrowheads="1"/>
            </p:cNvSpPr>
            <p:nvPr/>
          </p:nvSpPr>
          <p:spPr bwMode="auto">
            <a:xfrm>
              <a:off x="3696" y="1824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2501" name="Oval 133"/>
            <p:cNvSpPr>
              <a:spLocks noChangeAspect="1" noChangeArrowheads="1"/>
            </p:cNvSpPr>
            <p:nvPr/>
          </p:nvSpPr>
          <p:spPr bwMode="auto">
            <a:xfrm>
              <a:off x="2256" y="1920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2502" name="Oval 134"/>
            <p:cNvSpPr>
              <a:spLocks noChangeAspect="1" noChangeArrowheads="1"/>
            </p:cNvSpPr>
            <p:nvPr/>
          </p:nvSpPr>
          <p:spPr bwMode="auto">
            <a:xfrm>
              <a:off x="2352" y="1920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2503" name="Oval 135"/>
            <p:cNvSpPr>
              <a:spLocks noChangeAspect="1" noChangeArrowheads="1"/>
            </p:cNvSpPr>
            <p:nvPr/>
          </p:nvSpPr>
          <p:spPr bwMode="auto">
            <a:xfrm>
              <a:off x="2448" y="1920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2504" name="Oval 136"/>
            <p:cNvSpPr>
              <a:spLocks noChangeAspect="1" noChangeArrowheads="1"/>
            </p:cNvSpPr>
            <p:nvPr/>
          </p:nvSpPr>
          <p:spPr bwMode="auto">
            <a:xfrm>
              <a:off x="2544" y="1920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2505" name="Oval 137"/>
            <p:cNvSpPr>
              <a:spLocks noChangeAspect="1" noChangeArrowheads="1"/>
            </p:cNvSpPr>
            <p:nvPr/>
          </p:nvSpPr>
          <p:spPr bwMode="auto">
            <a:xfrm>
              <a:off x="2640" y="1920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2506" name="Oval 138"/>
            <p:cNvSpPr>
              <a:spLocks noChangeAspect="1" noChangeArrowheads="1"/>
            </p:cNvSpPr>
            <p:nvPr/>
          </p:nvSpPr>
          <p:spPr bwMode="auto">
            <a:xfrm>
              <a:off x="2736" y="1920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2507" name="Oval 139"/>
            <p:cNvSpPr>
              <a:spLocks noChangeAspect="1" noChangeArrowheads="1"/>
            </p:cNvSpPr>
            <p:nvPr/>
          </p:nvSpPr>
          <p:spPr bwMode="auto">
            <a:xfrm>
              <a:off x="2832" y="1920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2508" name="Oval 140"/>
            <p:cNvSpPr>
              <a:spLocks noChangeAspect="1" noChangeArrowheads="1"/>
            </p:cNvSpPr>
            <p:nvPr/>
          </p:nvSpPr>
          <p:spPr bwMode="auto">
            <a:xfrm>
              <a:off x="2928" y="1920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2509" name="Oval 141"/>
            <p:cNvSpPr>
              <a:spLocks noChangeAspect="1" noChangeArrowheads="1"/>
            </p:cNvSpPr>
            <p:nvPr/>
          </p:nvSpPr>
          <p:spPr bwMode="auto">
            <a:xfrm>
              <a:off x="3024" y="1920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2510" name="Oval 142"/>
            <p:cNvSpPr>
              <a:spLocks noChangeAspect="1" noChangeArrowheads="1"/>
            </p:cNvSpPr>
            <p:nvPr/>
          </p:nvSpPr>
          <p:spPr bwMode="auto">
            <a:xfrm>
              <a:off x="3120" y="1920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2511" name="Oval 143"/>
            <p:cNvSpPr>
              <a:spLocks noChangeAspect="1" noChangeArrowheads="1"/>
            </p:cNvSpPr>
            <p:nvPr/>
          </p:nvSpPr>
          <p:spPr bwMode="auto">
            <a:xfrm>
              <a:off x="3216" y="1920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2512" name="Oval 144"/>
            <p:cNvSpPr>
              <a:spLocks noChangeAspect="1" noChangeArrowheads="1"/>
            </p:cNvSpPr>
            <p:nvPr/>
          </p:nvSpPr>
          <p:spPr bwMode="auto">
            <a:xfrm>
              <a:off x="3312" y="1920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2513" name="Oval 145"/>
            <p:cNvSpPr>
              <a:spLocks noChangeAspect="1" noChangeArrowheads="1"/>
            </p:cNvSpPr>
            <p:nvPr/>
          </p:nvSpPr>
          <p:spPr bwMode="auto">
            <a:xfrm>
              <a:off x="3408" y="1920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2514" name="Oval 146"/>
            <p:cNvSpPr>
              <a:spLocks noChangeAspect="1" noChangeArrowheads="1"/>
            </p:cNvSpPr>
            <p:nvPr/>
          </p:nvSpPr>
          <p:spPr bwMode="auto">
            <a:xfrm>
              <a:off x="3504" y="1920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2515" name="Oval 147"/>
            <p:cNvSpPr>
              <a:spLocks noChangeAspect="1" noChangeArrowheads="1"/>
            </p:cNvSpPr>
            <p:nvPr/>
          </p:nvSpPr>
          <p:spPr bwMode="auto">
            <a:xfrm>
              <a:off x="3600" y="1920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2516" name="Oval 148"/>
            <p:cNvSpPr>
              <a:spLocks noChangeAspect="1" noChangeArrowheads="1"/>
            </p:cNvSpPr>
            <p:nvPr/>
          </p:nvSpPr>
          <p:spPr bwMode="auto">
            <a:xfrm>
              <a:off x="3696" y="1920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2517" name="Oval 149"/>
            <p:cNvSpPr>
              <a:spLocks noChangeAspect="1" noChangeArrowheads="1"/>
            </p:cNvSpPr>
            <p:nvPr/>
          </p:nvSpPr>
          <p:spPr bwMode="auto">
            <a:xfrm>
              <a:off x="2256" y="2016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2518" name="Oval 150"/>
            <p:cNvSpPr>
              <a:spLocks noChangeAspect="1" noChangeArrowheads="1"/>
            </p:cNvSpPr>
            <p:nvPr/>
          </p:nvSpPr>
          <p:spPr bwMode="auto">
            <a:xfrm>
              <a:off x="2352" y="2016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2519" name="Oval 151"/>
            <p:cNvSpPr>
              <a:spLocks noChangeAspect="1" noChangeArrowheads="1"/>
            </p:cNvSpPr>
            <p:nvPr/>
          </p:nvSpPr>
          <p:spPr bwMode="auto">
            <a:xfrm>
              <a:off x="2448" y="2016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2520" name="Oval 152"/>
            <p:cNvSpPr>
              <a:spLocks noChangeAspect="1" noChangeArrowheads="1"/>
            </p:cNvSpPr>
            <p:nvPr/>
          </p:nvSpPr>
          <p:spPr bwMode="auto">
            <a:xfrm>
              <a:off x="2544" y="2016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2521" name="Oval 153"/>
            <p:cNvSpPr>
              <a:spLocks noChangeAspect="1" noChangeArrowheads="1"/>
            </p:cNvSpPr>
            <p:nvPr/>
          </p:nvSpPr>
          <p:spPr bwMode="auto">
            <a:xfrm>
              <a:off x="2640" y="2016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2522" name="Oval 154"/>
            <p:cNvSpPr>
              <a:spLocks noChangeAspect="1" noChangeArrowheads="1"/>
            </p:cNvSpPr>
            <p:nvPr/>
          </p:nvSpPr>
          <p:spPr bwMode="auto">
            <a:xfrm>
              <a:off x="2736" y="2016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2523" name="Oval 155"/>
            <p:cNvSpPr>
              <a:spLocks noChangeAspect="1" noChangeArrowheads="1"/>
            </p:cNvSpPr>
            <p:nvPr/>
          </p:nvSpPr>
          <p:spPr bwMode="auto">
            <a:xfrm>
              <a:off x="2832" y="2016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2524" name="Oval 156"/>
            <p:cNvSpPr>
              <a:spLocks noChangeAspect="1" noChangeArrowheads="1"/>
            </p:cNvSpPr>
            <p:nvPr/>
          </p:nvSpPr>
          <p:spPr bwMode="auto">
            <a:xfrm>
              <a:off x="2928" y="2016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2525" name="Oval 157"/>
            <p:cNvSpPr>
              <a:spLocks noChangeAspect="1" noChangeArrowheads="1"/>
            </p:cNvSpPr>
            <p:nvPr/>
          </p:nvSpPr>
          <p:spPr bwMode="auto">
            <a:xfrm>
              <a:off x="3024" y="2016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2526" name="Oval 158"/>
            <p:cNvSpPr>
              <a:spLocks noChangeAspect="1" noChangeArrowheads="1"/>
            </p:cNvSpPr>
            <p:nvPr/>
          </p:nvSpPr>
          <p:spPr bwMode="auto">
            <a:xfrm>
              <a:off x="3120" y="2016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2527" name="Oval 159"/>
            <p:cNvSpPr>
              <a:spLocks noChangeAspect="1" noChangeArrowheads="1"/>
            </p:cNvSpPr>
            <p:nvPr/>
          </p:nvSpPr>
          <p:spPr bwMode="auto">
            <a:xfrm>
              <a:off x="3216" y="2016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2528" name="Oval 160"/>
            <p:cNvSpPr>
              <a:spLocks noChangeAspect="1" noChangeArrowheads="1"/>
            </p:cNvSpPr>
            <p:nvPr/>
          </p:nvSpPr>
          <p:spPr bwMode="auto">
            <a:xfrm>
              <a:off x="3312" y="2016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2529" name="Oval 161"/>
            <p:cNvSpPr>
              <a:spLocks noChangeAspect="1" noChangeArrowheads="1"/>
            </p:cNvSpPr>
            <p:nvPr/>
          </p:nvSpPr>
          <p:spPr bwMode="auto">
            <a:xfrm>
              <a:off x="3408" y="2016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2530" name="Oval 162"/>
            <p:cNvSpPr>
              <a:spLocks noChangeAspect="1" noChangeArrowheads="1"/>
            </p:cNvSpPr>
            <p:nvPr/>
          </p:nvSpPr>
          <p:spPr bwMode="auto">
            <a:xfrm>
              <a:off x="3504" y="2016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2531" name="Oval 163"/>
            <p:cNvSpPr>
              <a:spLocks noChangeAspect="1" noChangeArrowheads="1"/>
            </p:cNvSpPr>
            <p:nvPr/>
          </p:nvSpPr>
          <p:spPr bwMode="auto">
            <a:xfrm>
              <a:off x="3600" y="2016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2532" name="Oval 164"/>
            <p:cNvSpPr>
              <a:spLocks noChangeAspect="1" noChangeArrowheads="1"/>
            </p:cNvSpPr>
            <p:nvPr/>
          </p:nvSpPr>
          <p:spPr bwMode="auto">
            <a:xfrm>
              <a:off x="3696" y="2016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2533" name="Oval 165"/>
            <p:cNvSpPr>
              <a:spLocks noChangeAspect="1" noChangeArrowheads="1"/>
            </p:cNvSpPr>
            <p:nvPr/>
          </p:nvSpPr>
          <p:spPr bwMode="auto">
            <a:xfrm>
              <a:off x="2256" y="211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2534" name="Oval 166"/>
            <p:cNvSpPr>
              <a:spLocks noChangeAspect="1" noChangeArrowheads="1"/>
            </p:cNvSpPr>
            <p:nvPr/>
          </p:nvSpPr>
          <p:spPr bwMode="auto">
            <a:xfrm>
              <a:off x="2352" y="211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2535" name="Oval 167"/>
            <p:cNvSpPr>
              <a:spLocks noChangeAspect="1" noChangeArrowheads="1"/>
            </p:cNvSpPr>
            <p:nvPr/>
          </p:nvSpPr>
          <p:spPr bwMode="auto">
            <a:xfrm>
              <a:off x="2448" y="211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2536" name="Oval 168"/>
            <p:cNvSpPr>
              <a:spLocks noChangeAspect="1" noChangeArrowheads="1"/>
            </p:cNvSpPr>
            <p:nvPr/>
          </p:nvSpPr>
          <p:spPr bwMode="auto">
            <a:xfrm>
              <a:off x="2544" y="211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2537" name="Oval 169"/>
            <p:cNvSpPr>
              <a:spLocks noChangeAspect="1" noChangeArrowheads="1"/>
            </p:cNvSpPr>
            <p:nvPr/>
          </p:nvSpPr>
          <p:spPr bwMode="auto">
            <a:xfrm>
              <a:off x="2640" y="211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2538" name="Oval 170"/>
            <p:cNvSpPr>
              <a:spLocks noChangeAspect="1" noChangeArrowheads="1"/>
            </p:cNvSpPr>
            <p:nvPr/>
          </p:nvSpPr>
          <p:spPr bwMode="auto">
            <a:xfrm>
              <a:off x="2736" y="211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2539" name="Oval 171"/>
            <p:cNvSpPr>
              <a:spLocks noChangeAspect="1" noChangeArrowheads="1"/>
            </p:cNvSpPr>
            <p:nvPr/>
          </p:nvSpPr>
          <p:spPr bwMode="auto">
            <a:xfrm>
              <a:off x="2832" y="211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2540" name="Oval 172"/>
            <p:cNvSpPr>
              <a:spLocks noChangeAspect="1" noChangeArrowheads="1"/>
            </p:cNvSpPr>
            <p:nvPr/>
          </p:nvSpPr>
          <p:spPr bwMode="auto">
            <a:xfrm>
              <a:off x="2928" y="211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2541" name="Oval 173"/>
            <p:cNvSpPr>
              <a:spLocks noChangeAspect="1" noChangeArrowheads="1"/>
            </p:cNvSpPr>
            <p:nvPr/>
          </p:nvSpPr>
          <p:spPr bwMode="auto">
            <a:xfrm>
              <a:off x="3024" y="211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2542" name="Oval 174"/>
            <p:cNvSpPr>
              <a:spLocks noChangeAspect="1" noChangeArrowheads="1"/>
            </p:cNvSpPr>
            <p:nvPr/>
          </p:nvSpPr>
          <p:spPr bwMode="auto">
            <a:xfrm>
              <a:off x="3120" y="211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2543" name="Oval 175"/>
            <p:cNvSpPr>
              <a:spLocks noChangeAspect="1" noChangeArrowheads="1"/>
            </p:cNvSpPr>
            <p:nvPr/>
          </p:nvSpPr>
          <p:spPr bwMode="auto">
            <a:xfrm>
              <a:off x="3216" y="211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2544" name="Oval 176"/>
            <p:cNvSpPr>
              <a:spLocks noChangeAspect="1" noChangeArrowheads="1"/>
            </p:cNvSpPr>
            <p:nvPr/>
          </p:nvSpPr>
          <p:spPr bwMode="auto">
            <a:xfrm>
              <a:off x="3312" y="211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2545" name="Oval 177"/>
            <p:cNvSpPr>
              <a:spLocks noChangeAspect="1" noChangeArrowheads="1"/>
            </p:cNvSpPr>
            <p:nvPr/>
          </p:nvSpPr>
          <p:spPr bwMode="auto">
            <a:xfrm>
              <a:off x="3408" y="211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2546" name="Oval 178"/>
            <p:cNvSpPr>
              <a:spLocks noChangeAspect="1" noChangeArrowheads="1"/>
            </p:cNvSpPr>
            <p:nvPr/>
          </p:nvSpPr>
          <p:spPr bwMode="auto">
            <a:xfrm>
              <a:off x="3504" y="211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2547" name="Oval 179"/>
            <p:cNvSpPr>
              <a:spLocks noChangeAspect="1" noChangeArrowheads="1"/>
            </p:cNvSpPr>
            <p:nvPr/>
          </p:nvSpPr>
          <p:spPr bwMode="auto">
            <a:xfrm>
              <a:off x="3600" y="211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2548" name="Oval 180"/>
            <p:cNvSpPr>
              <a:spLocks noChangeAspect="1" noChangeArrowheads="1"/>
            </p:cNvSpPr>
            <p:nvPr/>
          </p:nvSpPr>
          <p:spPr bwMode="auto">
            <a:xfrm>
              <a:off x="3696" y="211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2549" name="Oval 181"/>
            <p:cNvSpPr>
              <a:spLocks noChangeAspect="1" noChangeArrowheads="1"/>
            </p:cNvSpPr>
            <p:nvPr/>
          </p:nvSpPr>
          <p:spPr bwMode="auto">
            <a:xfrm>
              <a:off x="2256" y="2208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2550" name="Oval 182"/>
            <p:cNvSpPr>
              <a:spLocks noChangeAspect="1" noChangeArrowheads="1"/>
            </p:cNvSpPr>
            <p:nvPr/>
          </p:nvSpPr>
          <p:spPr bwMode="auto">
            <a:xfrm>
              <a:off x="2352" y="2208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2551" name="Oval 183"/>
            <p:cNvSpPr>
              <a:spLocks noChangeAspect="1" noChangeArrowheads="1"/>
            </p:cNvSpPr>
            <p:nvPr/>
          </p:nvSpPr>
          <p:spPr bwMode="auto">
            <a:xfrm>
              <a:off x="2448" y="2208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2552" name="Oval 184"/>
            <p:cNvSpPr>
              <a:spLocks noChangeAspect="1" noChangeArrowheads="1"/>
            </p:cNvSpPr>
            <p:nvPr/>
          </p:nvSpPr>
          <p:spPr bwMode="auto">
            <a:xfrm>
              <a:off x="2544" y="2208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2553" name="Oval 185"/>
            <p:cNvSpPr>
              <a:spLocks noChangeAspect="1" noChangeArrowheads="1"/>
            </p:cNvSpPr>
            <p:nvPr/>
          </p:nvSpPr>
          <p:spPr bwMode="auto">
            <a:xfrm>
              <a:off x="2640" y="2208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2554" name="Oval 186"/>
            <p:cNvSpPr>
              <a:spLocks noChangeAspect="1" noChangeArrowheads="1"/>
            </p:cNvSpPr>
            <p:nvPr/>
          </p:nvSpPr>
          <p:spPr bwMode="auto">
            <a:xfrm>
              <a:off x="2736" y="2208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2555" name="Oval 187"/>
            <p:cNvSpPr>
              <a:spLocks noChangeAspect="1" noChangeArrowheads="1"/>
            </p:cNvSpPr>
            <p:nvPr/>
          </p:nvSpPr>
          <p:spPr bwMode="auto">
            <a:xfrm>
              <a:off x="2832" y="2208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2556" name="Oval 188"/>
            <p:cNvSpPr>
              <a:spLocks noChangeAspect="1" noChangeArrowheads="1"/>
            </p:cNvSpPr>
            <p:nvPr/>
          </p:nvSpPr>
          <p:spPr bwMode="auto">
            <a:xfrm>
              <a:off x="2928" y="2208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2557" name="Oval 189"/>
            <p:cNvSpPr>
              <a:spLocks noChangeAspect="1" noChangeArrowheads="1"/>
            </p:cNvSpPr>
            <p:nvPr/>
          </p:nvSpPr>
          <p:spPr bwMode="auto">
            <a:xfrm>
              <a:off x="3024" y="2208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2558" name="Oval 190"/>
            <p:cNvSpPr>
              <a:spLocks noChangeAspect="1" noChangeArrowheads="1"/>
            </p:cNvSpPr>
            <p:nvPr/>
          </p:nvSpPr>
          <p:spPr bwMode="auto">
            <a:xfrm>
              <a:off x="3120" y="2208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2559" name="Oval 191"/>
            <p:cNvSpPr>
              <a:spLocks noChangeAspect="1" noChangeArrowheads="1"/>
            </p:cNvSpPr>
            <p:nvPr/>
          </p:nvSpPr>
          <p:spPr bwMode="auto">
            <a:xfrm>
              <a:off x="3216" y="2208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2560" name="Oval 192"/>
            <p:cNvSpPr>
              <a:spLocks noChangeAspect="1" noChangeArrowheads="1"/>
            </p:cNvSpPr>
            <p:nvPr/>
          </p:nvSpPr>
          <p:spPr bwMode="auto">
            <a:xfrm>
              <a:off x="3312" y="2208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2561" name="Oval 193"/>
            <p:cNvSpPr>
              <a:spLocks noChangeAspect="1" noChangeArrowheads="1"/>
            </p:cNvSpPr>
            <p:nvPr/>
          </p:nvSpPr>
          <p:spPr bwMode="auto">
            <a:xfrm>
              <a:off x="3408" y="2208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2562" name="Oval 194"/>
            <p:cNvSpPr>
              <a:spLocks noChangeAspect="1" noChangeArrowheads="1"/>
            </p:cNvSpPr>
            <p:nvPr/>
          </p:nvSpPr>
          <p:spPr bwMode="auto">
            <a:xfrm>
              <a:off x="3504" y="2208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2563" name="Oval 195"/>
            <p:cNvSpPr>
              <a:spLocks noChangeAspect="1" noChangeArrowheads="1"/>
            </p:cNvSpPr>
            <p:nvPr/>
          </p:nvSpPr>
          <p:spPr bwMode="auto">
            <a:xfrm>
              <a:off x="3600" y="2208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2564" name="Oval 196"/>
            <p:cNvSpPr>
              <a:spLocks noChangeAspect="1" noChangeArrowheads="1"/>
            </p:cNvSpPr>
            <p:nvPr/>
          </p:nvSpPr>
          <p:spPr bwMode="auto">
            <a:xfrm>
              <a:off x="3696" y="2208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2565" name="Oval 197"/>
            <p:cNvSpPr>
              <a:spLocks noChangeAspect="1" noChangeArrowheads="1"/>
            </p:cNvSpPr>
            <p:nvPr/>
          </p:nvSpPr>
          <p:spPr bwMode="auto">
            <a:xfrm>
              <a:off x="2256" y="2304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2566" name="Oval 198"/>
            <p:cNvSpPr>
              <a:spLocks noChangeAspect="1" noChangeArrowheads="1"/>
            </p:cNvSpPr>
            <p:nvPr/>
          </p:nvSpPr>
          <p:spPr bwMode="auto">
            <a:xfrm>
              <a:off x="2352" y="2304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2567" name="Oval 199"/>
            <p:cNvSpPr>
              <a:spLocks noChangeAspect="1" noChangeArrowheads="1"/>
            </p:cNvSpPr>
            <p:nvPr/>
          </p:nvSpPr>
          <p:spPr bwMode="auto">
            <a:xfrm>
              <a:off x="2448" y="2304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2568" name="Oval 200"/>
            <p:cNvSpPr>
              <a:spLocks noChangeAspect="1" noChangeArrowheads="1"/>
            </p:cNvSpPr>
            <p:nvPr/>
          </p:nvSpPr>
          <p:spPr bwMode="auto">
            <a:xfrm>
              <a:off x="2544" y="2304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2569" name="Oval 201"/>
            <p:cNvSpPr>
              <a:spLocks noChangeAspect="1" noChangeArrowheads="1"/>
            </p:cNvSpPr>
            <p:nvPr/>
          </p:nvSpPr>
          <p:spPr bwMode="auto">
            <a:xfrm>
              <a:off x="2640" y="2304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2570" name="Oval 202"/>
            <p:cNvSpPr>
              <a:spLocks noChangeAspect="1" noChangeArrowheads="1"/>
            </p:cNvSpPr>
            <p:nvPr/>
          </p:nvSpPr>
          <p:spPr bwMode="auto">
            <a:xfrm>
              <a:off x="2736" y="2304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2571" name="Oval 203"/>
            <p:cNvSpPr>
              <a:spLocks noChangeAspect="1" noChangeArrowheads="1"/>
            </p:cNvSpPr>
            <p:nvPr/>
          </p:nvSpPr>
          <p:spPr bwMode="auto">
            <a:xfrm>
              <a:off x="2832" y="2304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2572" name="Oval 204"/>
            <p:cNvSpPr>
              <a:spLocks noChangeAspect="1" noChangeArrowheads="1"/>
            </p:cNvSpPr>
            <p:nvPr/>
          </p:nvSpPr>
          <p:spPr bwMode="auto">
            <a:xfrm>
              <a:off x="2928" y="2304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2573" name="Oval 205"/>
            <p:cNvSpPr>
              <a:spLocks noChangeAspect="1" noChangeArrowheads="1"/>
            </p:cNvSpPr>
            <p:nvPr/>
          </p:nvSpPr>
          <p:spPr bwMode="auto">
            <a:xfrm>
              <a:off x="3024" y="2304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2574" name="Oval 206"/>
            <p:cNvSpPr>
              <a:spLocks noChangeAspect="1" noChangeArrowheads="1"/>
            </p:cNvSpPr>
            <p:nvPr/>
          </p:nvSpPr>
          <p:spPr bwMode="auto">
            <a:xfrm>
              <a:off x="3120" y="2304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2575" name="Oval 207"/>
            <p:cNvSpPr>
              <a:spLocks noChangeAspect="1" noChangeArrowheads="1"/>
            </p:cNvSpPr>
            <p:nvPr/>
          </p:nvSpPr>
          <p:spPr bwMode="auto">
            <a:xfrm>
              <a:off x="3216" y="2304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2576" name="Oval 208"/>
            <p:cNvSpPr>
              <a:spLocks noChangeAspect="1" noChangeArrowheads="1"/>
            </p:cNvSpPr>
            <p:nvPr/>
          </p:nvSpPr>
          <p:spPr bwMode="auto">
            <a:xfrm>
              <a:off x="3312" y="2304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2577" name="Oval 209"/>
            <p:cNvSpPr>
              <a:spLocks noChangeAspect="1" noChangeArrowheads="1"/>
            </p:cNvSpPr>
            <p:nvPr/>
          </p:nvSpPr>
          <p:spPr bwMode="auto">
            <a:xfrm>
              <a:off x="3408" y="2304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2578" name="Oval 210"/>
            <p:cNvSpPr>
              <a:spLocks noChangeAspect="1" noChangeArrowheads="1"/>
            </p:cNvSpPr>
            <p:nvPr/>
          </p:nvSpPr>
          <p:spPr bwMode="auto">
            <a:xfrm>
              <a:off x="3504" y="2304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2579" name="Oval 211"/>
            <p:cNvSpPr>
              <a:spLocks noChangeAspect="1" noChangeArrowheads="1"/>
            </p:cNvSpPr>
            <p:nvPr/>
          </p:nvSpPr>
          <p:spPr bwMode="auto">
            <a:xfrm>
              <a:off x="3600" y="2304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2580" name="Oval 212"/>
            <p:cNvSpPr>
              <a:spLocks noChangeAspect="1" noChangeArrowheads="1"/>
            </p:cNvSpPr>
            <p:nvPr/>
          </p:nvSpPr>
          <p:spPr bwMode="auto">
            <a:xfrm>
              <a:off x="3696" y="2304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2581" name="Oval 213"/>
            <p:cNvSpPr>
              <a:spLocks noChangeAspect="1" noChangeArrowheads="1"/>
            </p:cNvSpPr>
            <p:nvPr/>
          </p:nvSpPr>
          <p:spPr bwMode="auto">
            <a:xfrm>
              <a:off x="2256" y="2400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2582" name="Oval 214"/>
            <p:cNvSpPr>
              <a:spLocks noChangeAspect="1" noChangeArrowheads="1"/>
            </p:cNvSpPr>
            <p:nvPr/>
          </p:nvSpPr>
          <p:spPr bwMode="auto">
            <a:xfrm>
              <a:off x="2352" y="2400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2583" name="Oval 215"/>
            <p:cNvSpPr>
              <a:spLocks noChangeAspect="1" noChangeArrowheads="1"/>
            </p:cNvSpPr>
            <p:nvPr/>
          </p:nvSpPr>
          <p:spPr bwMode="auto">
            <a:xfrm>
              <a:off x="2448" y="2400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2584" name="Oval 216"/>
            <p:cNvSpPr>
              <a:spLocks noChangeAspect="1" noChangeArrowheads="1"/>
            </p:cNvSpPr>
            <p:nvPr/>
          </p:nvSpPr>
          <p:spPr bwMode="auto">
            <a:xfrm>
              <a:off x="2544" y="2400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2585" name="Oval 217"/>
            <p:cNvSpPr>
              <a:spLocks noChangeAspect="1" noChangeArrowheads="1"/>
            </p:cNvSpPr>
            <p:nvPr/>
          </p:nvSpPr>
          <p:spPr bwMode="auto">
            <a:xfrm>
              <a:off x="2640" y="2400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2586" name="Oval 218"/>
            <p:cNvSpPr>
              <a:spLocks noChangeAspect="1" noChangeArrowheads="1"/>
            </p:cNvSpPr>
            <p:nvPr/>
          </p:nvSpPr>
          <p:spPr bwMode="auto">
            <a:xfrm>
              <a:off x="2736" y="2400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2587" name="Oval 219"/>
            <p:cNvSpPr>
              <a:spLocks noChangeAspect="1" noChangeArrowheads="1"/>
            </p:cNvSpPr>
            <p:nvPr/>
          </p:nvSpPr>
          <p:spPr bwMode="auto">
            <a:xfrm>
              <a:off x="2832" y="2400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2588" name="Oval 220"/>
            <p:cNvSpPr>
              <a:spLocks noChangeAspect="1" noChangeArrowheads="1"/>
            </p:cNvSpPr>
            <p:nvPr/>
          </p:nvSpPr>
          <p:spPr bwMode="auto">
            <a:xfrm>
              <a:off x="2928" y="2400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2589" name="Oval 221"/>
            <p:cNvSpPr>
              <a:spLocks noChangeAspect="1" noChangeArrowheads="1"/>
            </p:cNvSpPr>
            <p:nvPr/>
          </p:nvSpPr>
          <p:spPr bwMode="auto">
            <a:xfrm>
              <a:off x="3024" y="2400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2590" name="Oval 222"/>
            <p:cNvSpPr>
              <a:spLocks noChangeAspect="1" noChangeArrowheads="1"/>
            </p:cNvSpPr>
            <p:nvPr/>
          </p:nvSpPr>
          <p:spPr bwMode="auto">
            <a:xfrm>
              <a:off x="3120" y="2400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2591" name="Oval 223"/>
            <p:cNvSpPr>
              <a:spLocks noChangeAspect="1" noChangeArrowheads="1"/>
            </p:cNvSpPr>
            <p:nvPr/>
          </p:nvSpPr>
          <p:spPr bwMode="auto">
            <a:xfrm>
              <a:off x="3216" y="2400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2592" name="Oval 224"/>
            <p:cNvSpPr>
              <a:spLocks noChangeAspect="1" noChangeArrowheads="1"/>
            </p:cNvSpPr>
            <p:nvPr/>
          </p:nvSpPr>
          <p:spPr bwMode="auto">
            <a:xfrm>
              <a:off x="3312" y="2400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2593" name="Oval 225"/>
            <p:cNvSpPr>
              <a:spLocks noChangeAspect="1" noChangeArrowheads="1"/>
            </p:cNvSpPr>
            <p:nvPr/>
          </p:nvSpPr>
          <p:spPr bwMode="auto">
            <a:xfrm>
              <a:off x="3408" y="2400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2594" name="Oval 226"/>
            <p:cNvSpPr>
              <a:spLocks noChangeAspect="1" noChangeArrowheads="1"/>
            </p:cNvSpPr>
            <p:nvPr/>
          </p:nvSpPr>
          <p:spPr bwMode="auto">
            <a:xfrm>
              <a:off x="3504" y="2400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2595" name="Oval 227"/>
            <p:cNvSpPr>
              <a:spLocks noChangeAspect="1" noChangeArrowheads="1"/>
            </p:cNvSpPr>
            <p:nvPr/>
          </p:nvSpPr>
          <p:spPr bwMode="auto">
            <a:xfrm>
              <a:off x="3600" y="2400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2596" name="Oval 228"/>
            <p:cNvSpPr>
              <a:spLocks noChangeAspect="1" noChangeArrowheads="1"/>
            </p:cNvSpPr>
            <p:nvPr/>
          </p:nvSpPr>
          <p:spPr bwMode="auto">
            <a:xfrm>
              <a:off x="3696" y="2400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2597" name="Oval 229"/>
            <p:cNvSpPr>
              <a:spLocks noChangeAspect="1" noChangeArrowheads="1"/>
            </p:cNvSpPr>
            <p:nvPr/>
          </p:nvSpPr>
          <p:spPr bwMode="auto">
            <a:xfrm>
              <a:off x="2256" y="2496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2598" name="Oval 230"/>
            <p:cNvSpPr>
              <a:spLocks noChangeAspect="1" noChangeArrowheads="1"/>
            </p:cNvSpPr>
            <p:nvPr/>
          </p:nvSpPr>
          <p:spPr bwMode="auto">
            <a:xfrm>
              <a:off x="2352" y="2496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2599" name="Oval 231"/>
            <p:cNvSpPr>
              <a:spLocks noChangeAspect="1" noChangeArrowheads="1"/>
            </p:cNvSpPr>
            <p:nvPr/>
          </p:nvSpPr>
          <p:spPr bwMode="auto">
            <a:xfrm>
              <a:off x="2448" y="2496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2600" name="Oval 232"/>
            <p:cNvSpPr>
              <a:spLocks noChangeAspect="1" noChangeArrowheads="1"/>
            </p:cNvSpPr>
            <p:nvPr/>
          </p:nvSpPr>
          <p:spPr bwMode="auto">
            <a:xfrm>
              <a:off x="2544" y="2496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2601" name="Oval 233"/>
            <p:cNvSpPr>
              <a:spLocks noChangeAspect="1" noChangeArrowheads="1"/>
            </p:cNvSpPr>
            <p:nvPr/>
          </p:nvSpPr>
          <p:spPr bwMode="auto">
            <a:xfrm>
              <a:off x="2640" y="2496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2602" name="Oval 234"/>
            <p:cNvSpPr>
              <a:spLocks noChangeAspect="1" noChangeArrowheads="1"/>
            </p:cNvSpPr>
            <p:nvPr/>
          </p:nvSpPr>
          <p:spPr bwMode="auto">
            <a:xfrm>
              <a:off x="2736" y="2496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2603" name="Oval 235"/>
            <p:cNvSpPr>
              <a:spLocks noChangeAspect="1" noChangeArrowheads="1"/>
            </p:cNvSpPr>
            <p:nvPr/>
          </p:nvSpPr>
          <p:spPr bwMode="auto">
            <a:xfrm>
              <a:off x="2832" y="2496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2604" name="Oval 236"/>
            <p:cNvSpPr>
              <a:spLocks noChangeAspect="1" noChangeArrowheads="1"/>
            </p:cNvSpPr>
            <p:nvPr/>
          </p:nvSpPr>
          <p:spPr bwMode="auto">
            <a:xfrm>
              <a:off x="2928" y="2496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2605" name="Oval 237"/>
            <p:cNvSpPr>
              <a:spLocks noChangeAspect="1" noChangeArrowheads="1"/>
            </p:cNvSpPr>
            <p:nvPr/>
          </p:nvSpPr>
          <p:spPr bwMode="auto">
            <a:xfrm>
              <a:off x="3024" y="2496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2606" name="Oval 238"/>
            <p:cNvSpPr>
              <a:spLocks noChangeAspect="1" noChangeArrowheads="1"/>
            </p:cNvSpPr>
            <p:nvPr/>
          </p:nvSpPr>
          <p:spPr bwMode="auto">
            <a:xfrm>
              <a:off x="3120" y="2496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2607" name="Oval 239"/>
            <p:cNvSpPr>
              <a:spLocks noChangeAspect="1" noChangeArrowheads="1"/>
            </p:cNvSpPr>
            <p:nvPr/>
          </p:nvSpPr>
          <p:spPr bwMode="auto">
            <a:xfrm>
              <a:off x="3216" y="2496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2608" name="Oval 240"/>
            <p:cNvSpPr>
              <a:spLocks noChangeAspect="1" noChangeArrowheads="1"/>
            </p:cNvSpPr>
            <p:nvPr/>
          </p:nvSpPr>
          <p:spPr bwMode="auto">
            <a:xfrm>
              <a:off x="3312" y="2496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2609" name="Oval 241"/>
            <p:cNvSpPr>
              <a:spLocks noChangeAspect="1" noChangeArrowheads="1"/>
            </p:cNvSpPr>
            <p:nvPr/>
          </p:nvSpPr>
          <p:spPr bwMode="auto">
            <a:xfrm>
              <a:off x="3408" y="2496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2610" name="Oval 242"/>
            <p:cNvSpPr>
              <a:spLocks noChangeAspect="1" noChangeArrowheads="1"/>
            </p:cNvSpPr>
            <p:nvPr/>
          </p:nvSpPr>
          <p:spPr bwMode="auto">
            <a:xfrm>
              <a:off x="3504" y="2496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2611" name="Oval 243"/>
            <p:cNvSpPr>
              <a:spLocks noChangeAspect="1" noChangeArrowheads="1"/>
            </p:cNvSpPr>
            <p:nvPr/>
          </p:nvSpPr>
          <p:spPr bwMode="auto">
            <a:xfrm>
              <a:off x="3600" y="2496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2612" name="Oval 244"/>
            <p:cNvSpPr>
              <a:spLocks noChangeAspect="1" noChangeArrowheads="1"/>
            </p:cNvSpPr>
            <p:nvPr/>
          </p:nvSpPr>
          <p:spPr bwMode="auto">
            <a:xfrm>
              <a:off x="3696" y="2496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2613" name="Oval 245"/>
            <p:cNvSpPr>
              <a:spLocks noChangeAspect="1" noChangeArrowheads="1"/>
            </p:cNvSpPr>
            <p:nvPr/>
          </p:nvSpPr>
          <p:spPr bwMode="auto">
            <a:xfrm>
              <a:off x="2256" y="259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2614" name="Oval 246"/>
            <p:cNvSpPr>
              <a:spLocks noChangeAspect="1" noChangeArrowheads="1"/>
            </p:cNvSpPr>
            <p:nvPr/>
          </p:nvSpPr>
          <p:spPr bwMode="auto">
            <a:xfrm>
              <a:off x="2352" y="259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2615" name="Oval 247"/>
            <p:cNvSpPr>
              <a:spLocks noChangeAspect="1" noChangeArrowheads="1"/>
            </p:cNvSpPr>
            <p:nvPr/>
          </p:nvSpPr>
          <p:spPr bwMode="auto">
            <a:xfrm>
              <a:off x="2448" y="259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2616" name="Oval 248"/>
            <p:cNvSpPr>
              <a:spLocks noChangeAspect="1" noChangeArrowheads="1"/>
            </p:cNvSpPr>
            <p:nvPr/>
          </p:nvSpPr>
          <p:spPr bwMode="auto">
            <a:xfrm>
              <a:off x="2544" y="259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2617" name="Oval 249"/>
            <p:cNvSpPr>
              <a:spLocks noChangeAspect="1" noChangeArrowheads="1"/>
            </p:cNvSpPr>
            <p:nvPr/>
          </p:nvSpPr>
          <p:spPr bwMode="auto">
            <a:xfrm>
              <a:off x="2640" y="259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2618" name="Oval 250"/>
            <p:cNvSpPr>
              <a:spLocks noChangeAspect="1" noChangeArrowheads="1"/>
            </p:cNvSpPr>
            <p:nvPr/>
          </p:nvSpPr>
          <p:spPr bwMode="auto">
            <a:xfrm>
              <a:off x="2736" y="259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2619" name="Oval 251"/>
            <p:cNvSpPr>
              <a:spLocks noChangeAspect="1" noChangeArrowheads="1"/>
            </p:cNvSpPr>
            <p:nvPr/>
          </p:nvSpPr>
          <p:spPr bwMode="auto">
            <a:xfrm>
              <a:off x="2832" y="259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2620" name="Oval 252"/>
            <p:cNvSpPr>
              <a:spLocks noChangeAspect="1" noChangeArrowheads="1"/>
            </p:cNvSpPr>
            <p:nvPr/>
          </p:nvSpPr>
          <p:spPr bwMode="auto">
            <a:xfrm>
              <a:off x="2928" y="259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2621" name="Oval 253"/>
            <p:cNvSpPr>
              <a:spLocks noChangeAspect="1" noChangeArrowheads="1"/>
            </p:cNvSpPr>
            <p:nvPr/>
          </p:nvSpPr>
          <p:spPr bwMode="auto">
            <a:xfrm>
              <a:off x="3024" y="259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2622" name="Oval 254"/>
            <p:cNvSpPr>
              <a:spLocks noChangeAspect="1" noChangeArrowheads="1"/>
            </p:cNvSpPr>
            <p:nvPr/>
          </p:nvSpPr>
          <p:spPr bwMode="auto">
            <a:xfrm>
              <a:off x="3120" y="259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2623" name="Oval 255"/>
            <p:cNvSpPr>
              <a:spLocks noChangeAspect="1" noChangeArrowheads="1"/>
            </p:cNvSpPr>
            <p:nvPr/>
          </p:nvSpPr>
          <p:spPr bwMode="auto">
            <a:xfrm>
              <a:off x="3216" y="259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2624" name="Oval 256"/>
            <p:cNvSpPr>
              <a:spLocks noChangeAspect="1" noChangeArrowheads="1"/>
            </p:cNvSpPr>
            <p:nvPr/>
          </p:nvSpPr>
          <p:spPr bwMode="auto">
            <a:xfrm>
              <a:off x="3312" y="259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2625" name="Oval 257"/>
            <p:cNvSpPr>
              <a:spLocks noChangeAspect="1" noChangeArrowheads="1"/>
            </p:cNvSpPr>
            <p:nvPr/>
          </p:nvSpPr>
          <p:spPr bwMode="auto">
            <a:xfrm>
              <a:off x="3408" y="259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2626" name="Oval 258"/>
            <p:cNvSpPr>
              <a:spLocks noChangeAspect="1" noChangeArrowheads="1"/>
            </p:cNvSpPr>
            <p:nvPr/>
          </p:nvSpPr>
          <p:spPr bwMode="auto">
            <a:xfrm>
              <a:off x="3504" y="259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2627" name="Oval 259"/>
            <p:cNvSpPr>
              <a:spLocks noChangeAspect="1" noChangeArrowheads="1"/>
            </p:cNvSpPr>
            <p:nvPr/>
          </p:nvSpPr>
          <p:spPr bwMode="auto">
            <a:xfrm>
              <a:off x="3600" y="259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2628" name="Oval 260"/>
            <p:cNvSpPr>
              <a:spLocks noChangeAspect="1" noChangeArrowheads="1"/>
            </p:cNvSpPr>
            <p:nvPr/>
          </p:nvSpPr>
          <p:spPr bwMode="auto">
            <a:xfrm>
              <a:off x="3696" y="259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</p:grpSp>
      <p:sp>
        <p:nvSpPr>
          <p:cNvPr id="442629" name="Text Box 261"/>
          <p:cNvSpPr txBox="1">
            <a:spLocks noChangeArrowheads="1"/>
          </p:cNvSpPr>
          <p:nvPr/>
        </p:nvSpPr>
        <p:spPr bwMode="auto">
          <a:xfrm>
            <a:off x="609600" y="2133600"/>
            <a:ext cx="3095625" cy="3113088"/>
          </a:xfrm>
          <a:prstGeom prst="rect">
            <a:avLst/>
          </a:prstGeom>
          <a:noFill/>
          <a:ln w="19050">
            <a:noFill/>
            <a:miter lim="800000"/>
            <a:headEnd type="none" w="sm" len="sm"/>
            <a:tailEnd type="none" w="med" len="lg"/>
          </a:ln>
          <a:effectLst/>
        </p:spPr>
        <p:txBody>
          <a:bodyPr wrap="none">
            <a:spAutoFit/>
          </a:bodyPr>
          <a:lstStyle/>
          <a:p>
            <a:r>
              <a:rPr lang="en-US"/>
              <a:t>do ic = 1, n, B</a:t>
            </a:r>
          </a:p>
          <a:p>
            <a:r>
              <a:rPr lang="en-US"/>
              <a:t>  do jc = 1, n , B</a:t>
            </a:r>
          </a:p>
          <a:p>
            <a:r>
              <a:rPr lang="en-US"/>
              <a:t>     do t = 1,T</a:t>
            </a:r>
          </a:p>
          <a:p>
            <a:r>
              <a:rPr lang="en-US"/>
              <a:t>        </a:t>
            </a:r>
            <a:r>
              <a:rPr lang="en-US">
                <a:solidFill>
                  <a:schemeClr val="bg2"/>
                </a:solidFill>
              </a:rPr>
              <a:t>do i = 1,B</a:t>
            </a:r>
          </a:p>
          <a:p>
            <a:r>
              <a:rPr lang="en-US">
                <a:solidFill>
                  <a:schemeClr val="bg2"/>
                </a:solidFill>
              </a:rPr>
              <a:t>           do j = 1,B</a:t>
            </a:r>
          </a:p>
          <a:p>
            <a:r>
              <a:rPr lang="en-US">
                <a:solidFill>
                  <a:schemeClr val="bg2"/>
                </a:solidFill>
              </a:rPr>
              <a:t>              … a(ic+i-1,jc+j-1) …</a:t>
            </a:r>
          </a:p>
          <a:p>
            <a:r>
              <a:rPr lang="en-US">
                <a:solidFill>
                  <a:schemeClr val="bg2"/>
                </a:solidFill>
              </a:rPr>
              <a:t>           end do</a:t>
            </a:r>
          </a:p>
          <a:p>
            <a:r>
              <a:rPr lang="en-US">
                <a:solidFill>
                  <a:schemeClr val="bg2"/>
                </a:solidFill>
              </a:rPr>
              <a:t>        end do</a:t>
            </a:r>
          </a:p>
          <a:p>
            <a:r>
              <a:rPr lang="en-US"/>
              <a:t>     end do</a:t>
            </a:r>
          </a:p>
          <a:p>
            <a:r>
              <a:rPr lang="en-US"/>
              <a:t>  end do</a:t>
            </a:r>
          </a:p>
          <a:p>
            <a:r>
              <a:rPr lang="en-US"/>
              <a:t>end do</a:t>
            </a:r>
          </a:p>
        </p:txBody>
      </p:sp>
      <p:grpSp>
        <p:nvGrpSpPr>
          <p:cNvPr id="442630" name="Group 262"/>
          <p:cNvGrpSpPr>
            <a:grpSpLocks/>
          </p:cNvGrpSpPr>
          <p:nvPr/>
        </p:nvGrpSpPr>
        <p:grpSpPr bwMode="auto">
          <a:xfrm>
            <a:off x="5067300" y="3371850"/>
            <a:ext cx="1524000" cy="1835150"/>
            <a:chOff x="3120" y="1364"/>
            <a:chExt cx="960" cy="1156"/>
          </a:xfrm>
        </p:grpSpPr>
        <p:sp>
          <p:nvSpPr>
            <p:cNvPr id="442631" name="Line 263"/>
            <p:cNvSpPr>
              <a:spLocks noChangeShapeType="1"/>
            </p:cNvSpPr>
            <p:nvPr/>
          </p:nvSpPr>
          <p:spPr bwMode="auto">
            <a:xfrm>
              <a:off x="3312" y="1552"/>
              <a:ext cx="768" cy="0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 type="none" w="sm" len="sm"/>
              <a:tailEnd type="triangl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2632" name="Line 264"/>
            <p:cNvSpPr>
              <a:spLocks noChangeShapeType="1"/>
            </p:cNvSpPr>
            <p:nvPr/>
          </p:nvSpPr>
          <p:spPr bwMode="auto">
            <a:xfrm>
              <a:off x="3312" y="1654"/>
              <a:ext cx="768" cy="0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 type="none" w="sm" len="sm"/>
              <a:tailEnd type="triangl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2633" name="Line 265"/>
            <p:cNvSpPr>
              <a:spLocks noChangeShapeType="1"/>
            </p:cNvSpPr>
            <p:nvPr/>
          </p:nvSpPr>
          <p:spPr bwMode="auto">
            <a:xfrm flipH="1">
              <a:off x="3314" y="1560"/>
              <a:ext cx="706" cy="89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 type="none" w="sm" len="sm"/>
              <a:tailEnd type="none" w="med" len="lg"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442634" name="Line 266"/>
            <p:cNvSpPr>
              <a:spLocks noChangeShapeType="1"/>
            </p:cNvSpPr>
            <p:nvPr/>
          </p:nvSpPr>
          <p:spPr bwMode="auto">
            <a:xfrm>
              <a:off x="4080" y="2232"/>
              <a:ext cx="0" cy="288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 type="none" w="sm" len="sm"/>
              <a:tailEnd type="triangl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2635" name="Line 267"/>
            <p:cNvSpPr>
              <a:spLocks noChangeShapeType="1"/>
            </p:cNvSpPr>
            <p:nvPr/>
          </p:nvSpPr>
          <p:spPr bwMode="auto">
            <a:xfrm flipH="1">
              <a:off x="3120" y="2496"/>
              <a:ext cx="960" cy="0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 type="none" w="sm" len="sm"/>
              <a:tailEnd type="triangle" w="med" len="lg"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442636" name="Line 268"/>
            <p:cNvSpPr>
              <a:spLocks noChangeShapeType="1"/>
            </p:cNvSpPr>
            <p:nvPr/>
          </p:nvSpPr>
          <p:spPr bwMode="auto">
            <a:xfrm flipV="1">
              <a:off x="3120" y="1368"/>
              <a:ext cx="0" cy="1128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 type="none" w="sm" len="sm"/>
              <a:tailEnd type="triangle" w="med" len="lg"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442637" name="Line 269"/>
            <p:cNvSpPr>
              <a:spLocks noChangeShapeType="1"/>
            </p:cNvSpPr>
            <p:nvPr/>
          </p:nvSpPr>
          <p:spPr bwMode="auto">
            <a:xfrm>
              <a:off x="3120" y="1372"/>
              <a:ext cx="192" cy="0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 type="none" w="sm" len="sm"/>
              <a:tailEnd type="triangle" w="med" len="lg"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442638" name="Line 270"/>
            <p:cNvSpPr>
              <a:spLocks noChangeShapeType="1"/>
            </p:cNvSpPr>
            <p:nvPr/>
          </p:nvSpPr>
          <p:spPr bwMode="auto">
            <a:xfrm>
              <a:off x="3312" y="1750"/>
              <a:ext cx="768" cy="0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 type="none" w="sm" len="sm"/>
              <a:tailEnd type="triangl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2639" name="Line 271"/>
            <p:cNvSpPr>
              <a:spLocks noChangeShapeType="1"/>
            </p:cNvSpPr>
            <p:nvPr/>
          </p:nvSpPr>
          <p:spPr bwMode="auto">
            <a:xfrm>
              <a:off x="3312" y="1846"/>
              <a:ext cx="768" cy="0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 type="none" w="sm" len="sm"/>
              <a:tailEnd type="triangl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2640" name="Line 272"/>
            <p:cNvSpPr>
              <a:spLocks noChangeShapeType="1"/>
            </p:cNvSpPr>
            <p:nvPr/>
          </p:nvSpPr>
          <p:spPr bwMode="auto">
            <a:xfrm>
              <a:off x="3312" y="1942"/>
              <a:ext cx="768" cy="0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 type="none" w="sm" len="sm"/>
              <a:tailEnd type="triangl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2641" name="Line 273"/>
            <p:cNvSpPr>
              <a:spLocks noChangeShapeType="1"/>
            </p:cNvSpPr>
            <p:nvPr/>
          </p:nvSpPr>
          <p:spPr bwMode="auto">
            <a:xfrm>
              <a:off x="3312" y="2038"/>
              <a:ext cx="768" cy="0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 type="none" w="sm" len="sm"/>
              <a:tailEnd type="triangl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2642" name="Line 274"/>
            <p:cNvSpPr>
              <a:spLocks noChangeShapeType="1"/>
            </p:cNvSpPr>
            <p:nvPr/>
          </p:nvSpPr>
          <p:spPr bwMode="auto">
            <a:xfrm>
              <a:off x="3312" y="2134"/>
              <a:ext cx="768" cy="0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 type="none" w="sm" len="sm"/>
              <a:tailEnd type="triangl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2643" name="Line 275"/>
            <p:cNvSpPr>
              <a:spLocks noChangeShapeType="1"/>
            </p:cNvSpPr>
            <p:nvPr/>
          </p:nvSpPr>
          <p:spPr bwMode="auto">
            <a:xfrm>
              <a:off x="3312" y="2230"/>
              <a:ext cx="768" cy="0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 type="none" w="sm" len="sm"/>
              <a:tailEnd type="triangl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2644" name="Line 276"/>
            <p:cNvSpPr>
              <a:spLocks noChangeShapeType="1"/>
            </p:cNvSpPr>
            <p:nvPr/>
          </p:nvSpPr>
          <p:spPr bwMode="auto">
            <a:xfrm flipH="1">
              <a:off x="3314" y="1656"/>
              <a:ext cx="706" cy="89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 type="none" w="sm" len="sm"/>
              <a:tailEnd type="none" w="med" len="lg"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442645" name="Line 277"/>
            <p:cNvSpPr>
              <a:spLocks noChangeShapeType="1"/>
            </p:cNvSpPr>
            <p:nvPr/>
          </p:nvSpPr>
          <p:spPr bwMode="auto">
            <a:xfrm flipH="1">
              <a:off x="3314" y="1752"/>
              <a:ext cx="706" cy="89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 type="none" w="sm" len="sm"/>
              <a:tailEnd type="none" w="med" len="lg"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442646" name="Line 278"/>
            <p:cNvSpPr>
              <a:spLocks noChangeShapeType="1"/>
            </p:cNvSpPr>
            <p:nvPr/>
          </p:nvSpPr>
          <p:spPr bwMode="auto">
            <a:xfrm flipH="1">
              <a:off x="3314" y="1848"/>
              <a:ext cx="706" cy="89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 type="none" w="sm" len="sm"/>
              <a:tailEnd type="none" w="med" len="lg"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442647" name="Line 279"/>
            <p:cNvSpPr>
              <a:spLocks noChangeShapeType="1"/>
            </p:cNvSpPr>
            <p:nvPr/>
          </p:nvSpPr>
          <p:spPr bwMode="auto">
            <a:xfrm flipH="1">
              <a:off x="3314" y="1944"/>
              <a:ext cx="706" cy="89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 type="none" w="sm" len="sm"/>
              <a:tailEnd type="none" w="med" len="lg"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442648" name="Line 280"/>
            <p:cNvSpPr>
              <a:spLocks noChangeShapeType="1"/>
            </p:cNvSpPr>
            <p:nvPr/>
          </p:nvSpPr>
          <p:spPr bwMode="auto">
            <a:xfrm flipH="1">
              <a:off x="3314" y="2040"/>
              <a:ext cx="706" cy="89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 type="none" w="sm" len="sm"/>
              <a:tailEnd type="none" w="med" len="lg"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442649" name="Line 281"/>
            <p:cNvSpPr>
              <a:spLocks noChangeShapeType="1"/>
            </p:cNvSpPr>
            <p:nvPr/>
          </p:nvSpPr>
          <p:spPr bwMode="auto">
            <a:xfrm flipH="1">
              <a:off x="3314" y="2136"/>
              <a:ext cx="706" cy="89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 type="none" w="sm" len="sm"/>
              <a:tailEnd type="none" w="med" len="lg"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442650" name="Line 282"/>
            <p:cNvSpPr>
              <a:spLocks noChangeShapeType="1"/>
            </p:cNvSpPr>
            <p:nvPr/>
          </p:nvSpPr>
          <p:spPr bwMode="auto">
            <a:xfrm rot="5400000">
              <a:off x="3216" y="1460"/>
              <a:ext cx="192" cy="0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 type="none" w="sm" len="sm"/>
              <a:tailEnd type="triangle" w="med" len="lg"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</p:grpSp>
      <p:sp>
        <p:nvSpPr>
          <p:cNvPr id="442653" name="Text Box 285"/>
          <p:cNvSpPr txBox="1">
            <a:spLocks noChangeArrowheads="1"/>
          </p:cNvSpPr>
          <p:nvPr/>
        </p:nvSpPr>
        <p:spPr bwMode="auto">
          <a:xfrm>
            <a:off x="5588000" y="5332413"/>
            <a:ext cx="681038" cy="366712"/>
          </a:xfrm>
          <a:prstGeom prst="rect">
            <a:avLst/>
          </a:prstGeom>
          <a:noFill/>
          <a:ln w="19050">
            <a:noFill/>
            <a:miter lim="800000"/>
            <a:headEnd type="none" w="sm" len="sm"/>
            <a:tailEnd type="none" w="med" len="lg"/>
          </a:ln>
          <a:effectLst/>
        </p:spPr>
        <p:txBody>
          <a:bodyPr wrap="none">
            <a:spAutoFit/>
          </a:bodyPr>
          <a:lstStyle/>
          <a:p>
            <a:r>
              <a:rPr lang="en-US"/>
              <a:t>jc =1</a:t>
            </a:r>
          </a:p>
        </p:txBody>
      </p:sp>
      <p:sp>
        <p:nvSpPr>
          <p:cNvPr id="442654" name="Text Box 286"/>
          <p:cNvSpPr txBox="1">
            <a:spLocks noChangeArrowheads="1"/>
          </p:cNvSpPr>
          <p:nvPr/>
        </p:nvSpPr>
        <p:spPr bwMode="auto">
          <a:xfrm>
            <a:off x="4205288" y="4087813"/>
            <a:ext cx="688975" cy="366712"/>
          </a:xfrm>
          <a:prstGeom prst="rect">
            <a:avLst/>
          </a:prstGeom>
          <a:noFill/>
          <a:ln w="19050">
            <a:noFill/>
            <a:miter lim="800000"/>
            <a:headEnd type="none" w="sm" len="sm"/>
            <a:tailEnd type="none" w="med" len="lg"/>
          </a:ln>
          <a:effectLst/>
        </p:spPr>
        <p:txBody>
          <a:bodyPr wrap="none">
            <a:spAutoFit/>
          </a:bodyPr>
          <a:lstStyle/>
          <a:p>
            <a:r>
              <a:rPr lang="en-US"/>
              <a:t>ic =2</a:t>
            </a:r>
          </a:p>
        </p:txBody>
      </p:sp>
      <p:sp>
        <p:nvSpPr>
          <p:cNvPr id="442655" name="Text Box 287"/>
          <p:cNvSpPr txBox="1">
            <a:spLocks noChangeArrowheads="1"/>
          </p:cNvSpPr>
          <p:nvPr/>
        </p:nvSpPr>
        <p:spPr bwMode="auto">
          <a:xfrm>
            <a:off x="2603500" y="4829175"/>
            <a:ext cx="1524000" cy="366713"/>
          </a:xfrm>
          <a:prstGeom prst="rect">
            <a:avLst/>
          </a:prstGeom>
          <a:noFill/>
          <a:ln w="19050">
            <a:noFill/>
            <a:miter lim="800000"/>
            <a:headEnd type="none" w="sm" len="sm"/>
            <a:tailEnd type="none" w="med" len="lg"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FF0033"/>
                </a:solidFill>
              </a:rPr>
              <a:t>B: Block size</a:t>
            </a:r>
          </a:p>
        </p:txBody>
      </p:sp>
      <p:grpSp>
        <p:nvGrpSpPr>
          <p:cNvPr id="442656" name="Group 288"/>
          <p:cNvGrpSpPr>
            <a:grpSpLocks/>
          </p:cNvGrpSpPr>
          <p:nvPr/>
        </p:nvGrpSpPr>
        <p:grpSpPr bwMode="auto">
          <a:xfrm>
            <a:off x="2333625" y="2011363"/>
            <a:ext cx="1954213" cy="590550"/>
            <a:chOff x="1470" y="1267"/>
            <a:chExt cx="1231" cy="372"/>
          </a:xfrm>
        </p:grpSpPr>
        <p:sp>
          <p:nvSpPr>
            <p:cNvPr id="442657" name="AutoShape 289"/>
            <p:cNvSpPr>
              <a:spLocks/>
            </p:cNvSpPr>
            <p:nvPr/>
          </p:nvSpPr>
          <p:spPr bwMode="auto">
            <a:xfrm rot="-1518222">
              <a:off x="1470" y="1316"/>
              <a:ext cx="210" cy="323"/>
            </a:xfrm>
            <a:prstGeom prst="rightBrace">
              <a:avLst>
                <a:gd name="adj1" fmla="val 12817"/>
                <a:gd name="adj2" fmla="val 50000"/>
              </a:avLst>
            </a:prstGeom>
            <a:noFill/>
            <a:ln w="19050">
              <a:solidFill>
                <a:srgbClr val="FF0033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2658" name="Text Box 290"/>
            <p:cNvSpPr txBox="1">
              <a:spLocks noChangeArrowheads="1"/>
            </p:cNvSpPr>
            <p:nvPr/>
          </p:nvSpPr>
          <p:spPr bwMode="auto">
            <a:xfrm>
              <a:off x="1727" y="1267"/>
              <a:ext cx="974" cy="231"/>
            </a:xfrm>
            <a:prstGeom prst="rect">
              <a:avLst/>
            </a:prstGeom>
            <a:noFill/>
            <a:ln w="19050">
              <a:noFill/>
              <a:miter lim="800000"/>
              <a:headEnd type="none" w="sm" len="sm"/>
              <a:tailEnd type="none" w="med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>
                  <a:solidFill>
                    <a:srgbClr val="FF0033"/>
                  </a:solidFill>
                </a:rPr>
                <a:t>control loops</a:t>
              </a:r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173824125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0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-</a:t>
            </a:r>
            <a:fld id="{BEDA5C4B-E55E-4637-87A7-581EFF1A75C1}" type="slidenum">
              <a:rPr lang="en-US"/>
              <a:pPr/>
              <a:t>52</a:t>
            </a:fld>
            <a:r>
              <a:rPr lang="en-US"/>
              <a:t>-</a:t>
            </a:r>
          </a:p>
        </p:txBody>
      </p:sp>
      <p:sp>
        <p:nvSpPr>
          <p:cNvPr id="443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Loop Blocking (Loop Tiling)</a:t>
            </a:r>
          </a:p>
        </p:txBody>
      </p:sp>
      <p:sp>
        <p:nvSpPr>
          <p:cNvPr id="4433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23525" y="1410797"/>
            <a:ext cx="7772400" cy="457200"/>
          </a:xfrm>
        </p:spPr>
        <p:txBody>
          <a:bodyPr>
            <a:normAutofit fontScale="85000" lnSpcReduction="20000"/>
          </a:bodyPr>
          <a:lstStyle/>
          <a:p>
            <a:pPr>
              <a:buFont typeface="Wingdings" pitchFamily="2" charset="2"/>
              <a:buNone/>
            </a:pPr>
            <a:r>
              <a:rPr lang="en-US" dirty="0"/>
              <a:t>Exploits temporal locality in a loop nest.</a:t>
            </a:r>
          </a:p>
        </p:txBody>
      </p:sp>
      <p:grpSp>
        <p:nvGrpSpPr>
          <p:cNvPr id="443396" name="Group 4"/>
          <p:cNvGrpSpPr>
            <a:grpSpLocks/>
          </p:cNvGrpSpPr>
          <p:nvPr/>
        </p:nvGrpSpPr>
        <p:grpSpPr bwMode="auto">
          <a:xfrm>
            <a:off x="5334000" y="2438400"/>
            <a:ext cx="2341563" cy="2341563"/>
            <a:chOff x="2256" y="1152"/>
            <a:chExt cx="1475" cy="1475"/>
          </a:xfrm>
        </p:grpSpPr>
        <p:sp>
          <p:nvSpPr>
            <p:cNvPr id="443397" name="Oval 5"/>
            <p:cNvSpPr>
              <a:spLocks noChangeAspect="1" noChangeArrowheads="1"/>
            </p:cNvSpPr>
            <p:nvPr/>
          </p:nvSpPr>
          <p:spPr bwMode="auto">
            <a:xfrm>
              <a:off x="2256" y="115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3398" name="Oval 6"/>
            <p:cNvSpPr>
              <a:spLocks noChangeAspect="1" noChangeArrowheads="1"/>
            </p:cNvSpPr>
            <p:nvPr/>
          </p:nvSpPr>
          <p:spPr bwMode="auto">
            <a:xfrm>
              <a:off x="2352" y="115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3399" name="Oval 7"/>
            <p:cNvSpPr>
              <a:spLocks noChangeAspect="1" noChangeArrowheads="1"/>
            </p:cNvSpPr>
            <p:nvPr/>
          </p:nvSpPr>
          <p:spPr bwMode="auto">
            <a:xfrm>
              <a:off x="2448" y="115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3400" name="Oval 8"/>
            <p:cNvSpPr>
              <a:spLocks noChangeAspect="1" noChangeArrowheads="1"/>
            </p:cNvSpPr>
            <p:nvPr/>
          </p:nvSpPr>
          <p:spPr bwMode="auto">
            <a:xfrm>
              <a:off x="2544" y="115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3401" name="Oval 9"/>
            <p:cNvSpPr>
              <a:spLocks noChangeAspect="1" noChangeArrowheads="1"/>
            </p:cNvSpPr>
            <p:nvPr/>
          </p:nvSpPr>
          <p:spPr bwMode="auto">
            <a:xfrm>
              <a:off x="2640" y="115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3402" name="Oval 10"/>
            <p:cNvSpPr>
              <a:spLocks noChangeAspect="1" noChangeArrowheads="1"/>
            </p:cNvSpPr>
            <p:nvPr/>
          </p:nvSpPr>
          <p:spPr bwMode="auto">
            <a:xfrm>
              <a:off x="2736" y="115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3403" name="Oval 11"/>
            <p:cNvSpPr>
              <a:spLocks noChangeAspect="1" noChangeArrowheads="1"/>
            </p:cNvSpPr>
            <p:nvPr/>
          </p:nvSpPr>
          <p:spPr bwMode="auto">
            <a:xfrm>
              <a:off x="2832" y="115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3404" name="Oval 12"/>
            <p:cNvSpPr>
              <a:spLocks noChangeAspect="1" noChangeArrowheads="1"/>
            </p:cNvSpPr>
            <p:nvPr/>
          </p:nvSpPr>
          <p:spPr bwMode="auto">
            <a:xfrm>
              <a:off x="2928" y="115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3405" name="Oval 13"/>
            <p:cNvSpPr>
              <a:spLocks noChangeAspect="1" noChangeArrowheads="1"/>
            </p:cNvSpPr>
            <p:nvPr/>
          </p:nvSpPr>
          <p:spPr bwMode="auto">
            <a:xfrm>
              <a:off x="3024" y="115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3406" name="Oval 14"/>
            <p:cNvSpPr>
              <a:spLocks noChangeAspect="1" noChangeArrowheads="1"/>
            </p:cNvSpPr>
            <p:nvPr/>
          </p:nvSpPr>
          <p:spPr bwMode="auto">
            <a:xfrm>
              <a:off x="3120" y="115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3407" name="Oval 15"/>
            <p:cNvSpPr>
              <a:spLocks noChangeAspect="1" noChangeArrowheads="1"/>
            </p:cNvSpPr>
            <p:nvPr/>
          </p:nvSpPr>
          <p:spPr bwMode="auto">
            <a:xfrm>
              <a:off x="3216" y="115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3408" name="Oval 16"/>
            <p:cNvSpPr>
              <a:spLocks noChangeAspect="1" noChangeArrowheads="1"/>
            </p:cNvSpPr>
            <p:nvPr/>
          </p:nvSpPr>
          <p:spPr bwMode="auto">
            <a:xfrm>
              <a:off x="3312" y="115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3409" name="Oval 17"/>
            <p:cNvSpPr>
              <a:spLocks noChangeAspect="1" noChangeArrowheads="1"/>
            </p:cNvSpPr>
            <p:nvPr/>
          </p:nvSpPr>
          <p:spPr bwMode="auto">
            <a:xfrm>
              <a:off x="3408" y="115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3410" name="Oval 18"/>
            <p:cNvSpPr>
              <a:spLocks noChangeAspect="1" noChangeArrowheads="1"/>
            </p:cNvSpPr>
            <p:nvPr/>
          </p:nvSpPr>
          <p:spPr bwMode="auto">
            <a:xfrm>
              <a:off x="3504" y="115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3411" name="Oval 19"/>
            <p:cNvSpPr>
              <a:spLocks noChangeAspect="1" noChangeArrowheads="1"/>
            </p:cNvSpPr>
            <p:nvPr/>
          </p:nvSpPr>
          <p:spPr bwMode="auto">
            <a:xfrm>
              <a:off x="3600" y="115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3412" name="Oval 20"/>
            <p:cNvSpPr>
              <a:spLocks noChangeAspect="1" noChangeArrowheads="1"/>
            </p:cNvSpPr>
            <p:nvPr/>
          </p:nvSpPr>
          <p:spPr bwMode="auto">
            <a:xfrm>
              <a:off x="3696" y="115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3413" name="Oval 21"/>
            <p:cNvSpPr>
              <a:spLocks noChangeAspect="1" noChangeArrowheads="1"/>
            </p:cNvSpPr>
            <p:nvPr/>
          </p:nvSpPr>
          <p:spPr bwMode="auto">
            <a:xfrm>
              <a:off x="2256" y="1248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3414" name="Oval 22"/>
            <p:cNvSpPr>
              <a:spLocks noChangeAspect="1" noChangeArrowheads="1"/>
            </p:cNvSpPr>
            <p:nvPr/>
          </p:nvSpPr>
          <p:spPr bwMode="auto">
            <a:xfrm>
              <a:off x="2352" y="1248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3415" name="Oval 23"/>
            <p:cNvSpPr>
              <a:spLocks noChangeAspect="1" noChangeArrowheads="1"/>
            </p:cNvSpPr>
            <p:nvPr/>
          </p:nvSpPr>
          <p:spPr bwMode="auto">
            <a:xfrm>
              <a:off x="2448" y="1248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3416" name="Oval 24"/>
            <p:cNvSpPr>
              <a:spLocks noChangeAspect="1" noChangeArrowheads="1"/>
            </p:cNvSpPr>
            <p:nvPr/>
          </p:nvSpPr>
          <p:spPr bwMode="auto">
            <a:xfrm>
              <a:off x="2544" y="1248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3417" name="Oval 25"/>
            <p:cNvSpPr>
              <a:spLocks noChangeAspect="1" noChangeArrowheads="1"/>
            </p:cNvSpPr>
            <p:nvPr/>
          </p:nvSpPr>
          <p:spPr bwMode="auto">
            <a:xfrm>
              <a:off x="2640" y="1248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3418" name="Oval 26"/>
            <p:cNvSpPr>
              <a:spLocks noChangeAspect="1" noChangeArrowheads="1"/>
            </p:cNvSpPr>
            <p:nvPr/>
          </p:nvSpPr>
          <p:spPr bwMode="auto">
            <a:xfrm>
              <a:off x="2736" y="1248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3419" name="Oval 27"/>
            <p:cNvSpPr>
              <a:spLocks noChangeAspect="1" noChangeArrowheads="1"/>
            </p:cNvSpPr>
            <p:nvPr/>
          </p:nvSpPr>
          <p:spPr bwMode="auto">
            <a:xfrm>
              <a:off x="2832" y="1248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3420" name="Oval 28"/>
            <p:cNvSpPr>
              <a:spLocks noChangeAspect="1" noChangeArrowheads="1"/>
            </p:cNvSpPr>
            <p:nvPr/>
          </p:nvSpPr>
          <p:spPr bwMode="auto">
            <a:xfrm>
              <a:off x="2928" y="1248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3421" name="Oval 29"/>
            <p:cNvSpPr>
              <a:spLocks noChangeAspect="1" noChangeArrowheads="1"/>
            </p:cNvSpPr>
            <p:nvPr/>
          </p:nvSpPr>
          <p:spPr bwMode="auto">
            <a:xfrm>
              <a:off x="3024" y="1248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3422" name="Oval 30"/>
            <p:cNvSpPr>
              <a:spLocks noChangeAspect="1" noChangeArrowheads="1"/>
            </p:cNvSpPr>
            <p:nvPr/>
          </p:nvSpPr>
          <p:spPr bwMode="auto">
            <a:xfrm>
              <a:off x="3120" y="1248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3423" name="Oval 31"/>
            <p:cNvSpPr>
              <a:spLocks noChangeAspect="1" noChangeArrowheads="1"/>
            </p:cNvSpPr>
            <p:nvPr/>
          </p:nvSpPr>
          <p:spPr bwMode="auto">
            <a:xfrm>
              <a:off x="3216" y="1248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3424" name="Oval 32"/>
            <p:cNvSpPr>
              <a:spLocks noChangeAspect="1" noChangeArrowheads="1"/>
            </p:cNvSpPr>
            <p:nvPr/>
          </p:nvSpPr>
          <p:spPr bwMode="auto">
            <a:xfrm>
              <a:off x="3312" y="1248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3425" name="Oval 33"/>
            <p:cNvSpPr>
              <a:spLocks noChangeAspect="1" noChangeArrowheads="1"/>
            </p:cNvSpPr>
            <p:nvPr/>
          </p:nvSpPr>
          <p:spPr bwMode="auto">
            <a:xfrm>
              <a:off x="3408" y="1248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3426" name="Oval 34"/>
            <p:cNvSpPr>
              <a:spLocks noChangeAspect="1" noChangeArrowheads="1"/>
            </p:cNvSpPr>
            <p:nvPr/>
          </p:nvSpPr>
          <p:spPr bwMode="auto">
            <a:xfrm>
              <a:off x="3504" y="1248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3427" name="Oval 35"/>
            <p:cNvSpPr>
              <a:spLocks noChangeAspect="1" noChangeArrowheads="1"/>
            </p:cNvSpPr>
            <p:nvPr/>
          </p:nvSpPr>
          <p:spPr bwMode="auto">
            <a:xfrm>
              <a:off x="3600" y="1248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3428" name="Oval 36"/>
            <p:cNvSpPr>
              <a:spLocks noChangeAspect="1" noChangeArrowheads="1"/>
            </p:cNvSpPr>
            <p:nvPr/>
          </p:nvSpPr>
          <p:spPr bwMode="auto">
            <a:xfrm>
              <a:off x="3696" y="1248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3429" name="Oval 37"/>
            <p:cNvSpPr>
              <a:spLocks noChangeAspect="1" noChangeArrowheads="1"/>
            </p:cNvSpPr>
            <p:nvPr/>
          </p:nvSpPr>
          <p:spPr bwMode="auto">
            <a:xfrm>
              <a:off x="2256" y="1344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3430" name="Oval 38"/>
            <p:cNvSpPr>
              <a:spLocks noChangeAspect="1" noChangeArrowheads="1"/>
            </p:cNvSpPr>
            <p:nvPr/>
          </p:nvSpPr>
          <p:spPr bwMode="auto">
            <a:xfrm>
              <a:off x="2352" y="1344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3431" name="Oval 39"/>
            <p:cNvSpPr>
              <a:spLocks noChangeAspect="1" noChangeArrowheads="1"/>
            </p:cNvSpPr>
            <p:nvPr/>
          </p:nvSpPr>
          <p:spPr bwMode="auto">
            <a:xfrm>
              <a:off x="2448" y="1344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3432" name="Oval 40"/>
            <p:cNvSpPr>
              <a:spLocks noChangeAspect="1" noChangeArrowheads="1"/>
            </p:cNvSpPr>
            <p:nvPr/>
          </p:nvSpPr>
          <p:spPr bwMode="auto">
            <a:xfrm>
              <a:off x="2544" y="1344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3433" name="Oval 41"/>
            <p:cNvSpPr>
              <a:spLocks noChangeAspect="1" noChangeArrowheads="1"/>
            </p:cNvSpPr>
            <p:nvPr/>
          </p:nvSpPr>
          <p:spPr bwMode="auto">
            <a:xfrm>
              <a:off x="2640" y="1344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3434" name="Oval 42"/>
            <p:cNvSpPr>
              <a:spLocks noChangeAspect="1" noChangeArrowheads="1"/>
            </p:cNvSpPr>
            <p:nvPr/>
          </p:nvSpPr>
          <p:spPr bwMode="auto">
            <a:xfrm>
              <a:off x="2736" y="1344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3435" name="Oval 43"/>
            <p:cNvSpPr>
              <a:spLocks noChangeAspect="1" noChangeArrowheads="1"/>
            </p:cNvSpPr>
            <p:nvPr/>
          </p:nvSpPr>
          <p:spPr bwMode="auto">
            <a:xfrm>
              <a:off x="2832" y="1344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3436" name="Oval 44"/>
            <p:cNvSpPr>
              <a:spLocks noChangeAspect="1" noChangeArrowheads="1"/>
            </p:cNvSpPr>
            <p:nvPr/>
          </p:nvSpPr>
          <p:spPr bwMode="auto">
            <a:xfrm>
              <a:off x="2928" y="1344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3437" name="Oval 45"/>
            <p:cNvSpPr>
              <a:spLocks noChangeAspect="1" noChangeArrowheads="1"/>
            </p:cNvSpPr>
            <p:nvPr/>
          </p:nvSpPr>
          <p:spPr bwMode="auto">
            <a:xfrm>
              <a:off x="3024" y="1344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3438" name="Oval 46"/>
            <p:cNvSpPr>
              <a:spLocks noChangeAspect="1" noChangeArrowheads="1"/>
            </p:cNvSpPr>
            <p:nvPr/>
          </p:nvSpPr>
          <p:spPr bwMode="auto">
            <a:xfrm>
              <a:off x="3120" y="1344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3439" name="Oval 47"/>
            <p:cNvSpPr>
              <a:spLocks noChangeAspect="1" noChangeArrowheads="1"/>
            </p:cNvSpPr>
            <p:nvPr/>
          </p:nvSpPr>
          <p:spPr bwMode="auto">
            <a:xfrm>
              <a:off x="3216" y="1344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3440" name="Oval 48"/>
            <p:cNvSpPr>
              <a:spLocks noChangeAspect="1" noChangeArrowheads="1"/>
            </p:cNvSpPr>
            <p:nvPr/>
          </p:nvSpPr>
          <p:spPr bwMode="auto">
            <a:xfrm>
              <a:off x="3312" y="1344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3441" name="Oval 49"/>
            <p:cNvSpPr>
              <a:spLocks noChangeAspect="1" noChangeArrowheads="1"/>
            </p:cNvSpPr>
            <p:nvPr/>
          </p:nvSpPr>
          <p:spPr bwMode="auto">
            <a:xfrm>
              <a:off x="3408" y="1344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3442" name="Oval 50"/>
            <p:cNvSpPr>
              <a:spLocks noChangeAspect="1" noChangeArrowheads="1"/>
            </p:cNvSpPr>
            <p:nvPr/>
          </p:nvSpPr>
          <p:spPr bwMode="auto">
            <a:xfrm>
              <a:off x="3504" y="1344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3443" name="Oval 51"/>
            <p:cNvSpPr>
              <a:spLocks noChangeAspect="1" noChangeArrowheads="1"/>
            </p:cNvSpPr>
            <p:nvPr/>
          </p:nvSpPr>
          <p:spPr bwMode="auto">
            <a:xfrm>
              <a:off x="3600" y="1344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3444" name="Oval 52"/>
            <p:cNvSpPr>
              <a:spLocks noChangeAspect="1" noChangeArrowheads="1"/>
            </p:cNvSpPr>
            <p:nvPr/>
          </p:nvSpPr>
          <p:spPr bwMode="auto">
            <a:xfrm>
              <a:off x="3696" y="1344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3445" name="Oval 53"/>
            <p:cNvSpPr>
              <a:spLocks noChangeAspect="1" noChangeArrowheads="1"/>
            </p:cNvSpPr>
            <p:nvPr/>
          </p:nvSpPr>
          <p:spPr bwMode="auto">
            <a:xfrm>
              <a:off x="2256" y="1440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3446" name="Oval 54"/>
            <p:cNvSpPr>
              <a:spLocks noChangeAspect="1" noChangeArrowheads="1"/>
            </p:cNvSpPr>
            <p:nvPr/>
          </p:nvSpPr>
          <p:spPr bwMode="auto">
            <a:xfrm>
              <a:off x="2352" y="1440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3447" name="Oval 55"/>
            <p:cNvSpPr>
              <a:spLocks noChangeAspect="1" noChangeArrowheads="1"/>
            </p:cNvSpPr>
            <p:nvPr/>
          </p:nvSpPr>
          <p:spPr bwMode="auto">
            <a:xfrm>
              <a:off x="2448" y="1440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3448" name="Oval 56"/>
            <p:cNvSpPr>
              <a:spLocks noChangeAspect="1" noChangeArrowheads="1"/>
            </p:cNvSpPr>
            <p:nvPr/>
          </p:nvSpPr>
          <p:spPr bwMode="auto">
            <a:xfrm>
              <a:off x="2544" y="1440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3449" name="Oval 57"/>
            <p:cNvSpPr>
              <a:spLocks noChangeAspect="1" noChangeArrowheads="1"/>
            </p:cNvSpPr>
            <p:nvPr/>
          </p:nvSpPr>
          <p:spPr bwMode="auto">
            <a:xfrm>
              <a:off x="2640" y="1440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3450" name="Oval 58"/>
            <p:cNvSpPr>
              <a:spLocks noChangeAspect="1" noChangeArrowheads="1"/>
            </p:cNvSpPr>
            <p:nvPr/>
          </p:nvSpPr>
          <p:spPr bwMode="auto">
            <a:xfrm>
              <a:off x="2736" y="1440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3451" name="Oval 59"/>
            <p:cNvSpPr>
              <a:spLocks noChangeAspect="1" noChangeArrowheads="1"/>
            </p:cNvSpPr>
            <p:nvPr/>
          </p:nvSpPr>
          <p:spPr bwMode="auto">
            <a:xfrm>
              <a:off x="2832" y="1440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3452" name="Oval 60"/>
            <p:cNvSpPr>
              <a:spLocks noChangeAspect="1" noChangeArrowheads="1"/>
            </p:cNvSpPr>
            <p:nvPr/>
          </p:nvSpPr>
          <p:spPr bwMode="auto">
            <a:xfrm>
              <a:off x="2928" y="1440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3453" name="Oval 61"/>
            <p:cNvSpPr>
              <a:spLocks noChangeAspect="1" noChangeArrowheads="1"/>
            </p:cNvSpPr>
            <p:nvPr/>
          </p:nvSpPr>
          <p:spPr bwMode="auto">
            <a:xfrm>
              <a:off x="3024" y="1440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3454" name="Oval 62"/>
            <p:cNvSpPr>
              <a:spLocks noChangeAspect="1" noChangeArrowheads="1"/>
            </p:cNvSpPr>
            <p:nvPr/>
          </p:nvSpPr>
          <p:spPr bwMode="auto">
            <a:xfrm>
              <a:off x="3120" y="1440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3455" name="Oval 63"/>
            <p:cNvSpPr>
              <a:spLocks noChangeAspect="1" noChangeArrowheads="1"/>
            </p:cNvSpPr>
            <p:nvPr/>
          </p:nvSpPr>
          <p:spPr bwMode="auto">
            <a:xfrm>
              <a:off x="3216" y="1440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3456" name="Oval 64"/>
            <p:cNvSpPr>
              <a:spLocks noChangeAspect="1" noChangeArrowheads="1"/>
            </p:cNvSpPr>
            <p:nvPr/>
          </p:nvSpPr>
          <p:spPr bwMode="auto">
            <a:xfrm>
              <a:off x="3312" y="1440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3457" name="Oval 65"/>
            <p:cNvSpPr>
              <a:spLocks noChangeAspect="1" noChangeArrowheads="1"/>
            </p:cNvSpPr>
            <p:nvPr/>
          </p:nvSpPr>
          <p:spPr bwMode="auto">
            <a:xfrm>
              <a:off x="3408" y="1440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3458" name="Oval 66"/>
            <p:cNvSpPr>
              <a:spLocks noChangeAspect="1" noChangeArrowheads="1"/>
            </p:cNvSpPr>
            <p:nvPr/>
          </p:nvSpPr>
          <p:spPr bwMode="auto">
            <a:xfrm>
              <a:off x="3504" y="1440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3459" name="Oval 67"/>
            <p:cNvSpPr>
              <a:spLocks noChangeAspect="1" noChangeArrowheads="1"/>
            </p:cNvSpPr>
            <p:nvPr/>
          </p:nvSpPr>
          <p:spPr bwMode="auto">
            <a:xfrm>
              <a:off x="3600" y="1440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3460" name="Oval 68"/>
            <p:cNvSpPr>
              <a:spLocks noChangeAspect="1" noChangeArrowheads="1"/>
            </p:cNvSpPr>
            <p:nvPr/>
          </p:nvSpPr>
          <p:spPr bwMode="auto">
            <a:xfrm>
              <a:off x="3696" y="1440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3461" name="Oval 69"/>
            <p:cNvSpPr>
              <a:spLocks noChangeAspect="1" noChangeArrowheads="1"/>
            </p:cNvSpPr>
            <p:nvPr/>
          </p:nvSpPr>
          <p:spPr bwMode="auto">
            <a:xfrm>
              <a:off x="2256" y="1536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3462" name="Oval 70"/>
            <p:cNvSpPr>
              <a:spLocks noChangeAspect="1" noChangeArrowheads="1"/>
            </p:cNvSpPr>
            <p:nvPr/>
          </p:nvSpPr>
          <p:spPr bwMode="auto">
            <a:xfrm>
              <a:off x="2352" y="1536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3463" name="Oval 71"/>
            <p:cNvSpPr>
              <a:spLocks noChangeAspect="1" noChangeArrowheads="1"/>
            </p:cNvSpPr>
            <p:nvPr/>
          </p:nvSpPr>
          <p:spPr bwMode="auto">
            <a:xfrm>
              <a:off x="2448" y="1536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3464" name="Oval 72"/>
            <p:cNvSpPr>
              <a:spLocks noChangeAspect="1" noChangeArrowheads="1"/>
            </p:cNvSpPr>
            <p:nvPr/>
          </p:nvSpPr>
          <p:spPr bwMode="auto">
            <a:xfrm>
              <a:off x="2544" y="1536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3465" name="Oval 73"/>
            <p:cNvSpPr>
              <a:spLocks noChangeAspect="1" noChangeArrowheads="1"/>
            </p:cNvSpPr>
            <p:nvPr/>
          </p:nvSpPr>
          <p:spPr bwMode="auto">
            <a:xfrm>
              <a:off x="2640" y="1536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3466" name="Oval 74"/>
            <p:cNvSpPr>
              <a:spLocks noChangeAspect="1" noChangeArrowheads="1"/>
            </p:cNvSpPr>
            <p:nvPr/>
          </p:nvSpPr>
          <p:spPr bwMode="auto">
            <a:xfrm>
              <a:off x="2736" y="1536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3467" name="Oval 75"/>
            <p:cNvSpPr>
              <a:spLocks noChangeAspect="1" noChangeArrowheads="1"/>
            </p:cNvSpPr>
            <p:nvPr/>
          </p:nvSpPr>
          <p:spPr bwMode="auto">
            <a:xfrm>
              <a:off x="2832" y="1536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3468" name="Oval 76"/>
            <p:cNvSpPr>
              <a:spLocks noChangeAspect="1" noChangeArrowheads="1"/>
            </p:cNvSpPr>
            <p:nvPr/>
          </p:nvSpPr>
          <p:spPr bwMode="auto">
            <a:xfrm>
              <a:off x="2928" y="1536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3469" name="Oval 77"/>
            <p:cNvSpPr>
              <a:spLocks noChangeAspect="1" noChangeArrowheads="1"/>
            </p:cNvSpPr>
            <p:nvPr/>
          </p:nvSpPr>
          <p:spPr bwMode="auto">
            <a:xfrm>
              <a:off x="3024" y="1536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3470" name="Oval 78"/>
            <p:cNvSpPr>
              <a:spLocks noChangeAspect="1" noChangeArrowheads="1"/>
            </p:cNvSpPr>
            <p:nvPr/>
          </p:nvSpPr>
          <p:spPr bwMode="auto">
            <a:xfrm>
              <a:off x="3120" y="1536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3471" name="Oval 79"/>
            <p:cNvSpPr>
              <a:spLocks noChangeAspect="1" noChangeArrowheads="1"/>
            </p:cNvSpPr>
            <p:nvPr/>
          </p:nvSpPr>
          <p:spPr bwMode="auto">
            <a:xfrm>
              <a:off x="3216" y="1536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3472" name="Oval 80"/>
            <p:cNvSpPr>
              <a:spLocks noChangeAspect="1" noChangeArrowheads="1"/>
            </p:cNvSpPr>
            <p:nvPr/>
          </p:nvSpPr>
          <p:spPr bwMode="auto">
            <a:xfrm>
              <a:off x="3312" y="1536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3473" name="Oval 81"/>
            <p:cNvSpPr>
              <a:spLocks noChangeAspect="1" noChangeArrowheads="1"/>
            </p:cNvSpPr>
            <p:nvPr/>
          </p:nvSpPr>
          <p:spPr bwMode="auto">
            <a:xfrm>
              <a:off x="3408" y="1536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3474" name="Oval 82"/>
            <p:cNvSpPr>
              <a:spLocks noChangeAspect="1" noChangeArrowheads="1"/>
            </p:cNvSpPr>
            <p:nvPr/>
          </p:nvSpPr>
          <p:spPr bwMode="auto">
            <a:xfrm>
              <a:off x="3504" y="1536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3475" name="Oval 83"/>
            <p:cNvSpPr>
              <a:spLocks noChangeAspect="1" noChangeArrowheads="1"/>
            </p:cNvSpPr>
            <p:nvPr/>
          </p:nvSpPr>
          <p:spPr bwMode="auto">
            <a:xfrm>
              <a:off x="3600" y="1536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3476" name="Oval 84"/>
            <p:cNvSpPr>
              <a:spLocks noChangeAspect="1" noChangeArrowheads="1"/>
            </p:cNvSpPr>
            <p:nvPr/>
          </p:nvSpPr>
          <p:spPr bwMode="auto">
            <a:xfrm>
              <a:off x="3696" y="1536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3477" name="Oval 85"/>
            <p:cNvSpPr>
              <a:spLocks noChangeAspect="1" noChangeArrowheads="1"/>
            </p:cNvSpPr>
            <p:nvPr/>
          </p:nvSpPr>
          <p:spPr bwMode="auto">
            <a:xfrm>
              <a:off x="2256" y="163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3478" name="Oval 86"/>
            <p:cNvSpPr>
              <a:spLocks noChangeAspect="1" noChangeArrowheads="1"/>
            </p:cNvSpPr>
            <p:nvPr/>
          </p:nvSpPr>
          <p:spPr bwMode="auto">
            <a:xfrm>
              <a:off x="2352" y="163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3479" name="Oval 87"/>
            <p:cNvSpPr>
              <a:spLocks noChangeAspect="1" noChangeArrowheads="1"/>
            </p:cNvSpPr>
            <p:nvPr/>
          </p:nvSpPr>
          <p:spPr bwMode="auto">
            <a:xfrm>
              <a:off x="2448" y="163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3480" name="Oval 88"/>
            <p:cNvSpPr>
              <a:spLocks noChangeAspect="1" noChangeArrowheads="1"/>
            </p:cNvSpPr>
            <p:nvPr/>
          </p:nvSpPr>
          <p:spPr bwMode="auto">
            <a:xfrm>
              <a:off x="2544" y="163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3481" name="Oval 89"/>
            <p:cNvSpPr>
              <a:spLocks noChangeAspect="1" noChangeArrowheads="1"/>
            </p:cNvSpPr>
            <p:nvPr/>
          </p:nvSpPr>
          <p:spPr bwMode="auto">
            <a:xfrm>
              <a:off x="2640" y="163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3482" name="Oval 90"/>
            <p:cNvSpPr>
              <a:spLocks noChangeAspect="1" noChangeArrowheads="1"/>
            </p:cNvSpPr>
            <p:nvPr/>
          </p:nvSpPr>
          <p:spPr bwMode="auto">
            <a:xfrm>
              <a:off x="2736" y="163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3483" name="Oval 91"/>
            <p:cNvSpPr>
              <a:spLocks noChangeAspect="1" noChangeArrowheads="1"/>
            </p:cNvSpPr>
            <p:nvPr/>
          </p:nvSpPr>
          <p:spPr bwMode="auto">
            <a:xfrm>
              <a:off x="2832" y="163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3484" name="Oval 92"/>
            <p:cNvSpPr>
              <a:spLocks noChangeAspect="1" noChangeArrowheads="1"/>
            </p:cNvSpPr>
            <p:nvPr/>
          </p:nvSpPr>
          <p:spPr bwMode="auto">
            <a:xfrm>
              <a:off x="2928" y="163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3485" name="Oval 93"/>
            <p:cNvSpPr>
              <a:spLocks noChangeAspect="1" noChangeArrowheads="1"/>
            </p:cNvSpPr>
            <p:nvPr/>
          </p:nvSpPr>
          <p:spPr bwMode="auto">
            <a:xfrm>
              <a:off x="3024" y="163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3486" name="Oval 94"/>
            <p:cNvSpPr>
              <a:spLocks noChangeAspect="1" noChangeArrowheads="1"/>
            </p:cNvSpPr>
            <p:nvPr/>
          </p:nvSpPr>
          <p:spPr bwMode="auto">
            <a:xfrm>
              <a:off x="3120" y="163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3487" name="Oval 95"/>
            <p:cNvSpPr>
              <a:spLocks noChangeAspect="1" noChangeArrowheads="1"/>
            </p:cNvSpPr>
            <p:nvPr/>
          </p:nvSpPr>
          <p:spPr bwMode="auto">
            <a:xfrm>
              <a:off x="3216" y="163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3488" name="Oval 96"/>
            <p:cNvSpPr>
              <a:spLocks noChangeAspect="1" noChangeArrowheads="1"/>
            </p:cNvSpPr>
            <p:nvPr/>
          </p:nvSpPr>
          <p:spPr bwMode="auto">
            <a:xfrm>
              <a:off x="3312" y="163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3489" name="Oval 97"/>
            <p:cNvSpPr>
              <a:spLocks noChangeAspect="1" noChangeArrowheads="1"/>
            </p:cNvSpPr>
            <p:nvPr/>
          </p:nvSpPr>
          <p:spPr bwMode="auto">
            <a:xfrm>
              <a:off x="3408" y="163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3490" name="Oval 98"/>
            <p:cNvSpPr>
              <a:spLocks noChangeAspect="1" noChangeArrowheads="1"/>
            </p:cNvSpPr>
            <p:nvPr/>
          </p:nvSpPr>
          <p:spPr bwMode="auto">
            <a:xfrm>
              <a:off x="3504" y="163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3491" name="Oval 99"/>
            <p:cNvSpPr>
              <a:spLocks noChangeAspect="1" noChangeArrowheads="1"/>
            </p:cNvSpPr>
            <p:nvPr/>
          </p:nvSpPr>
          <p:spPr bwMode="auto">
            <a:xfrm>
              <a:off x="3600" y="163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3492" name="Oval 100"/>
            <p:cNvSpPr>
              <a:spLocks noChangeAspect="1" noChangeArrowheads="1"/>
            </p:cNvSpPr>
            <p:nvPr/>
          </p:nvSpPr>
          <p:spPr bwMode="auto">
            <a:xfrm>
              <a:off x="3696" y="163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3493" name="Oval 101"/>
            <p:cNvSpPr>
              <a:spLocks noChangeAspect="1" noChangeArrowheads="1"/>
            </p:cNvSpPr>
            <p:nvPr/>
          </p:nvSpPr>
          <p:spPr bwMode="auto">
            <a:xfrm>
              <a:off x="2256" y="1728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3494" name="Oval 102"/>
            <p:cNvSpPr>
              <a:spLocks noChangeAspect="1" noChangeArrowheads="1"/>
            </p:cNvSpPr>
            <p:nvPr/>
          </p:nvSpPr>
          <p:spPr bwMode="auto">
            <a:xfrm>
              <a:off x="2352" y="1728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3495" name="Oval 103"/>
            <p:cNvSpPr>
              <a:spLocks noChangeAspect="1" noChangeArrowheads="1"/>
            </p:cNvSpPr>
            <p:nvPr/>
          </p:nvSpPr>
          <p:spPr bwMode="auto">
            <a:xfrm>
              <a:off x="2448" y="1728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3496" name="Oval 104"/>
            <p:cNvSpPr>
              <a:spLocks noChangeAspect="1" noChangeArrowheads="1"/>
            </p:cNvSpPr>
            <p:nvPr/>
          </p:nvSpPr>
          <p:spPr bwMode="auto">
            <a:xfrm>
              <a:off x="2544" y="1728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3497" name="Oval 105"/>
            <p:cNvSpPr>
              <a:spLocks noChangeAspect="1" noChangeArrowheads="1"/>
            </p:cNvSpPr>
            <p:nvPr/>
          </p:nvSpPr>
          <p:spPr bwMode="auto">
            <a:xfrm>
              <a:off x="2640" y="1728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3498" name="Oval 106"/>
            <p:cNvSpPr>
              <a:spLocks noChangeAspect="1" noChangeArrowheads="1"/>
            </p:cNvSpPr>
            <p:nvPr/>
          </p:nvSpPr>
          <p:spPr bwMode="auto">
            <a:xfrm>
              <a:off x="2736" y="1728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3499" name="Oval 107"/>
            <p:cNvSpPr>
              <a:spLocks noChangeAspect="1" noChangeArrowheads="1"/>
            </p:cNvSpPr>
            <p:nvPr/>
          </p:nvSpPr>
          <p:spPr bwMode="auto">
            <a:xfrm>
              <a:off x="2832" y="1728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3500" name="Oval 108"/>
            <p:cNvSpPr>
              <a:spLocks noChangeAspect="1" noChangeArrowheads="1"/>
            </p:cNvSpPr>
            <p:nvPr/>
          </p:nvSpPr>
          <p:spPr bwMode="auto">
            <a:xfrm>
              <a:off x="2928" y="1728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3501" name="Oval 109"/>
            <p:cNvSpPr>
              <a:spLocks noChangeAspect="1" noChangeArrowheads="1"/>
            </p:cNvSpPr>
            <p:nvPr/>
          </p:nvSpPr>
          <p:spPr bwMode="auto">
            <a:xfrm>
              <a:off x="3024" y="1728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3502" name="Oval 110"/>
            <p:cNvSpPr>
              <a:spLocks noChangeAspect="1" noChangeArrowheads="1"/>
            </p:cNvSpPr>
            <p:nvPr/>
          </p:nvSpPr>
          <p:spPr bwMode="auto">
            <a:xfrm>
              <a:off x="3120" y="1728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3503" name="Oval 111"/>
            <p:cNvSpPr>
              <a:spLocks noChangeAspect="1" noChangeArrowheads="1"/>
            </p:cNvSpPr>
            <p:nvPr/>
          </p:nvSpPr>
          <p:spPr bwMode="auto">
            <a:xfrm>
              <a:off x="3216" y="1728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3504" name="Oval 112"/>
            <p:cNvSpPr>
              <a:spLocks noChangeAspect="1" noChangeArrowheads="1"/>
            </p:cNvSpPr>
            <p:nvPr/>
          </p:nvSpPr>
          <p:spPr bwMode="auto">
            <a:xfrm>
              <a:off x="3312" y="1728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3505" name="Oval 113"/>
            <p:cNvSpPr>
              <a:spLocks noChangeAspect="1" noChangeArrowheads="1"/>
            </p:cNvSpPr>
            <p:nvPr/>
          </p:nvSpPr>
          <p:spPr bwMode="auto">
            <a:xfrm>
              <a:off x="3408" y="1728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3506" name="Oval 114"/>
            <p:cNvSpPr>
              <a:spLocks noChangeAspect="1" noChangeArrowheads="1"/>
            </p:cNvSpPr>
            <p:nvPr/>
          </p:nvSpPr>
          <p:spPr bwMode="auto">
            <a:xfrm>
              <a:off x="3504" y="1728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3507" name="Oval 115"/>
            <p:cNvSpPr>
              <a:spLocks noChangeAspect="1" noChangeArrowheads="1"/>
            </p:cNvSpPr>
            <p:nvPr/>
          </p:nvSpPr>
          <p:spPr bwMode="auto">
            <a:xfrm>
              <a:off x="3600" y="1728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3508" name="Oval 116"/>
            <p:cNvSpPr>
              <a:spLocks noChangeAspect="1" noChangeArrowheads="1"/>
            </p:cNvSpPr>
            <p:nvPr/>
          </p:nvSpPr>
          <p:spPr bwMode="auto">
            <a:xfrm>
              <a:off x="3696" y="1728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3509" name="Oval 117"/>
            <p:cNvSpPr>
              <a:spLocks noChangeAspect="1" noChangeArrowheads="1"/>
            </p:cNvSpPr>
            <p:nvPr/>
          </p:nvSpPr>
          <p:spPr bwMode="auto">
            <a:xfrm>
              <a:off x="2256" y="1824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3510" name="Oval 118"/>
            <p:cNvSpPr>
              <a:spLocks noChangeAspect="1" noChangeArrowheads="1"/>
            </p:cNvSpPr>
            <p:nvPr/>
          </p:nvSpPr>
          <p:spPr bwMode="auto">
            <a:xfrm>
              <a:off x="2352" y="1824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3511" name="Oval 119"/>
            <p:cNvSpPr>
              <a:spLocks noChangeAspect="1" noChangeArrowheads="1"/>
            </p:cNvSpPr>
            <p:nvPr/>
          </p:nvSpPr>
          <p:spPr bwMode="auto">
            <a:xfrm>
              <a:off x="2448" y="1824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3512" name="Oval 120"/>
            <p:cNvSpPr>
              <a:spLocks noChangeAspect="1" noChangeArrowheads="1"/>
            </p:cNvSpPr>
            <p:nvPr/>
          </p:nvSpPr>
          <p:spPr bwMode="auto">
            <a:xfrm>
              <a:off x="2544" y="1824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3513" name="Oval 121"/>
            <p:cNvSpPr>
              <a:spLocks noChangeAspect="1" noChangeArrowheads="1"/>
            </p:cNvSpPr>
            <p:nvPr/>
          </p:nvSpPr>
          <p:spPr bwMode="auto">
            <a:xfrm>
              <a:off x="2640" y="1824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3514" name="Oval 122"/>
            <p:cNvSpPr>
              <a:spLocks noChangeAspect="1" noChangeArrowheads="1"/>
            </p:cNvSpPr>
            <p:nvPr/>
          </p:nvSpPr>
          <p:spPr bwMode="auto">
            <a:xfrm>
              <a:off x="2736" y="1824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3515" name="Oval 123"/>
            <p:cNvSpPr>
              <a:spLocks noChangeAspect="1" noChangeArrowheads="1"/>
            </p:cNvSpPr>
            <p:nvPr/>
          </p:nvSpPr>
          <p:spPr bwMode="auto">
            <a:xfrm>
              <a:off x="2832" y="1824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3516" name="Oval 124"/>
            <p:cNvSpPr>
              <a:spLocks noChangeAspect="1" noChangeArrowheads="1"/>
            </p:cNvSpPr>
            <p:nvPr/>
          </p:nvSpPr>
          <p:spPr bwMode="auto">
            <a:xfrm>
              <a:off x="2928" y="1824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3517" name="Oval 125"/>
            <p:cNvSpPr>
              <a:spLocks noChangeAspect="1" noChangeArrowheads="1"/>
            </p:cNvSpPr>
            <p:nvPr/>
          </p:nvSpPr>
          <p:spPr bwMode="auto">
            <a:xfrm>
              <a:off x="3024" y="1824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3518" name="Oval 126"/>
            <p:cNvSpPr>
              <a:spLocks noChangeAspect="1" noChangeArrowheads="1"/>
            </p:cNvSpPr>
            <p:nvPr/>
          </p:nvSpPr>
          <p:spPr bwMode="auto">
            <a:xfrm>
              <a:off x="3120" y="1824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3519" name="Oval 127"/>
            <p:cNvSpPr>
              <a:spLocks noChangeAspect="1" noChangeArrowheads="1"/>
            </p:cNvSpPr>
            <p:nvPr/>
          </p:nvSpPr>
          <p:spPr bwMode="auto">
            <a:xfrm>
              <a:off x="3216" y="1824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3520" name="Oval 128"/>
            <p:cNvSpPr>
              <a:spLocks noChangeAspect="1" noChangeArrowheads="1"/>
            </p:cNvSpPr>
            <p:nvPr/>
          </p:nvSpPr>
          <p:spPr bwMode="auto">
            <a:xfrm>
              <a:off x="3312" y="1824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3521" name="Oval 129"/>
            <p:cNvSpPr>
              <a:spLocks noChangeAspect="1" noChangeArrowheads="1"/>
            </p:cNvSpPr>
            <p:nvPr/>
          </p:nvSpPr>
          <p:spPr bwMode="auto">
            <a:xfrm>
              <a:off x="3408" y="1824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3522" name="Oval 130"/>
            <p:cNvSpPr>
              <a:spLocks noChangeAspect="1" noChangeArrowheads="1"/>
            </p:cNvSpPr>
            <p:nvPr/>
          </p:nvSpPr>
          <p:spPr bwMode="auto">
            <a:xfrm>
              <a:off x="3504" y="1824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3523" name="Oval 131"/>
            <p:cNvSpPr>
              <a:spLocks noChangeAspect="1" noChangeArrowheads="1"/>
            </p:cNvSpPr>
            <p:nvPr/>
          </p:nvSpPr>
          <p:spPr bwMode="auto">
            <a:xfrm>
              <a:off x="3600" y="1824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3524" name="Oval 132"/>
            <p:cNvSpPr>
              <a:spLocks noChangeAspect="1" noChangeArrowheads="1"/>
            </p:cNvSpPr>
            <p:nvPr/>
          </p:nvSpPr>
          <p:spPr bwMode="auto">
            <a:xfrm>
              <a:off x="3696" y="1824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3525" name="Oval 133"/>
            <p:cNvSpPr>
              <a:spLocks noChangeAspect="1" noChangeArrowheads="1"/>
            </p:cNvSpPr>
            <p:nvPr/>
          </p:nvSpPr>
          <p:spPr bwMode="auto">
            <a:xfrm>
              <a:off x="2256" y="1920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3526" name="Oval 134"/>
            <p:cNvSpPr>
              <a:spLocks noChangeAspect="1" noChangeArrowheads="1"/>
            </p:cNvSpPr>
            <p:nvPr/>
          </p:nvSpPr>
          <p:spPr bwMode="auto">
            <a:xfrm>
              <a:off x="2352" y="1920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3527" name="Oval 135"/>
            <p:cNvSpPr>
              <a:spLocks noChangeAspect="1" noChangeArrowheads="1"/>
            </p:cNvSpPr>
            <p:nvPr/>
          </p:nvSpPr>
          <p:spPr bwMode="auto">
            <a:xfrm>
              <a:off x="2448" y="1920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3528" name="Oval 136"/>
            <p:cNvSpPr>
              <a:spLocks noChangeAspect="1" noChangeArrowheads="1"/>
            </p:cNvSpPr>
            <p:nvPr/>
          </p:nvSpPr>
          <p:spPr bwMode="auto">
            <a:xfrm>
              <a:off x="2544" y="1920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3529" name="Oval 137"/>
            <p:cNvSpPr>
              <a:spLocks noChangeAspect="1" noChangeArrowheads="1"/>
            </p:cNvSpPr>
            <p:nvPr/>
          </p:nvSpPr>
          <p:spPr bwMode="auto">
            <a:xfrm>
              <a:off x="2640" y="1920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3530" name="Oval 138"/>
            <p:cNvSpPr>
              <a:spLocks noChangeAspect="1" noChangeArrowheads="1"/>
            </p:cNvSpPr>
            <p:nvPr/>
          </p:nvSpPr>
          <p:spPr bwMode="auto">
            <a:xfrm>
              <a:off x="2736" y="1920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3531" name="Oval 139"/>
            <p:cNvSpPr>
              <a:spLocks noChangeAspect="1" noChangeArrowheads="1"/>
            </p:cNvSpPr>
            <p:nvPr/>
          </p:nvSpPr>
          <p:spPr bwMode="auto">
            <a:xfrm>
              <a:off x="2832" y="1920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3532" name="Oval 140"/>
            <p:cNvSpPr>
              <a:spLocks noChangeAspect="1" noChangeArrowheads="1"/>
            </p:cNvSpPr>
            <p:nvPr/>
          </p:nvSpPr>
          <p:spPr bwMode="auto">
            <a:xfrm>
              <a:off x="2928" y="1920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3533" name="Oval 141"/>
            <p:cNvSpPr>
              <a:spLocks noChangeAspect="1" noChangeArrowheads="1"/>
            </p:cNvSpPr>
            <p:nvPr/>
          </p:nvSpPr>
          <p:spPr bwMode="auto">
            <a:xfrm>
              <a:off x="3024" y="1920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3534" name="Oval 142"/>
            <p:cNvSpPr>
              <a:spLocks noChangeAspect="1" noChangeArrowheads="1"/>
            </p:cNvSpPr>
            <p:nvPr/>
          </p:nvSpPr>
          <p:spPr bwMode="auto">
            <a:xfrm>
              <a:off x="3120" y="1920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3535" name="Oval 143"/>
            <p:cNvSpPr>
              <a:spLocks noChangeAspect="1" noChangeArrowheads="1"/>
            </p:cNvSpPr>
            <p:nvPr/>
          </p:nvSpPr>
          <p:spPr bwMode="auto">
            <a:xfrm>
              <a:off x="3216" y="1920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3536" name="Oval 144"/>
            <p:cNvSpPr>
              <a:spLocks noChangeAspect="1" noChangeArrowheads="1"/>
            </p:cNvSpPr>
            <p:nvPr/>
          </p:nvSpPr>
          <p:spPr bwMode="auto">
            <a:xfrm>
              <a:off x="3312" y="1920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3537" name="Oval 145"/>
            <p:cNvSpPr>
              <a:spLocks noChangeAspect="1" noChangeArrowheads="1"/>
            </p:cNvSpPr>
            <p:nvPr/>
          </p:nvSpPr>
          <p:spPr bwMode="auto">
            <a:xfrm>
              <a:off x="3408" y="1920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3538" name="Oval 146"/>
            <p:cNvSpPr>
              <a:spLocks noChangeAspect="1" noChangeArrowheads="1"/>
            </p:cNvSpPr>
            <p:nvPr/>
          </p:nvSpPr>
          <p:spPr bwMode="auto">
            <a:xfrm>
              <a:off x="3504" y="1920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3539" name="Oval 147"/>
            <p:cNvSpPr>
              <a:spLocks noChangeAspect="1" noChangeArrowheads="1"/>
            </p:cNvSpPr>
            <p:nvPr/>
          </p:nvSpPr>
          <p:spPr bwMode="auto">
            <a:xfrm>
              <a:off x="3600" y="1920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3540" name="Oval 148"/>
            <p:cNvSpPr>
              <a:spLocks noChangeAspect="1" noChangeArrowheads="1"/>
            </p:cNvSpPr>
            <p:nvPr/>
          </p:nvSpPr>
          <p:spPr bwMode="auto">
            <a:xfrm>
              <a:off x="3696" y="1920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3541" name="Oval 149"/>
            <p:cNvSpPr>
              <a:spLocks noChangeAspect="1" noChangeArrowheads="1"/>
            </p:cNvSpPr>
            <p:nvPr/>
          </p:nvSpPr>
          <p:spPr bwMode="auto">
            <a:xfrm>
              <a:off x="2256" y="2016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3542" name="Oval 150"/>
            <p:cNvSpPr>
              <a:spLocks noChangeAspect="1" noChangeArrowheads="1"/>
            </p:cNvSpPr>
            <p:nvPr/>
          </p:nvSpPr>
          <p:spPr bwMode="auto">
            <a:xfrm>
              <a:off x="2352" y="2016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3543" name="Oval 151"/>
            <p:cNvSpPr>
              <a:spLocks noChangeAspect="1" noChangeArrowheads="1"/>
            </p:cNvSpPr>
            <p:nvPr/>
          </p:nvSpPr>
          <p:spPr bwMode="auto">
            <a:xfrm>
              <a:off x="2448" y="2016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3544" name="Oval 152"/>
            <p:cNvSpPr>
              <a:spLocks noChangeAspect="1" noChangeArrowheads="1"/>
            </p:cNvSpPr>
            <p:nvPr/>
          </p:nvSpPr>
          <p:spPr bwMode="auto">
            <a:xfrm>
              <a:off x="2544" y="2016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3545" name="Oval 153"/>
            <p:cNvSpPr>
              <a:spLocks noChangeAspect="1" noChangeArrowheads="1"/>
            </p:cNvSpPr>
            <p:nvPr/>
          </p:nvSpPr>
          <p:spPr bwMode="auto">
            <a:xfrm>
              <a:off x="2640" y="2016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3546" name="Oval 154"/>
            <p:cNvSpPr>
              <a:spLocks noChangeAspect="1" noChangeArrowheads="1"/>
            </p:cNvSpPr>
            <p:nvPr/>
          </p:nvSpPr>
          <p:spPr bwMode="auto">
            <a:xfrm>
              <a:off x="2736" y="2016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3547" name="Oval 155"/>
            <p:cNvSpPr>
              <a:spLocks noChangeAspect="1" noChangeArrowheads="1"/>
            </p:cNvSpPr>
            <p:nvPr/>
          </p:nvSpPr>
          <p:spPr bwMode="auto">
            <a:xfrm>
              <a:off x="2832" y="2016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3548" name="Oval 156"/>
            <p:cNvSpPr>
              <a:spLocks noChangeAspect="1" noChangeArrowheads="1"/>
            </p:cNvSpPr>
            <p:nvPr/>
          </p:nvSpPr>
          <p:spPr bwMode="auto">
            <a:xfrm>
              <a:off x="2928" y="2016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3549" name="Oval 157"/>
            <p:cNvSpPr>
              <a:spLocks noChangeAspect="1" noChangeArrowheads="1"/>
            </p:cNvSpPr>
            <p:nvPr/>
          </p:nvSpPr>
          <p:spPr bwMode="auto">
            <a:xfrm>
              <a:off x="3024" y="2016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3550" name="Oval 158"/>
            <p:cNvSpPr>
              <a:spLocks noChangeAspect="1" noChangeArrowheads="1"/>
            </p:cNvSpPr>
            <p:nvPr/>
          </p:nvSpPr>
          <p:spPr bwMode="auto">
            <a:xfrm>
              <a:off x="3120" y="2016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3551" name="Oval 159"/>
            <p:cNvSpPr>
              <a:spLocks noChangeAspect="1" noChangeArrowheads="1"/>
            </p:cNvSpPr>
            <p:nvPr/>
          </p:nvSpPr>
          <p:spPr bwMode="auto">
            <a:xfrm>
              <a:off x="3216" y="2016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3552" name="Oval 160"/>
            <p:cNvSpPr>
              <a:spLocks noChangeAspect="1" noChangeArrowheads="1"/>
            </p:cNvSpPr>
            <p:nvPr/>
          </p:nvSpPr>
          <p:spPr bwMode="auto">
            <a:xfrm>
              <a:off x="3312" y="2016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3553" name="Oval 161"/>
            <p:cNvSpPr>
              <a:spLocks noChangeAspect="1" noChangeArrowheads="1"/>
            </p:cNvSpPr>
            <p:nvPr/>
          </p:nvSpPr>
          <p:spPr bwMode="auto">
            <a:xfrm>
              <a:off x="3408" y="2016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3554" name="Oval 162"/>
            <p:cNvSpPr>
              <a:spLocks noChangeAspect="1" noChangeArrowheads="1"/>
            </p:cNvSpPr>
            <p:nvPr/>
          </p:nvSpPr>
          <p:spPr bwMode="auto">
            <a:xfrm>
              <a:off x="3504" y="2016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3555" name="Oval 163"/>
            <p:cNvSpPr>
              <a:spLocks noChangeAspect="1" noChangeArrowheads="1"/>
            </p:cNvSpPr>
            <p:nvPr/>
          </p:nvSpPr>
          <p:spPr bwMode="auto">
            <a:xfrm>
              <a:off x="3600" y="2016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3556" name="Oval 164"/>
            <p:cNvSpPr>
              <a:spLocks noChangeAspect="1" noChangeArrowheads="1"/>
            </p:cNvSpPr>
            <p:nvPr/>
          </p:nvSpPr>
          <p:spPr bwMode="auto">
            <a:xfrm>
              <a:off x="3696" y="2016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3557" name="Oval 165"/>
            <p:cNvSpPr>
              <a:spLocks noChangeAspect="1" noChangeArrowheads="1"/>
            </p:cNvSpPr>
            <p:nvPr/>
          </p:nvSpPr>
          <p:spPr bwMode="auto">
            <a:xfrm>
              <a:off x="2256" y="211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3558" name="Oval 166"/>
            <p:cNvSpPr>
              <a:spLocks noChangeAspect="1" noChangeArrowheads="1"/>
            </p:cNvSpPr>
            <p:nvPr/>
          </p:nvSpPr>
          <p:spPr bwMode="auto">
            <a:xfrm>
              <a:off x="2352" y="211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3559" name="Oval 167"/>
            <p:cNvSpPr>
              <a:spLocks noChangeAspect="1" noChangeArrowheads="1"/>
            </p:cNvSpPr>
            <p:nvPr/>
          </p:nvSpPr>
          <p:spPr bwMode="auto">
            <a:xfrm>
              <a:off x="2448" y="211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3560" name="Oval 168"/>
            <p:cNvSpPr>
              <a:spLocks noChangeAspect="1" noChangeArrowheads="1"/>
            </p:cNvSpPr>
            <p:nvPr/>
          </p:nvSpPr>
          <p:spPr bwMode="auto">
            <a:xfrm>
              <a:off x="2544" y="211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3561" name="Oval 169"/>
            <p:cNvSpPr>
              <a:spLocks noChangeAspect="1" noChangeArrowheads="1"/>
            </p:cNvSpPr>
            <p:nvPr/>
          </p:nvSpPr>
          <p:spPr bwMode="auto">
            <a:xfrm>
              <a:off x="2640" y="211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3562" name="Oval 170"/>
            <p:cNvSpPr>
              <a:spLocks noChangeAspect="1" noChangeArrowheads="1"/>
            </p:cNvSpPr>
            <p:nvPr/>
          </p:nvSpPr>
          <p:spPr bwMode="auto">
            <a:xfrm>
              <a:off x="2736" y="211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3563" name="Oval 171"/>
            <p:cNvSpPr>
              <a:spLocks noChangeAspect="1" noChangeArrowheads="1"/>
            </p:cNvSpPr>
            <p:nvPr/>
          </p:nvSpPr>
          <p:spPr bwMode="auto">
            <a:xfrm>
              <a:off x="2832" y="211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3564" name="Oval 172"/>
            <p:cNvSpPr>
              <a:spLocks noChangeAspect="1" noChangeArrowheads="1"/>
            </p:cNvSpPr>
            <p:nvPr/>
          </p:nvSpPr>
          <p:spPr bwMode="auto">
            <a:xfrm>
              <a:off x="2928" y="211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3565" name="Oval 173"/>
            <p:cNvSpPr>
              <a:spLocks noChangeAspect="1" noChangeArrowheads="1"/>
            </p:cNvSpPr>
            <p:nvPr/>
          </p:nvSpPr>
          <p:spPr bwMode="auto">
            <a:xfrm>
              <a:off x="3024" y="211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3566" name="Oval 174"/>
            <p:cNvSpPr>
              <a:spLocks noChangeAspect="1" noChangeArrowheads="1"/>
            </p:cNvSpPr>
            <p:nvPr/>
          </p:nvSpPr>
          <p:spPr bwMode="auto">
            <a:xfrm>
              <a:off x="3120" y="211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3567" name="Oval 175"/>
            <p:cNvSpPr>
              <a:spLocks noChangeAspect="1" noChangeArrowheads="1"/>
            </p:cNvSpPr>
            <p:nvPr/>
          </p:nvSpPr>
          <p:spPr bwMode="auto">
            <a:xfrm>
              <a:off x="3216" y="211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3568" name="Oval 176"/>
            <p:cNvSpPr>
              <a:spLocks noChangeAspect="1" noChangeArrowheads="1"/>
            </p:cNvSpPr>
            <p:nvPr/>
          </p:nvSpPr>
          <p:spPr bwMode="auto">
            <a:xfrm>
              <a:off x="3312" y="211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3569" name="Oval 177"/>
            <p:cNvSpPr>
              <a:spLocks noChangeAspect="1" noChangeArrowheads="1"/>
            </p:cNvSpPr>
            <p:nvPr/>
          </p:nvSpPr>
          <p:spPr bwMode="auto">
            <a:xfrm>
              <a:off x="3408" y="211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3570" name="Oval 178"/>
            <p:cNvSpPr>
              <a:spLocks noChangeAspect="1" noChangeArrowheads="1"/>
            </p:cNvSpPr>
            <p:nvPr/>
          </p:nvSpPr>
          <p:spPr bwMode="auto">
            <a:xfrm>
              <a:off x="3504" y="211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3571" name="Oval 179"/>
            <p:cNvSpPr>
              <a:spLocks noChangeAspect="1" noChangeArrowheads="1"/>
            </p:cNvSpPr>
            <p:nvPr/>
          </p:nvSpPr>
          <p:spPr bwMode="auto">
            <a:xfrm>
              <a:off x="3600" y="211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3572" name="Oval 180"/>
            <p:cNvSpPr>
              <a:spLocks noChangeAspect="1" noChangeArrowheads="1"/>
            </p:cNvSpPr>
            <p:nvPr/>
          </p:nvSpPr>
          <p:spPr bwMode="auto">
            <a:xfrm>
              <a:off x="3696" y="211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3573" name="Oval 181"/>
            <p:cNvSpPr>
              <a:spLocks noChangeAspect="1" noChangeArrowheads="1"/>
            </p:cNvSpPr>
            <p:nvPr/>
          </p:nvSpPr>
          <p:spPr bwMode="auto">
            <a:xfrm>
              <a:off x="2256" y="2208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3574" name="Oval 182"/>
            <p:cNvSpPr>
              <a:spLocks noChangeAspect="1" noChangeArrowheads="1"/>
            </p:cNvSpPr>
            <p:nvPr/>
          </p:nvSpPr>
          <p:spPr bwMode="auto">
            <a:xfrm>
              <a:off x="2352" y="2208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3575" name="Oval 183"/>
            <p:cNvSpPr>
              <a:spLocks noChangeAspect="1" noChangeArrowheads="1"/>
            </p:cNvSpPr>
            <p:nvPr/>
          </p:nvSpPr>
          <p:spPr bwMode="auto">
            <a:xfrm>
              <a:off x="2448" y="2208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3576" name="Oval 184"/>
            <p:cNvSpPr>
              <a:spLocks noChangeAspect="1" noChangeArrowheads="1"/>
            </p:cNvSpPr>
            <p:nvPr/>
          </p:nvSpPr>
          <p:spPr bwMode="auto">
            <a:xfrm>
              <a:off x="2544" y="2208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3577" name="Oval 185"/>
            <p:cNvSpPr>
              <a:spLocks noChangeAspect="1" noChangeArrowheads="1"/>
            </p:cNvSpPr>
            <p:nvPr/>
          </p:nvSpPr>
          <p:spPr bwMode="auto">
            <a:xfrm>
              <a:off x="2640" y="2208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3578" name="Oval 186"/>
            <p:cNvSpPr>
              <a:spLocks noChangeAspect="1" noChangeArrowheads="1"/>
            </p:cNvSpPr>
            <p:nvPr/>
          </p:nvSpPr>
          <p:spPr bwMode="auto">
            <a:xfrm>
              <a:off x="2736" y="2208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3579" name="Oval 187"/>
            <p:cNvSpPr>
              <a:spLocks noChangeAspect="1" noChangeArrowheads="1"/>
            </p:cNvSpPr>
            <p:nvPr/>
          </p:nvSpPr>
          <p:spPr bwMode="auto">
            <a:xfrm>
              <a:off x="2832" y="2208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3580" name="Oval 188"/>
            <p:cNvSpPr>
              <a:spLocks noChangeAspect="1" noChangeArrowheads="1"/>
            </p:cNvSpPr>
            <p:nvPr/>
          </p:nvSpPr>
          <p:spPr bwMode="auto">
            <a:xfrm>
              <a:off x="2928" y="2208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3581" name="Oval 189"/>
            <p:cNvSpPr>
              <a:spLocks noChangeAspect="1" noChangeArrowheads="1"/>
            </p:cNvSpPr>
            <p:nvPr/>
          </p:nvSpPr>
          <p:spPr bwMode="auto">
            <a:xfrm>
              <a:off x="3024" y="2208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3582" name="Oval 190"/>
            <p:cNvSpPr>
              <a:spLocks noChangeAspect="1" noChangeArrowheads="1"/>
            </p:cNvSpPr>
            <p:nvPr/>
          </p:nvSpPr>
          <p:spPr bwMode="auto">
            <a:xfrm>
              <a:off x="3120" y="2208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3583" name="Oval 191"/>
            <p:cNvSpPr>
              <a:spLocks noChangeAspect="1" noChangeArrowheads="1"/>
            </p:cNvSpPr>
            <p:nvPr/>
          </p:nvSpPr>
          <p:spPr bwMode="auto">
            <a:xfrm>
              <a:off x="3216" y="2208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3584" name="Oval 192"/>
            <p:cNvSpPr>
              <a:spLocks noChangeAspect="1" noChangeArrowheads="1"/>
            </p:cNvSpPr>
            <p:nvPr/>
          </p:nvSpPr>
          <p:spPr bwMode="auto">
            <a:xfrm>
              <a:off x="3312" y="2208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3585" name="Oval 193"/>
            <p:cNvSpPr>
              <a:spLocks noChangeAspect="1" noChangeArrowheads="1"/>
            </p:cNvSpPr>
            <p:nvPr/>
          </p:nvSpPr>
          <p:spPr bwMode="auto">
            <a:xfrm>
              <a:off x="3408" y="2208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3586" name="Oval 194"/>
            <p:cNvSpPr>
              <a:spLocks noChangeAspect="1" noChangeArrowheads="1"/>
            </p:cNvSpPr>
            <p:nvPr/>
          </p:nvSpPr>
          <p:spPr bwMode="auto">
            <a:xfrm>
              <a:off x="3504" y="2208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3587" name="Oval 195"/>
            <p:cNvSpPr>
              <a:spLocks noChangeAspect="1" noChangeArrowheads="1"/>
            </p:cNvSpPr>
            <p:nvPr/>
          </p:nvSpPr>
          <p:spPr bwMode="auto">
            <a:xfrm>
              <a:off x="3600" y="2208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3588" name="Oval 196"/>
            <p:cNvSpPr>
              <a:spLocks noChangeAspect="1" noChangeArrowheads="1"/>
            </p:cNvSpPr>
            <p:nvPr/>
          </p:nvSpPr>
          <p:spPr bwMode="auto">
            <a:xfrm>
              <a:off x="3696" y="2208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3589" name="Oval 197"/>
            <p:cNvSpPr>
              <a:spLocks noChangeAspect="1" noChangeArrowheads="1"/>
            </p:cNvSpPr>
            <p:nvPr/>
          </p:nvSpPr>
          <p:spPr bwMode="auto">
            <a:xfrm>
              <a:off x="2256" y="2304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3590" name="Oval 198"/>
            <p:cNvSpPr>
              <a:spLocks noChangeAspect="1" noChangeArrowheads="1"/>
            </p:cNvSpPr>
            <p:nvPr/>
          </p:nvSpPr>
          <p:spPr bwMode="auto">
            <a:xfrm>
              <a:off x="2352" y="2304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3591" name="Oval 199"/>
            <p:cNvSpPr>
              <a:spLocks noChangeAspect="1" noChangeArrowheads="1"/>
            </p:cNvSpPr>
            <p:nvPr/>
          </p:nvSpPr>
          <p:spPr bwMode="auto">
            <a:xfrm>
              <a:off x="2448" y="2304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3592" name="Oval 200"/>
            <p:cNvSpPr>
              <a:spLocks noChangeAspect="1" noChangeArrowheads="1"/>
            </p:cNvSpPr>
            <p:nvPr/>
          </p:nvSpPr>
          <p:spPr bwMode="auto">
            <a:xfrm>
              <a:off x="2544" y="2304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3593" name="Oval 201"/>
            <p:cNvSpPr>
              <a:spLocks noChangeAspect="1" noChangeArrowheads="1"/>
            </p:cNvSpPr>
            <p:nvPr/>
          </p:nvSpPr>
          <p:spPr bwMode="auto">
            <a:xfrm>
              <a:off x="2640" y="2304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3594" name="Oval 202"/>
            <p:cNvSpPr>
              <a:spLocks noChangeAspect="1" noChangeArrowheads="1"/>
            </p:cNvSpPr>
            <p:nvPr/>
          </p:nvSpPr>
          <p:spPr bwMode="auto">
            <a:xfrm>
              <a:off x="2736" y="2304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3595" name="Oval 203"/>
            <p:cNvSpPr>
              <a:spLocks noChangeAspect="1" noChangeArrowheads="1"/>
            </p:cNvSpPr>
            <p:nvPr/>
          </p:nvSpPr>
          <p:spPr bwMode="auto">
            <a:xfrm>
              <a:off x="2832" y="2304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3596" name="Oval 204"/>
            <p:cNvSpPr>
              <a:spLocks noChangeAspect="1" noChangeArrowheads="1"/>
            </p:cNvSpPr>
            <p:nvPr/>
          </p:nvSpPr>
          <p:spPr bwMode="auto">
            <a:xfrm>
              <a:off x="2928" y="2304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3597" name="Oval 205"/>
            <p:cNvSpPr>
              <a:spLocks noChangeAspect="1" noChangeArrowheads="1"/>
            </p:cNvSpPr>
            <p:nvPr/>
          </p:nvSpPr>
          <p:spPr bwMode="auto">
            <a:xfrm>
              <a:off x="3024" y="2304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3598" name="Oval 206"/>
            <p:cNvSpPr>
              <a:spLocks noChangeAspect="1" noChangeArrowheads="1"/>
            </p:cNvSpPr>
            <p:nvPr/>
          </p:nvSpPr>
          <p:spPr bwMode="auto">
            <a:xfrm>
              <a:off x="3120" y="2304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3599" name="Oval 207"/>
            <p:cNvSpPr>
              <a:spLocks noChangeAspect="1" noChangeArrowheads="1"/>
            </p:cNvSpPr>
            <p:nvPr/>
          </p:nvSpPr>
          <p:spPr bwMode="auto">
            <a:xfrm>
              <a:off x="3216" y="2304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3600" name="Oval 208"/>
            <p:cNvSpPr>
              <a:spLocks noChangeAspect="1" noChangeArrowheads="1"/>
            </p:cNvSpPr>
            <p:nvPr/>
          </p:nvSpPr>
          <p:spPr bwMode="auto">
            <a:xfrm>
              <a:off x="3312" y="2304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3601" name="Oval 209"/>
            <p:cNvSpPr>
              <a:spLocks noChangeAspect="1" noChangeArrowheads="1"/>
            </p:cNvSpPr>
            <p:nvPr/>
          </p:nvSpPr>
          <p:spPr bwMode="auto">
            <a:xfrm>
              <a:off x="3408" y="2304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3602" name="Oval 210"/>
            <p:cNvSpPr>
              <a:spLocks noChangeAspect="1" noChangeArrowheads="1"/>
            </p:cNvSpPr>
            <p:nvPr/>
          </p:nvSpPr>
          <p:spPr bwMode="auto">
            <a:xfrm>
              <a:off x="3504" y="2304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3603" name="Oval 211"/>
            <p:cNvSpPr>
              <a:spLocks noChangeAspect="1" noChangeArrowheads="1"/>
            </p:cNvSpPr>
            <p:nvPr/>
          </p:nvSpPr>
          <p:spPr bwMode="auto">
            <a:xfrm>
              <a:off x="3600" y="2304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3604" name="Oval 212"/>
            <p:cNvSpPr>
              <a:spLocks noChangeAspect="1" noChangeArrowheads="1"/>
            </p:cNvSpPr>
            <p:nvPr/>
          </p:nvSpPr>
          <p:spPr bwMode="auto">
            <a:xfrm>
              <a:off x="3696" y="2304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3605" name="Oval 213"/>
            <p:cNvSpPr>
              <a:spLocks noChangeAspect="1" noChangeArrowheads="1"/>
            </p:cNvSpPr>
            <p:nvPr/>
          </p:nvSpPr>
          <p:spPr bwMode="auto">
            <a:xfrm>
              <a:off x="2256" y="2400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3606" name="Oval 214"/>
            <p:cNvSpPr>
              <a:spLocks noChangeAspect="1" noChangeArrowheads="1"/>
            </p:cNvSpPr>
            <p:nvPr/>
          </p:nvSpPr>
          <p:spPr bwMode="auto">
            <a:xfrm>
              <a:off x="2352" y="2400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3607" name="Oval 215"/>
            <p:cNvSpPr>
              <a:spLocks noChangeAspect="1" noChangeArrowheads="1"/>
            </p:cNvSpPr>
            <p:nvPr/>
          </p:nvSpPr>
          <p:spPr bwMode="auto">
            <a:xfrm>
              <a:off x="2448" y="2400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3608" name="Oval 216"/>
            <p:cNvSpPr>
              <a:spLocks noChangeAspect="1" noChangeArrowheads="1"/>
            </p:cNvSpPr>
            <p:nvPr/>
          </p:nvSpPr>
          <p:spPr bwMode="auto">
            <a:xfrm>
              <a:off x="2544" y="2400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3609" name="Oval 217"/>
            <p:cNvSpPr>
              <a:spLocks noChangeAspect="1" noChangeArrowheads="1"/>
            </p:cNvSpPr>
            <p:nvPr/>
          </p:nvSpPr>
          <p:spPr bwMode="auto">
            <a:xfrm>
              <a:off x="2640" y="2400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3610" name="Oval 218"/>
            <p:cNvSpPr>
              <a:spLocks noChangeAspect="1" noChangeArrowheads="1"/>
            </p:cNvSpPr>
            <p:nvPr/>
          </p:nvSpPr>
          <p:spPr bwMode="auto">
            <a:xfrm>
              <a:off x="2736" y="2400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3611" name="Oval 219"/>
            <p:cNvSpPr>
              <a:spLocks noChangeAspect="1" noChangeArrowheads="1"/>
            </p:cNvSpPr>
            <p:nvPr/>
          </p:nvSpPr>
          <p:spPr bwMode="auto">
            <a:xfrm>
              <a:off x="2832" y="2400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3612" name="Oval 220"/>
            <p:cNvSpPr>
              <a:spLocks noChangeAspect="1" noChangeArrowheads="1"/>
            </p:cNvSpPr>
            <p:nvPr/>
          </p:nvSpPr>
          <p:spPr bwMode="auto">
            <a:xfrm>
              <a:off x="2928" y="2400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3613" name="Oval 221"/>
            <p:cNvSpPr>
              <a:spLocks noChangeAspect="1" noChangeArrowheads="1"/>
            </p:cNvSpPr>
            <p:nvPr/>
          </p:nvSpPr>
          <p:spPr bwMode="auto">
            <a:xfrm>
              <a:off x="3024" y="2400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3614" name="Oval 222"/>
            <p:cNvSpPr>
              <a:spLocks noChangeAspect="1" noChangeArrowheads="1"/>
            </p:cNvSpPr>
            <p:nvPr/>
          </p:nvSpPr>
          <p:spPr bwMode="auto">
            <a:xfrm>
              <a:off x="3120" y="2400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3615" name="Oval 223"/>
            <p:cNvSpPr>
              <a:spLocks noChangeAspect="1" noChangeArrowheads="1"/>
            </p:cNvSpPr>
            <p:nvPr/>
          </p:nvSpPr>
          <p:spPr bwMode="auto">
            <a:xfrm>
              <a:off x="3216" y="2400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3616" name="Oval 224"/>
            <p:cNvSpPr>
              <a:spLocks noChangeAspect="1" noChangeArrowheads="1"/>
            </p:cNvSpPr>
            <p:nvPr/>
          </p:nvSpPr>
          <p:spPr bwMode="auto">
            <a:xfrm>
              <a:off x="3312" y="2400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3617" name="Oval 225"/>
            <p:cNvSpPr>
              <a:spLocks noChangeAspect="1" noChangeArrowheads="1"/>
            </p:cNvSpPr>
            <p:nvPr/>
          </p:nvSpPr>
          <p:spPr bwMode="auto">
            <a:xfrm>
              <a:off x="3408" y="2400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3618" name="Oval 226"/>
            <p:cNvSpPr>
              <a:spLocks noChangeAspect="1" noChangeArrowheads="1"/>
            </p:cNvSpPr>
            <p:nvPr/>
          </p:nvSpPr>
          <p:spPr bwMode="auto">
            <a:xfrm>
              <a:off x="3504" y="2400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3619" name="Oval 227"/>
            <p:cNvSpPr>
              <a:spLocks noChangeAspect="1" noChangeArrowheads="1"/>
            </p:cNvSpPr>
            <p:nvPr/>
          </p:nvSpPr>
          <p:spPr bwMode="auto">
            <a:xfrm>
              <a:off x="3600" y="2400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3620" name="Oval 228"/>
            <p:cNvSpPr>
              <a:spLocks noChangeAspect="1" noChangeArrowheads="1"/>
            </p:cNvSpPr>
            <p:nvPr/>
          </p:nvSpPr>
          <p:spPr bwMode="auto">
            <a:xfrm>
              <a:off x="3696" y="2400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3621" name="Oval 229"/>
            <p:cNvSpPr>
              <a:spLocks noChangeAspect="1" noChangeArrowheads="1"/>
            </p:cNvSpPr>
            <p:nvPr/>
          </p:nvSpPr>
          <p:spPr bwMode="auto">
            <a:xfrm>
              <a:off x="2256" y="2496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3622" name="Oval 230"/>
            <p:cNvSpPr>
              <a:spLocks noChangeAspect="1" noChangeArrowheads="1"/>
            </p:cNvSpPr>
            <p:nvPr/>
          </p:nvSpPr>
          <p:spPr bwMode="auto">
            <a:xfrm>
              <a:off x="2352" y="2496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3623" name="Oval 231"/>
            <p:cNvSpPr>
              <a:spLocks noChangeAspect="1" noChangeArrowheads="1"/>
            </p:cNvSpPr>
            <p:nvPr/>
          </p:nvSpPr>
          <p:spPr bwMode="auto">
            <a:xfrm>
              <a:off x="2448" y="2496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3624" name="Oval 232"/>
            <p:cNvSpPr>
              <a:spLocks noChangeAspect="1" noChangeArrowheads="1"/>
            </p:cNvSpPr>
            <p:nvPr/>
          </p:nvSpPr>
          <p:spPr bwMode="auto">
            <a:xfrm>
              <a:off x="2544" y="2496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3625" name="Oval 233"/>
            <p:cNvSpPr>
              <a:spLocks noChangeAspect="1" noChangeArrowheads="1"/>
            </p:cNvSpPr>
            <p:nvPr/>
          </p:nvSpPr>
          <p:spPr bwMode="auto">
            <a:xfrm>
              <a:off x="2640" y="2496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3626" name="Oval 234"/>
            <p:cNvSpPr>
              <a:spLocks noChangeAspect="1" noChangeArrowheads="1"/>
            </p:cNvSpPr>
            <p:nvPr/>
          </p:nvSpPr>
          <p:spPr bwMode="auto">
            <a:xfrm>
              <a:off x="2736" y="2496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3627" name="Oval 235"/>
            <p:cNvSpPr>
              <a:spLocks noChangeAspect="1" noChangeArrowheads="1"/>
            </p:cNvSpPr>
            <p:nvPr/>
          </p:nvSpPr>
          <p:spPr bwMode="auto">
            <a:xfrm>
              <a:off x="2832" y="2496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3628" name="Oval 236"/>
            <p:cNvSpPr>
              <a:spLocks noChangeAspect="1" noChangeArrowheads="1"/>
            </p:cNvSpPr>
            <p:nvPr/>
          </p:nvSpPr>
          <p:spPr bwMode="auto">
            <a:xfrm>
              <a:off x="2928" y="2496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3629" name="Oval 237"/>
            <p:cNvSpPr>
              <a:spLocks noChangeAspect="1" noChangeArrowheads="1"/>
            </p:cNvSpPr>
            <p:nvPr/>
          </p:nvSpPr>
          <p:spPr bwMode="auto">
            <a:xfrm>
              <a:off x="3024" y="2496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3630" name="Oval 238"/>
            <p:cNvSpPr>
              <a:spLocks noChangeAspect="1" noChangeArrowheads="1"/>
            </p:cNvSpPr>
            <p:nvPr/>
          </p:nvSpPr>
          <p:spPr bwMode="auto">
            <a:xfrm>
              <a:off x="3120" y="2496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3631" name="Oval 239"/>
            <p:cNvSpPr>
              <a:spLocks noChangeAspect="1" noChangeArrowheads="1"/>
            </p:cNvSpPr>
            <p:nvPr/>
          </p:nvSpPr>
          <p:spPr bwMode="auto">
            <a:xfrm>
              <a:off x="3216" y="2496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3632" name="Oval 240"/>
            <p:cNvSpPr>
              <a:spLocks noChangeAspect="1" noChangeArrowheads="1"/>
            </p:cNvSpPr>
            <p:nvPr/>
          </p:nvSpPr>
          <p:spPr bwMode="auto">
            <a:xfrm>
              <a:off x="3312" y="2496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3633" name="Oval 241"/>
            <p:cNvSpPr>
              <a:spLocks noChangeAspect="1" noChangeArrowheads="1"/>
            </p:cNvSpPr>
            <p:nvPr/>
          </p:nvSpPr>
          <p:spPr bwMode="auto">
            <a:xfrm>
              <a:off x="3408" y="2496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3634" name="Oval 242"/>
            <p:cNvSpPr>
              <a:spLocks noChangeAspect="1" noChangeArrowheads="1"/>
            </p:cNvSpPr>
            <p:nvPr/>
          </p:nvSpPr>
          <p:spPr bwMode="auto">
            <a:xfrm>
              <a:off x="3504" y="2496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3635" name="Oval 243"/>
            <p:cNvSpPr>
              <a:spLocks noChangeAspect="1" noChangeArrowheads="1"/>
            </p:cNvSpPr>
            <p:nvPr/>
          </p:nvSpPr>
          <p:spPr bwMode="auto">
            <a:xfrm>
              <a:off x="3600" y="2496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3636" name="Oval 244"/>
            <p:cNvSpPr>
              <a:spLocks noChangeAspect="1" noChangeArrowheads="1"/>
            </p:cNvSpPr>
            <p:nvPr/>
          </p:nvSpPr>
          <p:spPr bwMode="auto">
            <a:xfrm>
              <a:off x="3696" y="2496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3637" name="Oval 245"/>
            <p:cNvSpPr>
              <a:spLocks noChangeAspect="1" noChangeArrowheads="1"/>
            </p:cNvSpPr>
            <p:nvPr/>
          </p:nvSpPr>
          <p:spPr bwMode="auto">
            <a:xfrm>
              <a:off x="2256" y="259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3638" name="Oval 246"/>
            <p:cNvSpPr>
              <a:spLocks noChangeAspect="1" noChangeArrowheads="1"/>
            </p:cNvSpPr>
            <p:nvPr/>
          </p:nvSpPr>
          <p:spPr bwMode="auto">
            <a:xfrm>
              <a:off x="2352" y="259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3639" name="Oval 247"/>
            <p:cNvSpPr>
              <a:spLocks noChangeAspect="1" noChangeArrowheads="1"/>
            </p:cNvSpPr>
            <p:nvPr/>
          </p:nvSpPr>
          <p:spPr bwMode="auto">
            <a:xfrm>
              <a:off x="2448" y="259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3640" name="Oval 248"/>
            <p:cNvSpPr>
              <a:spLocks noChangeAspect="1" noChangeArrowheads="1"/>
            </p:cNvSpPr>
            <p:nvPr/>
          </p:nvSpPr>
          <p:spPr bwMode="auto">
            <a:xfrm>
              <a:off x="2544" y="259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3641" name="Oval 249"/>
            <p:cNvSpPr>
              <a:spLocks noChangeAspect="1" noChangeArrowheads="1"/>
            </p:cNvSpPr>
            <p:nvPr/>
          </p:nvSpPr>
          <p:spPr bwMode="auto">
            <a:xfrm>
              <a:off x="2640" y="259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3642" name="Oval 250"/>
            <p:cNvSpPr>
              <a:spLocks noChangeAspect="1" noChangeArrowheads="1"/>
            </p:cNvSpPr>
            <p:nvPr/>
          </p:nvSpPr>
          <p:spPr bwMode="auto">
            <a:xfrm>
              <a:off x="2736" y="259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3643" name="Oval 251"/>
            <p:cNvSpPr>
              <a:spLocks noChangeAspect="1" noChangeArrowheads="1"/>
            </p:cNvSpPr>
            <p:nvPr/>
          </p:nvSpPr>
          <p:spPr bwMode="auto">
            <a:xfrm>
              <a:off x="2832" y="259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3644" name="Oval 252"/>
            <p:cNvSpPr>
              <a:spLocks noChangeAspect="1" noChangeArrowheads="1"/>
            </p:cNvSpPr>
            <p:nvPr/>
          </p:nvSpPr>
          <p:spPr bwMode="auto">
            <a:xfrm>
              <a:off x="2928" y="259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3645" name="Oval 253"/>
            <p:cNvSpPr>
              <a:spLocks noChangeAspect="1" noChangeArrowheads="1"/>
            </p:cNvSpPr>
            <p:nvPr/>
          </p:nvSpPr>
          <p:spPr bwMode="auto">
            <a:xfrm>
              <a:off x="3024" y="259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3646" name="Oval 254"/>
            <p:cNvSpPr>
              <a:spLocks noChangeAspect="1" noChangeArrowheads="1"/>
            </p:cNvSpPr>
            <p:nvPr/>
          </p:nvSpPr>
          <p:spPr bwMode="auto">
            <a:xfrm>
              <a:off x="3120" y="259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3647" name="Oval 255"/>
            <p:cNvSpPr>
              <a:spLocks noChangeAspect="1" noChangeArrowheads="1"/>
            </p:cNvSpPr>
            <p:nvPr/>
          </p:nvSpPr>
          <p:spPr bwMode="auto">
            <a:xfrm>
              <a:off x="3216" y="259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3648" name="Oval 256"/>
            <p:cNvSpPr>
              <a:spLocks noChangeAspect="1" noChangeArrowheads="1"/>
            </p:cNvSpPr>
            <p:nvPr/>
          </p:nvSpPr>
          <p:spPr bwMode="auto">
            <a:xfrm>
              <a:off x="3312" y="259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3649" name="Oval 257"/>
            <p:cNvSpPr>
              <a:spLocks noChangeAspect="1" noChangeArrowheads="1"/>
            </p:cNvSpPr>
            <p:nvPr/>
          </p:nvSpPr>
          <p:spPr bwMode="auto">
            <a:xfrm>
              <a:off x="3408" y="259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3650" name="Oval 258"/>
            <p:cNvSpPr>
              <a:spLocks noChangeAspect="1" noChangeArrowheads="1"/>
            </p:cNvSpPr>
            <p:nvPr/>
          </p:nvSpPr>
          <p:spPr bwMode="auto">
            <a:xfrm>
              <a:off x="3504" y="259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3651" name="Oval 259"/>
            <p:cNvSpPr>
              <a:spLocks noChangeAspect="1" noChangeArrowheads="1"/>
            </p:cNvSpPr>
            <p:nvPr/>
          </p:nvSpPr>
          <p:spPr bwMode="auto">
            <a:xfrm>
              <a:off x="3600" y="259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3652" name="Oval 260"/>
            <p:cNvSpPr>
              <a:spLocks noChangeAspect="1" noChangeArrowheads="1"/>
            </p:cNvSpPr>
            <p:nvPr/>
          </p:nvSpPr>
          <p:spPr bwMode="auto">
            <a:xfrm>
              <a:off x="3696" y="259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</p:grpSp>
      <p:sp>
        <p:nvSpPr>
          <p:cNvPr id="443653" name="Text Box 261"/>
          <p:cNvSpPr txBox="1">
            <a:spLocks noChangeArrowheads="1"/>
          </p:cNvSpPr>
          <p:nvPr/>
        </p:nvSpPr>
        <p:spPr bwMode="auto">
          <a:xfrm>
            <a:off x="609600" y="2133600"/>
            <a:ext cx="3095625" cy="3113088"/>
          </a:xfrm>
          <a:prstGeom prst="rect">
            <a:avLst/>
          </a:prstGeom>
          <a:noFill/>
          <a:ln w="19050">
            <a:noFill/>
            <a:miter lim="800000"/>
            <a:headEnd type="none" w="sm" len="sm"/>
            <a:tailEnd type="none" w="med" len="lg"/>
          </a:ln>
          <a:effectLst/>
        </p:spPr>
        <p:txBody>
          <a:bodyPr wrap="none">
            <a:spAutoFit/>
          </a:bodyPr>
          <a:lstStyle/>
          <a:p>
            <a:r>
              <a:rPr lang="en-US"/>
              <a:t>do ic = 1, n, B</a:t>
            </a:r>
          </a:p>
          <a:p>
            <a:r>
              <a:rPr lang="en-US"/>
              <a:t>  do jc = 1, n , B</a:t>
            </a:r>
          </a:p>
          <a:p>
            <a:r>
              <a:rPr lang="en-US"/>
              <a:t>     do t = 1,T</a:t>
            </a:r>
          </a:p>
          <a:p>
            <a:r>
              <a:rPr lang="en-US"/>
              <a:t>        </a:t>
            </a:r>
            <a:r>
              <a:rPr lang="en-US">
                <a:solidFill>
                  <a:schemeClr val="bg2"/>
                </a:solidFill>
              </a:rPr>
              <a:t>do i = 1,B</a:t>
            </a:r>
          </a:p>
          <a:p>
            <a:r>
              <a:rPr lang="en-US">
                <a:solidFill>
                  <a:schemeClr val="bg2"/>
                </a:solidFill>
              </a:rPr>
              <a:t>           do j = 1,B</a:t>
            </a:r>
          </a:p>
          <a:p>
            <a:r>
              <a:rPr lang="en-US">
                <a:solidFill>
                  <a:schemeClr val="bg2"/>
                </a:solidFill>
              </a:rPr>
              <a:t>              … a(ic+i-1,jc+j-1) …</a:t>
            </a:r>
          </a:p>
          <a:p>
            <a:r>
              <a:rPr lang="en-US">
                <a:solidFill>
                  <a:schemeClr val="bg2"/>
                </a:solidFill>
              </a:rPr>
              <a:t>           end do</a:t>
            </a:r>
          </a:p>
          <a:p>
            <a:r>
              <a:rPr lang="en-US">
                <a:solidFill>
                  <a:schemeClr val="bg2"/>
                </a:solidFill>
              </a:rPr>
              <a:t>        end do</a:t>
            </a:r>
          </a:p>
          <a:p>
            <a:r>
              <a:rPr lang="en-US"/>
              <a:t>     end do</a:t>
            </a:r>
          </a:p>
          <a:p>
            <a:r>
              <a:rPr lang="en-US"/>
              <a:t>  end do</a:t>
            </a:r>
          </a:p>
          <a:p>
            <a:r>
              <a:rPr lang="en-US"/>
              <a:t>end do</a:t>
            </a:r>
          </a:p>
        </p:txBody>
      </p:sp>
      <p:grpSp>
        <p:nvGrpSpPr>
          <p:cNvPr id="443654" name="Group 262"/>
          <p:cNvGrpSpPr>
            <a:grpSpLocks/>
          </p:cNvGrpSpPr>
          <p:nvPr/>
        </p:nvGrpSpPr>
        <p:grpSpPr bwMode="auto">
          <a:xfrm>
            <a:off x="6159500" y="3384550"/>
            <a:ext cx="1524000" cy="1835150"/>
            <a:chOff x="3120" y="1364"/>
            <a:chExt cx="960" cy="1156"/>
          </a:xfrm>
        </p:grpSpPr>
        <p:sp>
          <p:nvSpPr>
            <p:cNvPr id="443655" name="Line 263"/>
            <p:cNvSpPr>
              <a:spLocks noChangeShapeType="1"/>
            </p:cNvSpPr>
            <p:nvPr/>
          </p:nvSpPr>
          <p:spPr bwMode="auto">
            <a:xfrm>
              <a:off x="3312" y="1552"/>
              <a:ext cx="768" cy="0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 type="none" w="sm" len="sm"/>
              <a:tailEnd type="triangl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3656" name="Line 264"/>
            <p:cNvSpPr>
              <a:spLocks noChangeShapeType="1"/>
            </p:cNvSpPr>
            <p:nvPr/>
          </p:nvSpPr>
          <p:spPr bwMode="auto">
            <a:xfrm>
              <a:off x="3312" y="1654"/>
              <a:ext cx="768" cy="0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 type="none" w="sm" len="sm"/>
              <a:tailEnd type="triangl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3657" name="Line 265"/>
            <p:cNvSpPr>
              <a:spLocks noChangeShapeType="1"/>
            </p:cNvSpPr>
            <p:nvPr/>
          </p:nvSpPr>
          <p:spPr bwMode="auto">
            <a:xfrm flipH="1">
              <a:off x="3314" y="1560"/>
              <a:ext cx="706" cy="89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 type="none" w="sm" len="sm"/>
              <a:tailEnd type="none" w="med" len="lg"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443658" name="Line 266"/>
            <p:cNvSpPr>
              <a:spLocks noChangeShapeType="1"/>
            </p:cNvSpPr>
            <p:nvPr/>
          </p:nvSpPr>
          <p:spPr bwMode="auto">
            <a:xfrm>
              <a:off x="4080" y="2232"/>
              <a:ext cx="0" cy="288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 type="none" w="sm" len="sm"/>
              <a:tailEnd type="triangl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3659" name="Line 267"/>
            <p:cNvSpPr>
              <a:spLocks noChangeShapeType="1"/>
            </p:cNvSpPr>
            <p:nvPr/>
          </p:nvSpPr>
          <p:spPr bwMode="auto">
            <a:xfrm flipH="1">
              <a:off x="3120" y="2496"/>
              <a:ext cx="960" cy="0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 type="none" w="sm" len="sm"/>
              <a:tailEnd type="triangle" w="med" len="lg"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443660" name="Line 268"/>
            <p:cNvSpPr>
              <a:spLocks noChangeShapeType="1"/>
            </p:cNvSpPr>
            <p:nvPr/>
          </p:nvSpPr>
          <p:spPr bwMode="auto">
            <a:xfrm flipV="1">
              <a:off x="3120" y="1368"/>
              <a:ext cx="0" cy="1128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 type="none" w="sm" len="sm"/>
              <a:tailEnd type="triangle" w="med" len="lg"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443661" name="Line 269"/>
            <p:cNvSpPr>
              <a:spLocks noChangeShapeType="1"/>
            </p:cNvSpPr>
            <p:nvPr/>
          </p:nvSpPr>
          <p:spPr bwMode="auto">
            <a:xfrm>
              <a:off x="3120" y="1372"/>
              <a:ext cx="192" cy="0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 type="none" w="sm" len="sm"/>
              <a:tailEnd type="triangle" w="med" len="lg"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443662" name="Line 270"/>
            <p:cNvSpPr>
              <a:spLocks noChangeShapeType="1"/>
            </p:cNvSpPr>
            <p:nvPr/>
          </p:nvSpPr>
          <p:spPr bwMode="auto">
            <a:xfrm>
              <a:off x="3312" y="1750"/>
              <a:ext cx="768" cy="0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 type="none" w="sm" len="sm"/>
              <a:tailEnd type="triangl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3663" name="Line 271"/>
            <p:cNvSpPr>
              <a:spLocks noChangeShapeType="1"/>
            </p:cNvSpPr>
            <p:nvPr/>
          </p:nvSpPr>
          <p:spPr bwMode="auto">
            <a:xfrm>
              <a:off x="3312" y="1846"/>
              <a:ext cx="768" cy="0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 type="none" w="sm" len="sm"/>
              <a:tailEnd type="triangl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3664" name="Line 272"/>
            <p:cNvSpPr>
              <a:spLocks noChangeShapeType="1"/>
            </p:cNvSpPr>
            <p:nvPr/>
          </p:nvSpPr>
          <p:spPr bwMode="auto">
            <a:xfrm>
              <a:off x="3312" y="1942"/>
              <a:ext cx="768" cy="0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 type="none" w="sm" len="sm"/>
              <a:tailEnd type="triangl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3665" name="Line 273"/>
            <p:cNvSpPr>
              <a:spLocks noChangeShapeType="1"/>
            </p:cNvSpPr>
            <p:nvPr/>
          </p:nvSpPr>
          <p:spPr bwMode="auto">
            <a:xfrm>
              <a:off x="3312" y="2038"/>
              <a:ext cx="768" cy="0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 type="none" w="sm" len="sm"/>
              <a:tailEnd type="triangl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3666" name="Line 274"/>
            <p:cNvSpPr>
              <a:spLocks noChangeShapeType="1"/>
            </p:cNvSpPr>
            <p:nvPr/>
          </p:nvSpPr>
          <p:spPr bwMode="auto">
            <a:xfrm>
              <a:off x="3312" y="2134"/>
              <a:ext cx="768" cy="0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 type="none" w="sm" len="sm"/>
              <a:tailEnd type="triangl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3667" name="Line 275"/>
            <p:cNvSpPr>
              <a:spLocks noChangeShapeType="1"/>
            </p:cNvSpPr>
            <p:nvPr/>
          </p:nvSpPr>
          <p:spPr bwMode="auto">
            <a:xfrm>
              <a:off x="3312" y="2230"/>
              <a:ext cx="768" cy="0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 type="none" w="sm" len="sm"/>
              <a:tailEnd type="triangl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3668" name="Line 276"/>
            <p:cNvSpPr>
              <a:spLocks noChangeShapeType="1"/>
            </p:cNvSpPr>
            <p:nvPr/>
          </p:nvSpPr>
          <p:spPr bwMode="auto">
            <a:xfrm flipH="1">
              <a:off x="3314" y="1656"/>
              <a:ext cx="706" cy="89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 type="none" w="sm" len="sm"/>
              <a:tailEnd type="none" w="med" len="lg"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443669" name="Line 277"/>
            <p:cNvSpPr>
              <a:spLocks noChangeShapeType="1"/>
            </p:cNvSpPr>
            <p:nvPr/>
          </p:nvSpPr>
          <p:spPr bwMode="auto">
            <a:xfrm flipH="1">
              <a:off x="3314" y="1752"/>
              <a:ext cx="706" cy="89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 type="none" w="sm" len="sm"/>
              <a:tailEnd type="none" w="med" len="lg"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443670" name="Line 278"/>
            <p:cNvSpPr>
              <a:spLocks noChangeShapeType="1"/>
            </p:cNvSpPr>
            <p:nvPr/>
          </p:nvSpPr>
          <p:spPr bwMode="auto">
            <a:xfrm flipH="1">
              <a:off x="3314" y="1848"/>
              <a:ext cx="706" cy="89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 type="none" w="sm" len="sm"/>
              <a:tailEnd type="none" w="med" len="lg"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443671" name="Line 279"/>
            <p:cNvSpPr>
              <a:spLocks noChangeShapeType="1"/>
            </p:cNvSpPr>
            <p:nvPr/>
          </p:nvSpPr>
          <p:spPr bwMode="auto">
            <a:xfrm flipH="1">
              <a:off x="3314" y="1944"/>
              <a:ext cx="706" cy="89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 type="none" w="sm" len="sm"/>
              <a:tailEnd type="none" w="med" len="lg"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443672" name="Line 280"/>
            <p:cNvSpPr>
              <a:spLocks noChangeShapeType="1"/>
            </p:cNvSpPr>
            <p:nvPr/>
          </p:nvSpPr>
          <p:spPr bwMode="auto">
            <a:xfrm flipH="1">
              <a:off x="3314" y="2040"/>
              <a:ext cx="706" cy="89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 type="none" w="sm" len="sm"/>
              <a:tailEnd type="none" w="med" len="lg"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443673" name="Line 281"/>
            <p:cNvSpPr>
              <a:spLocks noChangeShapeType="1"/>
            </p:cNvSpPr>
            <p:nvPr/>
          </p:nvSpPr>
          <p:spPr bwMode="auto">
            <a:xfrm flipH="1">
              <a:off x="3314" y="2136"/>
              <a:ext cx="706" cy="89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 type="none" w="sm" len="sm"/>
              <a:tailEnd type="none" w="med" len="lg"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443674" name="Line 282"/>
            <p:cNvSpPr>
              <a:spLocks noChangeShapeType="1"/>
            </p:cNvSpPr>
            <p:nvPr/>
          </p:nvSpPr>
          <p:spPr bwMode="auto">
            <a:xfrm rot="5400000">
              <a:off x="3216" y="1460"/>
              <a:ext cx="192" cy="0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 type="none" w="sm" len="sm"/>
              <a:tailEnd type="triangle" w="med" len="lg"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</p:grpSp>
      <p:sp>
        <p:nvSpPr>
          <p:cNvPr id="443675" name="Text Box 283"/>
          <p:cNvSpPr txBox="1">
            <a:spLocks noChangeArrowheads="1"/>
          </p:cNvSpPr>
          <p:nvPr/>
        </p:nvSpPr>
        <p:spPr bwMode="auto">
          <a:xfrm>
            <a:off x="6553200" y="5332413"/>
            <a:ext cx="717550" cy="366712"/>
          </a:xfrm>
          <a:prstGeom prst="rect">
            <a:avLst/>
          </a:prstGeom>
          <a:noFill/>
          <a:ln w="19050">
            <a:noFill/>
            <a:miter lim="800000"/>
            <a:headEnd type="none" w="sm" len="sm"/>
            <a:tailEnd type="none" w="med" len="lg"/>
          </a:ln>
          <a:effectLst/>
        </p:spPr>
        <p:txBody>
          <a:bodyPr wrap="none">
            <a:spAutoFit/>
          </a:bodyPr>
          <a:lstStyle/>
          <a:p>
            <a:r>
              <a:rPr lang="en-US"/>
              <a:t>jc =2</a:t>
            </a:r>
          </a:p>
        </p:txBody>
      </p:sp>
      <p:sp>
        <p:nvSpPr>
          <p:cNvPr id="443676" name="Text Box 284"/>
          <p:cNvSpPr txBox="1">
            <a:spLocks noChangeArrowheads="1"/>
          </p:cNvSpPr>
          <p:nvPr/>
        </p:nvSpPr>
        <p:spPr bwMode="auto">
          <a:xfrm>
            <a:off x="7799388" y="4087813"/>
            <a:ext cx="688975" cy="366712"/>
          </a:xfrm>
          <a:prstGeom prst="rect">
            <a:avLst/>
          </a:prstGeom>
          <a:noFill/>
          <a:ln w="19050">
            <a:noFill/>
            <a:miter lim="800000"/>
            <a:headEnd type="none" w="sm" len="sm"/>
            <a:tailEnd type="none" w="med" len="lg"/>
          </a:ln>
          <a:effectLst/>
        </p:spPr>
        <p:txBody>
          <a:bodyPr wrap="none">
            <a:spAutoFit/>
          </a:bodyPr>
          <a:lstStyle/>
          <a:p>
            <a:r>
              <a:rPr lang="en-US"/>
              <a:t>ic =2</a:t>
            </a:r>
          </a:p>
        </p:txBody>
      </p:sp>
      <p:sp>
        <p:nvSpPr>
          <p:cNvPr id="443677" name="Text Box 285"/>
          <p:cNvSpPr txBox="1">
            <a:spLocks noChangeArrowheads="1"/>
          </p:cNvSpPr>
          <p:nvPr/>
        </p:nvSpPr>
        <p:spPr bwMode="auto">
          <a:xfrm>
            <a:off x="2603500" y="4829175"/>
            <a:ext cx="1524000" cy="366713"/>
          </a:xfrm>
          <a:prstGeom prst="rect">
            <a:avLst/>
          </a:prstGeom>
          <a:noFill/>
          <a:ln w="19050">
            <a:noFill/>
            <a:miter lim="800000"/>
            <a:headEnd type="none" w="sm" len="sm"/>
            <a:tailEnd type="none" w="med" len="lg"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FF0033"/>
                </a:solidFill>
              </a:rPr>
              <a:t>B: Block size</a:t>
            </a:r>
          </a:p>
        </p:txBody>
      </p:sp>
      <p:grpSp>
        <p:nvGrpSpPr>
          <p:cNvPr id="443678" name="Group 286"/>
          <p:cNvGrpSpPr>
            <a:grpSpLocks/>
          </p:cNvGrpSpPr>
          <p:nvPr/>
        </p:nvGrpSpPr>
        <p:grpSpPr bwMode="auto">
          <a:xfrm>
            <a:off x="2333625" y="2011363"/>
            <a:ext cx="1954213" cy="590550"/>
            <a:chOff x="1470" y="1267"/>
            <a:chExt cx="1231" cy="372"/>
          </a:xfrm>
        </p:grpSpPr>
        <p:sp>
          <p:nvSpPr>
            <p:cNvPr id="443679" name="AutoShape 287"/>
            <p:cNvSpPr>
              <a:spLocks/>
            </p:cNvSpPr>
            <p:nvPr/>
          </p:nvSpPr>
          <p:spPr bwMode="auto">
            <a:xfrm rot="-1518222">
              <a:off x="1470" y="1316"/>
              <a:ext cx="210" cy="323"/>
            </a:xfrm>
            <a:prstGeom prst="rightBrace">
              <a:avLst>
                <a:gd name="adj1" fmla="val 12817"/>
                <a:gd name="adj2" fmla="val 50000"/>
              </a:avLst>
            </a:prstGeom>
            <a:noFill/>
            <a:ln w="19050">
              <a:solidFill>
                <a:srgbClr val="FF0033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3680" name="Text Box 288"/>
            <p:cNvSpPr txBox="1">
              <a:spLocks noChangeArrowheads="1"/>
            </p:cNvSpPr>
            <p:nvPr/>
          </p:nvSpPr>
          <p:spPr bwMode="auto">
            <a:xfrm>
              <a:off x="1727" y="1267"/>
              <a:ext cx="974" cy="231"/>
            </a:xfrm>
            <a:prstGeom prst="rect">
              <a:avLst/>
            </a:prstGeom>
            <a:noFill/>
            <a:ln w="19050">
              <a:noFill/>
              <a:miter lim="800000"/>
              <a:headEnd type="none" w="sm" len="sm"/>
              <a:tailEnd type="none" w="med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>
                  <a:solidFill>
                    <a:srgbClr val="FF0033"/>
                  </a:solidFill>
                </a:rPr>
                <a:t>control loops</a:t>
              </a:r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651772891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-</a:t>
            </a:r>
            <a:fld id="{17A14FF2-16DA-43C4-AE98-4730445ED93A}" type="slidenum">
              <a:rPr lang="en-US"/>
              <a:pPr/>
              <a:t>53</a:t>
            </a:fld>
            <a:r>
              <a:rPr lang="en-US"/>
              <a:t>-</a:t>
            </a:r>
          </a:p>
        </p:txBody>
      </p:sp>
      <p:sp>
        <p:nvSpPr>
          <p:cNvPr id="444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Loop Blocking (Tiling)</a:t>
            </a:r>
          </a:p>
        </p:txBody>
      </p:sp>
      <p:sp>
        <p:nvSpPr>
          <p:cNvPr id="444419" name="Text Box 3"/>
          <p:cNvSpPr txBox="1">
            <a:spLocks noChangeArrowheads="1"/>
          </p:cNvSpPr>
          <p:nvPr/>
        </p:nvSpPr>
        <p:spPr bwMode="auto">
          <a:xfrm>
            <a:off x="584200" y="2098675"/>
            <a:ext cx="1747838" cy="2014538"/>
          </a:xfrm>
          <a:prstGeom prst="rect">
            <a:avLst/>
          </a:prstGeom>
          <a:noFill/>
          <a:ln w="19050">
            <a:noFill/>
            <a:miter lim="800000"/>
            <a:headEnd type="none" w="sm" len="sm"/>
            <a:tailEnd type="none" w="med" len="lg"/>
          </a:ln>
          <a:effectLst/>
        </p:spPr>
        <p:txBody>
          <a:bodyPr wrap="none">
            <a:spAutoFit/>
          </a:bodyPr>
          <a:lstStyle/>
          <a:p>
            <a:r>
              <a:rPr lang="en-US"/>
              <a:t>do t = 1,T</a:t>
            </a:r>
          </a:p>
          <a:p>
            <a:r>
              <a:rPr lang="en-US"/>
              <a:t>  do i = 1,n</a:t>
            </a:r>
          </a:p>
          <a:p>
            <a:r>
              <a:rPr lang="en-US"/>
              <a:t>     do j = 1,n</a:t>
            </a:r>
          </a:p>
          <a:p>
            <a:r>
              <a:rPr lang="en-US"/>
              <a:t>         … a(i,j) …</a:t>
            </a:r>
          </a:p>
          <a:p>
            <a:r>
              <a:rPr lang="en-US"/>
              <a:t>     end do</a:t>
            </a:r>
          </a:p>
          <a:p>
            <a:r>
              <a:rPr lang="en-US"/>
              <a:t>  end do</a:t>
            </a:r>
          </a:p>
          <a:p>
            <a:r>
              <a:rPr lang="en-US"/>
              <a:t>end do</a:t>
            </a:r>
          </a:p>
        </p:txBody>
      </p:sp>
      <p:sp>
        <p:nvSpPr>
          <p:cNvPr id="444420" name="Text Box 4"/>
          <p:cNvSpPr txBox="1">
            <a:spLocks noChangeArrowheads="1"/>
          </p:cNvSpPr>
          <p:nvPr/>
        </p:nvSpPr>
        <p:spPr bwMode="auto">
          <a:xfrm>
            <a:off x="2692400" y="1824038"/>
            <a:ext cx="2754313" cy="2563812"/>
          </a:xfrm>
          <a:prstGeom prst="rect">
            <a:avLst/>
          </a:prstGeom>
          <a:noFill/>
          <a:ln w="19050">
            <a:noFill/>
            <a:miter lim="800000"/>
            <a:headEnd type="none" w="sm" len="sm"/>
            <a:tailEnd type="none" w="med" len="lg"/>
          </a:ln>
          <a:effectLst/>
        </p:spPr>
        <p:txBody>
          <a:bodyPr wrap="none">
            <a:spAutoFit/>
          </a:bodyPr>
          <a:lstStyle/>
          <a:p>
            <a:r>
              <a:rPr lang="en-US"/>
              <a:t>do t = 1,T</a:t>
            </a:r>
          </a:p>
          <a:p>
            <a:r>
              <a:rPr lang="en-US"/>
              <a:t> do ic = 1, n, B</a:t>
            </a:r>
          </a:p>
          <a:p>
            <a:r>
              <a:rPr lang="en-US"/>
              <a:t>  do i = 1,B</a:t>
            </a:r>
          </a:p>
          <a:p>
            <a:r>
              <a:rPr lang="en-US"/>
              <a:t>    do jc = 1, n, B</a:t>
            </a:r>
          </a:p>
          <a:p>
            <a:r>
              <a:rPr lang="en-US"/>
              <a:t>     do j = 1,B</a:t>
            </a:r>
          </a:p>
          <a:p>
            <a:r>
              <a:rPr lang="en-US"/>
              <a:t>         … a(ic+i-1,jc+j-1) …</a:t>
            </a:r>
          </a:p>
          <a:p>
            <a:r>
              <a:rPr lang="en-US"/>
              <a:t>     end do</a:t>
            </a:r>
          </a:p>
          <a:p>
            <a:r>
              <a:rPr lang="en-US"/>
              <a:t>  end do</a:t>
            </a:r>
          </a:p>
          <a:p>
            <a:r>
              <a:rPr lang="en-US"/>
              <a:t>end do</a:t>
            </a:r>
          </a:p>
        </p:txBody>
      </p:sp>
      <p:sp>
        <p:nvSpPr>
          <p:cNvPr id="444421" name="Text Box 5"/>
          <p:cNvSpPr txBox="1">
            <a:spLocks noChangeArrowheads="1"/>
          </p:cNvSpPr>
          <p:nvPr/>
        </p:nvSpPr>
        <p:spPr bwMode="auto">
          <a:xfrm>
            <a:off x="5549900" y="1549400"/>
            <a:ext cx="3095625" cy="3113088"/>
          </a:xfrm>
          <a:prstGeom prst="rect">
            <a:avLst/>
          </a:prstGeom>
          <a:noFill/>
          <a:ln w="19050">
            <a:noFill/>
            <a:miter lim="800000"/>
            <a:headEnd type="none" w="sm" len="sm"/>
            <a:tailEnd type="none" w="med" len="lg"/>
          </a:ln>
          <a:effectLst/>
        </p:spPr>
        <p:txBody>
          <a:bodyPr wrap="none">
            <a:spAutoFit/>
          </a:bodyPr>
          <a:lstStyle/>
          <a:p>
            <a:r>
              <a:rPr lang="en-US"/>
              <a:t>do ic = 1, n, B</a:t>
            </a:r>
          </a:p>
          <a:p>
            <a:r>
              <a:rPr lang="en-US"/>
              <a:t>  do jc = 1, n , B</a:t>
            </a:r>
          </a:p>
          <a:p>
            <a:r>
              <a:rPr lang="en-US"/>
              <a:t>     do t = 1,T</a:t>
            </a:r>
          </a:p>
          <a:p>
            <a:r>
              <a:rPr lang="en-US"/>
              <a:t>        do i = 1,B</a:t>
            </a:r>
          </a:p>
          <a:p>
            <a:r>
              <a:rPr lang="en-US"/>
              <a:t>           do j = 1,B</a:t>
            </a:r>
          </a:p>
          <a:p>
            <a:r>
              <a:rPr lang="en-US"/>
              <a:t>              … a(ic+i-1,jc+j-1) …</a:t>
            </a:r>
          </a:p>
          <a:p>
            <a:r>
              <a:rPr lang="en-US"/>
              <a:t>           end do</a:t>
            </a:r>
          </a:p>
          <a:p>
            <a:r>
              <a:rPr lang="en-US"/>
              <a:t>        end do</a:t>
            </a:r>
          </a:p>
          <a:p>
            <a:r>
              <a:rPr lang="en-US"/>
              <a:t>     end do</a:t>
            </a:r>
          </a:p>
          <a:p>
            <a:r>
              <a:rPr lang="en-US"/>
              <a:t>  end do</a:t>
            </a:r>
          </a:p>
          <a:p>
            <a:r>
              <a:rPr lang="en-US"/>
              <a:t>end do</a:t>
            </a:r>
          </a:p>
        </p:txBody>
      </p:sp>
      <p:sp>
        <p:nvSpPr>
          <p:cNvPr id="444422" name="Rectangle 6"/>
          <p:cNvSpPr>
            <a:spLocks noChangeArrowheads="1"/>
          </p:cNvSpPr>
          <p:nvPr/>
        </p:nvSpPr>
        <p:spPr bwMode="auto">
          <a:xfrm>
            <a:off x="685800" y="5759450"/>
            <a:ext cx="7772400" cy="54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>
              <a:spcBef>
                <a:spcPct val="6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Wingdings" pitchFamily="2" charset="2"/>
              <a:buChar char="l"/>
            </a:pPr>
            <a:r>
              <a:rPr lang="en-US" sz="2000"/>
              <a:t>When is loop blocking legal?  </a:t>
            </a:r>
          </a:p>
        </p:txBody>
      </p:sp>
    </p:spTree>
    <p:extLst>
      <p:ext uri="{BB962C8B-B14F-4D97-AF65-F5344CB8AC3E}">
        <p14:creationId xmlns:p14="http://schemas.microsoft.com/office/powerpoint/2010/main" val="1686832597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053" y="609600"/>
            <a:ext cx="9091863" cy="2819400"/>
          </a:xfrm>
          <a:solidFill>
            <a:schemeClr val="bg1">
              <a:lumMod val="95000"/>
            </a:schemeClr>
          </a:solidFill>
        </p:spPr>
        <p:txBody>
          <a:bodyPr anchor="ctr" anchorCtr="0">
            <a:noAutofit/>
          </a:bodyPr>
          <a:lstStyle/>
          <a:p>
            <a:pPr fontAlgn="base"/>
            <a:r>
              <a:rPr lang="en-US" b="1" dirty="0"/>
              <a:t>CSC D70: </a:t>
            </a:r>
            <a:br>
              <a:rPr lang="en-US" b="1" dirty="0"/>
            </a:br>
            <a:r>
              <a:rPr lang="en-US" b="1" dirty="0"/>
              <a:t>Compiler Optimization</a:t>
            </a:r>
            <a:br>
              <a:rPr lang="en-US" b="1" dirty="0"/>
            </a:br>
            <a:r>
              <a:rPr lang="en-US" b="1" dirty="0"/>
              <a:t>Parallelization</a:t>
            </a:r>
          </a:p>
        </p:txBody>
      </p:sp>
      <p:sp>
        <p:nvSpPr>
          <p:cNvPr id="8" name="Subtitle 2"/>
          <p:cNvSpPr txBox="1">
            <a:spLocks/>
          </p:cNvSpPr>
          <p:nvPr/>
        </p:nvSpPr>
        <p:spPr>
          <a:xfrm>
            <a:off x="5905500" y="5414556"/>
            <a:ext cx="571500" cy="42705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sz="2200" dirty="0"/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A38BC0D9-9426-462E-A586-ED53F18E484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9600" y="3875481"/>
            <a:ext cx="8153400" cy="1752600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0000FF"/>
                </a:solidFill>
              </a:rPr>
              <a:t>Prof. Gennady </a:t>
            </a:r>
            <a:r>
              <a:rPr lang="en-US" dirty="0" err="1">
                <a:solidFill>
                  <a:srgbClr val="0000FF"/>
                </a:solidFill>
              </a:rPr>
              <a:t>Pekhimenko</a:t>
            </a:r>
            <a:endParaRPr lang="en-US" dirty="0">
              <a:solidFill>
                <a:srgbClr val="0000FF"/>
              </a:solidFill>
            </a:endParaRPr>
          </a:p>
          <a:p>
            <a:r>
              <a:rPr lang="en-US" dirty="0">
                <a:solidFill>
                  <a:schemeClr val="tx1"/>
                </a:solidFill>
              </a:rPr>
              <a:t>University of Toronto</a:t>
            </a:r>
          </a:p>
          <a:p>
            <a:r>
              <a:rPr lang="en-US" dirty="0">
                <a:solidFill>
                  <a:schemeClr val="tx1"/>
                </a:solidFill>
              </a:rPr>
              <a:t>Winter 2018</a:t>
            </a:r>
            <a:endParaRPr lang="en-CA" dirty="0">
              <a:solidFill>
                <a:schemeClr val="tx1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22584" y="6211669"/>
            <a:ext cx="86868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i="1" dirty="0">
                <a:solidFill>
                  <a:schemeClr val="tx2"/>
                </a:solidFill>
              </a:rPr>
              <a:t>The content of this lecture is adapted from the lectures of </a:t>
            </a:r>
          </a:p>
          <a:p>
            <a:pPr algn="ctr"/>
            <a:r>
              <a:rPr lang="en-US" b="1" i="1" dirty="0">
                <a:solidFill>
                  <a:schemeClr val="tx2"/>
                </a:solidFill>
              </a:rPr>
              <a:t>Todd Mowry and Tarek Abdelrahman</a:t>
            </a:r>
          </a:p>
        </p:txBody>
      </p:sp>
    </p:spTree>
    <p:extLst>
      <p:ext uri="{BB962C8B-B14F-4D97-AF65-F5344CB8AC3E}">
        <p14:creationId xmlns:p14="http://schemas.microsoft.com/office/powerpoint/2010/main" val="10190160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972"/>
    </mc:Choice>
    <mc:Fallback xmlns="">
      <p:transition spd="slow" advTm="2972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-</a:t>
            </a:r>
            <a:fld id="{B88E7FEE-6D2D-4BD4-B640-4DC38B63CED9}" type="slidenum">
              <a:rPr lang="en-US"/>
              <a:pPr/>
              <a:t>6</a:t>
            </a:fld>
            <a:r>
              <a:rPr lang="en-US"/>
              <a:t>-</a:t>
            </a:r>
          </a:p>
        </p:txBody>
      </p:sp>
      <p:sp>
        <p:nvSpPr>
          <p:cNvPr id="390146" name="Rectangle 2"/>
          <p:cNvSpPr>
            <a:spLocks noChangeArrowheads="1"/>
          </p:cNvSpPr>
          <p:nvPr/>
        </p:nvSpPr>
        <p:spPr bwMode="auto">
          <a:xfrm>
            <a:off x="685800" y="3886200"/>
            <a:ext cx="77724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>
              <a:spcBef>
                <a:spcPct val="6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Wingdings" pitchFamily="2" charset="2"/>
              <a:buChar char="l"/>
            </a:pPr>
            <a:r>
              <a:rPr lang="en-US" sz="2000">
                <a:solidFill>
                  <a:srgbClr val="FF0033"/>
                </a:solidFill>
              </a:rPr>
              <a:t>Input dependence</a:t>
            </a:r>
            <a:r>
              <a:rPr lang="en-US" sz="2000"/>
              <a:t>: a statement S</a:t>
            </a:r>
            <a:r>
              <a:rPr lang="en-US" sz="2000" baseline="-25000"/>
              <a:t>i</a:t>
            </a:r>
            <a:r>
              <a:rPr lang="en-US" sz="2000"/>
              <a:t> precedes a statement S</a:t>
            </a:r>
            <a:r>
              <a:rPr lang="en-US" sz="2000" baseline="-25000"/>
              <a:t>j</a:t>
            </a:r>
            <a:r>
              <a:rPr lang="en-US" sz="2000"/>
              <a:t> in execution and S</a:t>
            </a:r>
            <a:r>
              <a:rPr lang="en-US" sz="2000" baseline="-25000"/>
              <a:t>i</a:t>
            </a:r>
            <a:r>
              <a:rPr lang="en-US" sz="2000"/>
              <a:t> uses a data value that S</a:t>
            </a:r>
            <a:r>
              <a:rPr lang="en-US" sz="2000" baseline="-25000"/>
              <a:t>j</a:t>
            </a:r>
            <a:r>
              <a:rPr lang="en-US" sz="2000"/>
              <a:t> also uses.</a:t>
            </a:r>
          </a:p>
          <a:p>
            <a:pPr marL="342900" indent="-342900">
              <a:spcBef>
                <a:spcPct val="6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Wingdings" pitchFamily="2" charset="2"/>
              <a:buChar char="l"/>
            </a:pPr>
            <a:r>
              <a:rPr lang="en-US" sz="2000"/>
              <a:t>Does this imply that S</a:t>
            </a:r>
            <a:r>
              <a:rPr lang="en-US" sz="2000" baseline="-25000"/>
              <a:t>i</a:t>
            </a:r>
            <a:r>
              <a:rPr lang="en-US" sz="2000"/>
              <a:t> must execute before S</a:t>
            </a:r>
            <a:r>
              <a:rPr lang="en-US" sz="2000" baseline="-25000"/>
              <a:t>j</a:t>
            </a:r>
            <a:r>
              <a:rPr lang="en-US" sz="2000"/>
              <a:t>?</a:t>
            </a:r>
          </a:p>
        </p:txBody>
      </p:sp>
      <p:graphicFrame>
        <p:nvGraphicFramePr>
          <p:cNvPr id="390147" name="Object 3"/>
          <p:cNvGraphicFramePr>
            <a:graphicFrameLocks noChangeAspect="1"/>
          </p:cNvGraphicFramePr>
          <p:nvPr/>
        </p:nvGraphicFramePr>
        <p:xfrm>
          <a:off x="3530600" y="5588000"/>
          <a:ext cx="2400300" cy="354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8" name="Equation" r:id="rId4" imgW="2400120" imgH="355320" progId="Equation.3">
                  <p:embed/>
                </p:oleObj>
              </mc:Choice>
              <mc:Fallback>
                <p:oleObj name="Equation" r:id="rId4" imgW="2400120" imgH="355320" progId="Equation.3">
                  <p:embed/>
                  <p:pic>
                    <p:nvPicPr>
                      <p:cNvPr id="390147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30600" y="5588000"/>
                        <a:ext cx="2400300" cy="3540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90149" name="Object 5"/>
          <p:cNvGraphicFramePr>
            <a:graphicFrameLocks noChangeAspect="1"/>
          </p:cNvGraphicFramePr>
          <p:nvPr/>
        </p:nvGraphicFramePr>
        <p:xfrm>
          <a:off x="3638550" y="1479550"/>
          <a:ext cx="2006600" cy="1358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9" name="Equation" r:id="rId6" imgW="2006280" imgH="1358640" progId="Equation.3">
                  <p:embed/>
                </p:oleObj>
              </mc:Choice>
              <mc:Fallback>
                <p:oleObj name="Equation" r:id="rId6" imgW="2006280" imgH="1358640" progId="Equation.3">
                  <p:embed/>
                  <p:pic>
                    <p:nvPicPr>
                      <p:cNvPr id="390149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38550" y="1479550"/>
                        <a:ext cx="2006600" cy="1358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90150" name="Rectangle 6"/>
          <p:cNvSpPr>
            <a:spLocks noChangeArrowheads="1"/>
          </p:cNvSpPr>
          <p:nvPr/>
        </p:nvSpPr>
        <p:spPr bwMode="auto">
          <a:xfrm>
            <a:off x="685800" y="3276600"/>
            <a:ext cx="7772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>
              <a:spcBef>
                <a:spcPct val="6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Wingdings" pitchFamily="2" charset="2"/>
              <a:buNone/>
            </a:pPr>
            <a:r>
              <a:rPr lang="en-US" sz="2000"/>
              <a:t>We define four types of data dependence.</a:t>
            </a:r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>
          <a:xfrm>
            <a:off x="685800" y="304800"/>
            <a:ext cx="7772400" cy="62082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sng" strike="noStrike" kern="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Data Dependence</a:t>
            </a:r>
          </a:p>
        </p:txBody>
      </p:sp>
    </p:spTree>
    <p:extLst>
      <p:ext uri="{BB962C8B-B14F-4D97-AF65-F5344CB8AC3E}">
        <p14:creationId xmlns:p14="http://schemas.microsoft.com/office/powerpoint/2010/main" val="33240520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-</a:t>
            </a:r>
            <a:fld id="{57A76092-5A76-4598-BCC4-460BAFABF4AD}" type="slidenum">
              <a:rPr lang="en-US"/>
              <a:pPr/>
              <a:t>7</a:t>
            </a:fld>
            <a:r>
              <a:rPr lang="en-US"/>
              <a:t>-</a:t>
            </a:r>
          </a:p>
        </p:txBody>
      </p:sp>
      <p:sp>
        <p:nvSpPr>
          <p:cNvPr id="391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 Dependence (continued)</a:t>
            </a:r>
          </a:p>
        </p:txBody>
      </p:sp>
      <p:sp>
        <p:nvSpPr>
          <p:cNvPr id="391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85000"/>
              </a:lnSpc>
            </a:pPr>
            <a:r>
              <a:rPr lang="en-US" sz="2400" dirty="0"/>
              <a:t>The dependence is said to </a:t>
            </a:r>
            <a:r>
              <a:rPr lang="en-US" sz="2400" dirty="0">
                <a:solidFill>
                  <a:srgbClr val="FF0033"/>
                </a:solidFill>
              </a:rPr>
              <a:t>flow</a:t>
            </a:r>
            <a:r>
              <a:rPr lang="en-US" sz="2400" dirty="0"/>
              <a:t> from S</a:t>
            </a:r>
            <a:r>
              <a:rPr lang="en-US" sz="2400" baseline="-25000" dirty="0"/>
              <a:t>i</a:t>
            </a:r>
            <a:r>
              <a:rPr lang="en-US" sz="2400" dirty="0"/>
              <a:t> to </a:t>
            </a:r>
            <a:r>
              <a:rPr lang="en-US" sz="2400" dirty="0" err="1"/>
              <a:t>S</a:t>
            </a:r>
            <a:r>
              <a:rPr lang="en-US" sz="2400" baseline="-25000" dirty="0" err="1"/>
              <a:t>j</a:t>
            </a:r>
            <a:r>
              <a:rPr lang="en-US" sz="2400" dirty="0"/>
              <a:t> because S</a:t>
            </a:r>
            <a:r>
              <a:rPr lang="en-US" sz="2400" baseline="-25000" dirty="0"/>
              <a:t>i</a:t>
            </a:r>
            <a:r>
              <a:rPr lang="en-US" sz="2400" dirty="0"/>
              <a:t> precedes </a:t>
            </a:r>
            <a:r>
              <a:rPr lang="en-US" sz="2400" dirty="0" err="1"/>
              <a:t>S</a:t>
            </a:r>
            <a:r>
              <a:rPr lang="en-US" sz="2400" baseline="-25000" dirty="0" err="1"/>
              <a:t>j</a:t>
            </a:r>
            <a:r>
              <a:rPr lang="en-US" sz="2400" dirty="0"/>
              <a:t> in execution. </a:t>
            </a:r>
          </a:p>
          <a:p>
            <a:pPr>
              <a:lnSpc>
                <a:spcPct val="85000"/>
              </a:lnSpc>
            </a:pPr>
            <a:r>
              <a:rPr lang="en-US" sz="2400" dirty="0"/>
              <a:t>S</a:t>
            </a:r>
            <a:r>
              <a:rPr lang="en-US" sz="2400" baseline="-25000" dirty="0"/>
              <a:t>i</a:t>
            </a:r>
            <a:r>
              <a:rPr lang="en-US" sz="2400" dirty="0"/>
              <a:t> is said to be the </a:t>
            </a:r>
            <a:r>
              <a:rPr lang="en-US" sz="2400" dirty="0">
                <a:solidFill>
                  <a:srgbClr val="FF0033"/>
                </a:solidFill>
              </a:rPr>
              <a:t>source</a:t>
            </a:r>
            <a:r>
              <a:rPr lang="en-US" sz="2400" dirty="0"/>
              <a:t> of the dependence. </a:t>
            </a:r>
            <a:r>
              <a:rPr lang="en-US" sz="2400" dirty="0" err="1"/>
              <a:t>S</a:t>
            </a:r>
            <a:r>
              <a:rPr lang="en-US" sz="2400" baseline="-25000" dirty="0" err="1"/>
              <a:t>j</a:t>
            </a:r>
            <a:r>
              <a:rPr lang="en-US" sz="2400" dirty="0"/>
              <a:t> is said to be the </a:t>
            </a:r>
            <a:r>
              <a:rPr lang="en-US" sz="2400" dirty="0">
                <a:solidFill>
                  <a:srgbClr val="FF0033"/>
                </a:solidFill>
              </a:rPr>
              <a:t>sink</a:t>
            </a:r>
            <a:r>
              <a:rPr lang="en-US" sz="2400" dirty="0"/>
              <a:t> of the dependence.</a:t>
            </a:r>
          </a:p>
          <a:p>
            <a:pPr>
              <a:lnSpc>
                <a:spcPct val="85000"/>
              </a:lnSpc>
            </a:pPr>
            <a:r>
              <a:rPr lang="en-US" sz="2400" dirty="0"/>
              <a:t>The only “true” dependence is flow dependence; it represents the flow of data in the program.</a:t>
            </a:r>
          </a:p>
          <a:p>
            <a:pPr>
              <a:lnSpc>
                <a:spcPct val="85000"/>
              </a:lnSpc>
            </a:pPr>
            <a:r>
              <a:rPr lang="en-US" sz="2400" dirty="0"/>
              <a:t>The other types of dependence are caused by programming style; they may be eliminated by re-naming.</a:t>
            </a:r>
          </a:p>
        </p:txBody>
      </p:sp>
      <p:graphicFrame>
        <p:nvGraphicFramePr>
          <p:cNvPr id="391172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17036785"/>
              </p:ext>
            </p:extLst>
          </p:nvPr>
        </p:nvGraphicFramePr>
        <p:xfrm>
          <a:off x="3352800" y="4495800"/>
          <a:ext cx="2006600" cy="1358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2" name="Equation" r:id="rId4" imgW="2006280" imgH="1358640" progId="Equation.3">
                  <p:embed/>
                </p:oleObj>
              </mc:Choice>
              <mc:Fallback>
                <p:oleObj name="Equation" r:id="rId4" imgW="2006280" imgH="1358640" progId="Equation.3">
                  <p:embed/>
                  <p:pic>
                    <p:nvPicPr>
                      <p:cNvPr id="391172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52800" y="4495800"/>
                        <a:ext cx="2006600" cy="1358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8965181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-</a:t>
            </a:r>
            <a:fld id="{6D6A4811-5F83-49CE-8665-6F5C5F76B2C6}" type="slidenum">
              <a:rPr lang="en-US"/>
              <a:pPr/>
              <a:t>8</a:t>
            </a:fld>
            <a:r>
              <a:rPr lang="en-US"/>
              <a:t>-</a:t>
            </a:r>
          </a:p>
        </p:txBody>
      </p:sp>
      <p:sp>
        <p:nvSpPr>
          <p:cNvPr id="392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 Dependence (continued)</a:t>
            </a:r>
          </a:p>
        </p:txBody>
      </p:sp>
      <p:sp>
        <p:nvSpPr>
          <p:cNvPr id="392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312068"/>
            <a:ext cx="7772400" cy="1538288"/>
          </a:xfrm>
        </p:spPr>
        <p:txBody>
          <a:bodyPr>
            <a:noAutofit/>
          </a:bodyPr>
          <a:lstStyle/>
          <a:p>
            <a:r>
              <a:rPr lang="en-US" sz="2400" dirty="0"/>
              <a:t>Data dependence in a program may be represented using a </a:t>
            </a:r>
            <a:r>
              <a:rPr lang="en-US" sz="2400" dirty="0">
                <a:solidFill>
                  <a:srgbClr val="FF0033"/>
                </a:solidFill>
              </a:rPr>
              <a:t>dependence graph</a:t>
            </a:r>
            <a:r>
              <a:rPr lang="en-US" sz="2400" dirty="0"/>
              <a:t> G=(V,E), where the nodes V represent statements in the program and the directed edges E represent dependence relations.</a:t>
            </a:r>
          </a:p>
        </p:txBody>
      </p:sp>
      <p:grpSp>
        <p:nvGrpSpPr>
          <p:cNvPr id="392196" name="Group 4"/>
          <p:cNvGrpSpPr>
            <a:grpSpLocks/>
          </p:cNvGrpSpPr>
          <p:nvPr/>
        </p:nvGrpSpPr>
        <p:grpSpPr bwMode="auto">
          <a:xfrm>
            <a:off x="5257800" y="2971800"/>
            <a:ext cx="1963738" cy="2743200"/>
            <a:chOff x="2400" y="1872"/>
            <a:chExt cx="1237" cy="1728"/>
          </a:xfrm>
        </p:grpSpPr>
        <p:sp>
          <p:nvSpPr>
            <p:cNvPr id="392197" name="Line 5"/>
            <p:cNvSpPr>
              <a:spLocks noChangeShapeType="1"/>
            </p:cNvSpPr>
            <p:nvPr/>
          </p:nvSpPr>
          <p:spPr bwMode="auto">
            <a:xfrm>
              <a:off x="3024" y="2160"/>
              <a:ext cx="0" cy="19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none" w="sm" len="sm"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2198" name="Oval 6"/>
            <p:cNvSpPr>
              <a:spLocks noChangeArrowheads="1"/>
            </p:cNvSpPr>
            <p:nvPr/>
          </p:nvSpPr>
          <p:spPr bwMode="auto">
            <a:xfrm>
              <a:off x="2880" y="1872"/>
              <a:ext cx="288" cy="288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 type="none" w="sm" len="sm"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2000"/>
                <a:t>S</a:t>
              </a:r>
              <a:r>
                <a:rPr lang="en-US" sz="2000" baseline="-25000"/>
                <a:t>1</a:t>
              </a:r>
              <a:endParaRPr lang="en-US"/>
            </a:p>
          </p:txBody>
        </p:sp>
        <p:sp>
          <p:nvSpPr>
            <p:cNvPr id="392199" name="Oval 7"/>
            <p:cNvSpPr>
              <a:spLocks noChangeArrowheads="1"/>
            </p:cNvSpPr>
            <p:nvPr/>
          </p:nvSpPr>
          <p:spPr bwMode="auto">
            <a:xfrm>
              <a:off x="2880" y="2352"/>
              <a:ext cx="288" cy="288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 type="none" w="sm" len="sm"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2000"/>
                <a:t>S</a:t>
              </a:r>
              <a:r>
                <a:rPr lang="en-US" sz="2000" baseline="-25000"/>
                <a:t>2</a:t>
              </a:r>
              <a:endParaRPr lang="en-US"/>
            </a:p>
          </p:txBody>
        </p:sp>
        <p:sp>
          <p:nvSpPr>
            <p:cNvPr id="392200" name="Oval 8"/>
            <p:cNvSpPr>
              <a:spLocks noChangeArrowheads="1"/>
            </p:cNvSpPr>
            <p:nvPr/>
          </p:nvSpPr>
          <p:spPr bwMode="auto">
            <a:xfrm>
              <a:off x="2880" y="2832"/>
              <a:ext cx="288" cy="288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 type="none" w="sm" len="sm"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2000"/>
                <a:t>S</a:t>
              </a:r>
              <a:r>
                <a:rPr lang="en-US" sz="2000" baseline="-25000"/>
                <a:t>3</a:t>
              </a:r>
              <a:endParaRPr lang="en-US"/>
            </a:p>
          </p:txBody>
        </p:sp>
        <p:sp>
          <p:nvSpPr>
            <p:cNvPr id="392201" name="Oval 9"/>
            <p:cNvSpPr>
              <a:spLocks noChangeArrowheads="1"/>
            </p:cNvSpPr>
            <p:nvPr/>
          </p:nvSpPr>
          <p:spPr bwMode="auto">
            <a:xfrm>
              <a:off x="2880" y="3312"/>
              <a:ext cx="288" cy="288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 type="none" w="sm" len="sm"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2000"/>
                <a:t>S</a:t>
              </a:r>
              <a:r>
                <a:rPr lang="en-US" sz="2000" baseline="-25000"/>
                <a:t>4</a:t>
              </a:r>
              <a:endParaRPr lang="en-US"/>
            </a:p>
          </p:txBody>
        </p:sp>
        <p:sp>
          <p:nvSpPr>
            <p:cNvPr id="392202" name="Line 10"/>
            <p:cNvSpPr>
              <a:spLocks noChangeShapeType="1"/>
            </p:cNvSpPr>
            <p:nvPr/>
          </p:nvSpPr>
          <p:spPr bwMode="auto">
            <a:xfrm>
              <a:off x="3024" y="2640"/>
              <a:ext cx="0" cy="19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none" w="sm" len="sm"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2203" name="Line 11"/>
            <p:cNvSpPr>
              <a:spLocks noChangeShapeType="1"/>
            </p:cNvSpPr>
            <p:nvPr/>
          </p:nvSpPr>
          <p:spPr bwMode="auto">
            <a:xfrm>
              <a:off x="3024" y="3120"/>
              <a:ext cx="0" cy="19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none" w="sm" len="sm"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392204" name="AutoShape 12"/>
            <p:cNvCxnSpPr>
              <a:cxnSpLocks noChangeShapeType="1"/>
              <a:stCxn id="392198" idx="6"/>
              <a:endCxn id="392200" idx="6"/>
            </p:cNvCxnSpPr>
            <p:nvPr/>
          </p:nvCxnSpPr>
          <p:spPr bwMode="auto">
            <a:xfrm>
              <a:off x="3174" y="2016"/>
              <a:ext cx="1" cy="960"/>
            </a:xfrm>
            <a:prstGeom prst="curvedConnector3">
              <a:avLst>
                <a:gd name="adj1" fmla="val 27000000"/>
              </a:avLst>
            </a:prstGeom>
            <a:noFill/>
            <a:ln w="19050">
              <a:solidFill>
                <a:schemeClr val="tx1"/>
              </a:solidFill>
              <a:round/>
              <a:headEnd type="none" w="sm" len="sm"/>
              <a:tailEnd type="triangle" w="med" len="med"/>
            </a:ln>
            <a:effectLst/>
          </p:spPr>
        </p:cxnSp>
        <p:cxnSp>
          <p:nvCxnSpPr>
            <p:cNvPr id="392205" name="AutoShape 13"/>
            <p:cNvCxnSpPr>
              <a:cxnSpLocks noChangeShapeType="1"/>
              <a:stCxn id="392199" idx="2"/>
              <a:endCxn id="392201" idx="2"/>
            </p:cNvCxnSpPr>
            <p:nvPr/>
          </p:nvCxnSpPr>
          <p:spPr bwMode="auto">
            <a:xfrm rot="10800000" flipH="1" flipV="1">
              <a:off x="2874" y="2496"/>
              <a:ext cx="1" cy="960"/>
            </a:xfrm>
            <a:prstGeom prst="curvedConnector3">
              <a:avLst>
                <a:gd name="adj1" fmla="val -29200005"/>
              </a:avLst>
            </a:prstGeom>
            <a:noFill/>
            <a:ln w="19050">
              <a:solidFill>
                <a:schemeClr val="tx1"/>
              </a:solidFill>
              <a:round/>
              <a:headEnd type="none" w="sm" len="sm"/>
              <a:tailEnd type="triangle" w="med" len="med"/>
            </a:ln>
            <a:effectLst/>
          </p:spPr>
        </p:cxnSp>
        <p:sp>
          <p:nvSpPr>
            <p:cNvPr id="392206" name="Text Box 14"/>
            <p:cNvSpPr txBox="1">
              <a:spLocks noChangeArrowheads="1"/>
            </p:cNvSpPr>
            <p:nvPr/>
          </p:nvSpPr>
          <p:spPr bwMode="auto">
            <a:xfrm>
              <a:off x="2976" y="2112"/>
              <a:ext cx="224" cy="221"/>
            </a:xfrm>
            <a:prstGeom prst="rect">
              <a:avLst/>
            </a:prstGeom>
            <a:noFill/>
            <a:ln w="19050">
              <a:noFill/>
              <a:miter lim="800000"/>
              <a:headEnd type="none" w="sm" len="sm"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700">
                  <a:latin typeface="Symbol" pitchFamily="18" charset="2"/>
                </a:rPr>
                <a:t>d</a:t>
              </a:r>
              <a:r>
                <a:rPr lang="en-US" sz="1600" baseline="50000"/>
                <a:t>t</a:t>
              </a:r>
              <a:endParaRPr lang="en-US"/>
            </a:p>
          </p:txBody>
        </p:sp>
        <p:sp>
          <p:nvSpPr>
            <p:cNvPr id="392207" name="Text Box 15"/>
            <p:cNvSpPr txBox="1">
              <a:spLocks noChangeArrowheads="1"/>
            </p:cNvSpPr>
            <p:nvPr/>
          </p:nvSpPr>
          <p:spPr bwMode="auto">
            <a:xfrm>
              <a:off x="2976" y="2592"/>
              <a:ext cx="239" cy="221"/>
            </a:xfrm>
            <a:prstGeom prst="rect">
              <a:avLst/>
            </a:prstGeom>
            <a:noFill/>
            <a:ln w="19050">
              <a:noFill/>
              <a:miter lim="800000"/>
              <a:headEnd type="none" w="sm" len="sm"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700">
                  <a:latin typeface="Symbol" pitchFamily="18" charset="2"/>
                </a:rPr>
                <a:t>d</a:t>
              </a:r>
              <a:r>
                <a:rPr lang="en-US" sz="1600" baseline="50000">
                  <a:latin typeface="Symbol" pitchFamily="18" charset="2"/>
                </a:rPr>
                <a:t>a</a:t>
              </a:r>
              <a:endParaRPr lang="en-US"/>
            </a:p>
          </p:txBody>
        </p:sp>
        <p:sp>
          <p:nvSpPr>
            <p:cNvPr id="392208" name="Text Box 16"/>
            <p:cNvSpPr txBox="1">
              <a:spLocks noChangeArrowheads="1"/>
            </p:cNvSpPr>
            <p:nvPr/>
          </p:nvSpPr>
          <p:spPr bwMode="auto">
            <a:xfrm>
              <a:off x="2976" y="3072"/>
              <a:ext cx="229" cy="221"/>
            </a:xfrm>
            <a:prstGeom prst="rect">
              <a:avLst/>
            </a:prstGeom>
            <a:noFill/>
            <a:ln w="19050">
              <a:noFill/>
              <a:miter lim="800000"/>
              <a:headEnd type="none" w="sm" len="sm"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700">
                  <a:latin typeface="Symbol" pitchFamily="18" charset="2"/>
                </a:rPr>
                <a:t>d</a:t>
              </a:r>
              <a:r>
                <a:rPr lang="en-US" sz="1600" baseline="50000"/>
                <a:t>o</a:t>
              </a:r>
              <a:endParaRPr lang="en-US"/>
            </a:p>
          </p:txBody>
        </p:sp>
        <p:sp>
          <p:nvSpPr>
            <p:cNvPr id="392209" name="Text Box 17"/>
            <p:cNvSpPr txBox="1">
              <a:spLocks noChangeArrowheads="1"/>
            </p:cNvSpPr>
            <p:nvPr/>
          </p:nvSpPr>
          <p:spPr bwMode="auto">
            <a:xfrm>
              <a:off x="3408" y="2400"/>
              <a:ext cx="229" cy="221"/>
            </a:xfrm>
            <a:prstGeom prst="rect">
              <a:avLst/>
            </a:prstGeom>
            <a:noFill/>
            <a:ln w="19050">
              <a:noFill/>
              <a:miter lim="800000"/>
              <a:headEnd type="none" w="sm" len="sm"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700">
                  <a:latin typeface="Symbol" pitchFamily="18" charset="2"/>
                </a:rPr>
                <a:t>d</a:t>
              </a:r>
              <a:r>
                <a:rPr lang="en-US" sz="1600" baseline="50000"/>
                <a:t>o</a:t>
              </a:r>
              <a:endParaRPr lang="en-US"/>
            </a:p>
          </p:txBody>
        </p:sp>
        <p:sp>
          <p:nvSpPr>
            <p:cNvPr id="392210" name="Text Box 18"/>
            <p:cNvSpPr txBox="1">
              <a:spLocks noChangeArrowheads="1"/>
            </p:cNvSpPr>
            <p:nvPr/>
          </p:nvSpPr>
          <p:spPr bwMode="auto">
            <a:xfrm>
              <a:off x="2400" y="2880"/>
              <a:ext cx="224" cy="221"/>
            </a:xfrm>
            <a:prstGeom prst="rect">
              <a:avLst/>
            </a:prstGeom>
            <a:noFill/>
            <a:ln w="19050">
              <a:noFill/>
              <a:miter lim="800000"/>
              <a:headEnd type="none" w="sm" len="sm"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700">
                  <a:latin typeface="Symbol" pitchFamily="18" charset="2"/>
                </a:rPr>
                <a:t>d</a:t>
              </a:r>
              <a:r>
                <a:rPr lang="en-US" sz="1600" baseline="50000"/>
                <a:t>t</a:t>
              </a:r>
              <a:endParaRPr lang="en-US"/>
            </a:p>
          </p:txBody>
        </p:sp>
        <p:cxnSp>
          <p:nvCxnSpPr>
            <p:cNvPr id="392211" name="AutoShape 19"/>
            <p:cNvCxnSpPr>
              <a:cxnSpLocks noChangeShapeType="1"/>
            </p:cNvCxnSpPr>
            <p:nvPr/>
          </p:nvCxnSpPr>
          <p:spPr bwMode="auto">
            <a:xfrm>
              <a:off x="3168" y="2976"/>
              <a:ext cx="1" cy="480"/>
            </a:xfrm>
            <a:prstGeom prst="curvedConnector3">
              <a:avLst>
                <a:gd name="adj1" fmla="val 13800000"/>
              </a:avLst>
            </a:prstGeom>
            <a:noFill/>
            <a:ln w="19050">
              <a:solidFill>
                <a:schemeClr val="tx1"/>
              </a:solidFill>
              <a:round/>
              <a:headEnd type="none" w="sm" len="sm"/>
              <a:tailEnd type="triangle" w="med" len="med"/>
            </a:ln>
            <a:effectLst/>
          </p:spPr>
        </p:cxnSp>
        <p:sp>
          <p:nvSpPr>
            <p:cNvPr id="392212" name="Text Box 20"/>
            <p:cNvSpPr txBox="1">
              <a:spLocks noChangeArrowheads="1"/>
            </p:cNvSpPr>
            <p:nvPr/>
          </p:nvSpPr>
          <p:spPr bwMode="auto">
            <a:xfrm>
              <a:off x="3264" y="3072"/>
              <a:ext cx="231" cy="221"/>
            </a:xfrm>
            <a:prstGeom prst="rect">
              <a:avLst/>
            </a:prstGeom>
            <a:noFill/>
            <a:ln w="19050">
              <a:noFill/>
              <a:miter lim="800000"/>
              <a:headEnd type="none" w="sm" len="sm"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700">
                  <a:latin typeface="Symbol" pitchFamily="18" charset="2"/>
                </a:rPr>
                <a:t>d</a:t>
              </a:r>
              <a:r>
                <a:rPr lang="en-US" sz="1600" baseline="50000"/>
                <a:t>I</a:t>
              </a:r>
              <a:endParaRPr lang="en-US"/>
            </a:p>
          </p:txBody>
        </p:sp>
      </p:grpSp>
      <p:graphicFrame>
        <p:nvGraphicFramePr>
          <p:cNvPr id="392213" name="Object 21"/>
          <p:cNvGraphicFramePr>
            <a:graphicFrameLocks noChangeAspect="1"/>
          </p:cNvGraphicFramePr>
          <p:nvPr/>
        </p:nvGraphicFramePr>
        <p:xfrm>
          <a:off x="2012950" y="3359150"/>
          <a:ext cx="2209800" cy="1866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6" name="Equation" r:id="rId4" imgW="2209680" imgH="1866600" progId="Equation.3">
                  <p:embed/>
                </p:oleObj>
              </mc:Choice>
              <mc:Fallback>
                <p:oleObj name="Equation" r:id="rId4" imgW="2209680" imgH="1866600" progId="Equation.3">
                  <p:embed/>
                  <p:pic>
                    <p:nvPicPr>
                      <p:cNvPr id="392213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12950" y="3359150"/>
                        <a:ext cx="2209800" cy="1866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183372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-</a:t>
            </a:r>
            <a:fld id="{1B899715-D201-4CA6-B5F6-C96E37073D1D}" type="slidenum">
              <a:rPr lang="en-US"/>
              <a:pPr/>
              <a:t>9</a:t>
            </a:fld>
            <a:r>
              <a:rPr lang="en-US"/>
              <a:t>-</a:t>
            </a:r>
          </a:p>
        </p:txBody>
      </p:sp>
      <p:sp>
        <p:nvSpPr>
          <p:cNvPr id="393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Value or Location?</a:t>
            </a:r>
          </a:p>
        </p:txBody>
      </p:sp>
      <p:sp>
        <p:nvSpPr>
          <p:cNvPr id="393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There are two ways a dependence is defined: </a:t>
            </a:r>
            <a:r>
              <a:rPr lang="en-US">
                <a:solidFill>
                  <a:srgbClr val="FF0033"/>
                </a:solidFill>
              </a:rPr>
              <a:t>value-oriented</a:t>
            </a:r>
            <a:r>
              <a:rPr lang="en-US"/>
              <a:t> or </a:t>
            </a:r>
            <a:r>
              <a:rPr lang="en-US">
                <a:solidFill>
                  <a:srgbClr val="FF0033"/>
                </a:solidFill>
              </a:rPr>
              <a:t>location-oriented</a:t>
            </a:r>
            <a:r>
              <a:rPr lang="en-US"/>
              <a:t>.</a:t>
            </a:r>
          </a:p>
        </p:txBody>
      </p:sp>
      <p:graphicFrame>
        <p:nvGraphicFramePr>
          <p:cNvPr id="393220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72587065"/>
              </p:ext>
            </p:extLst>
          </p:nvPr>
        </p:nvGraphicFramePr>
        <p:xfrm>
          <a:off x="3467100" y="3048000"/>
          <a:ext cx="2209800" cy="1866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0" name="Equation" r:id="rId4" imgW="2209680" imgH="1866600" progId="Equation.3">
                  <p:embed/>
                </p:oleObj>
              </mc:Choice>
              <mc:Fallback>
                <p:oleObj name="Equation" r:id="rId4" imgW="2209680" imgH="1866600" progId="Equation.3">
                  <p:embed/>
                  <p:pic>
                    <p:nvPicPr>
                      <p:cNvPr id="39322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67100" y="3048000"/>
                        <a:ext cx="2209800" cy="1866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564227394"/>
      </p:ext>
    </p:extLst>
  </p:cSld>
  <p:clrMapOvr>
    <a:masterClrMapping/>
  </p:clrMapOvr>
</p:sld>
</file>

<file path=ppt/theme/theme1.xml><?xml version="1.0" encoding="utf-8"?>
<a:theme xmlns:a="http://schemas.openxmlformats.org/drawingml/2006/main" name="SAFARI_Template">
  <a:themeElements>
    <a:clrScheme name="Edge 7">
      <a:dk1>
        <a:srgbClr val="000000"/>
      </a:dk1>
      <a:lt1>
        <a:srgbClr val="FFFFFF"/>
      </a:lt1>
      <a:dk2>
        <a:srgbClr val="006633"/>
      </a:dk2>
      <a:lt2>
        <a:srgbClr val="5F5F5F"/>
      </a:lt2>
      <a:accent1>
        <a:srgbClr val="CC9900"/>
      </a:accent1>
      <a:accent2>
        <a:srgbClr val="3B812F"/>
      </a:accent2>
      <a:accent3>
        <a:srgbClr val="FFFFFF"/>
      </a:accent3>
      <a:accent4>
        <a:srgbClr val="000000"/>
      </a:accent4>
      <a:accent5>
        <a:srgbClr val="E2CAAA"/>
      </a:accent5>
      <a:accent6>
        <a:srgbClr val="35742A"/>
      </a:accent6>
      <a:hlink>
        <a:srgbClr val="996600"/>
      </a:hlink>
      <a:folHlink>
        <a:srgbClr val="AFBF39"/>
      </a:folHlink>
    </a:clrScheme>
    <a:fontScheme name="Edge">
      <a:majorFont>
        <a:latin typeface="Garamond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Edge 1">
        <a:dk1>
          <a:srgbClr val="333333"/>
        </a:dk1>
        <a:lt1>
          <a:srgbClr val="FFFFFF"/>
        </a:lt1>
        <a:dk2>
          <a:srgbClr val="82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C1AAAA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2">
        <a:dk1>
          <a:srgbClr val="333333"/>
        </a:dk1>
        <a:lt1>
          <a:srgbClr val="CCCCFF"/>
        </a:lt1>
        <a:dk2>
          <a:srgbClr val="0B0506"/>
        </a:dk2>
        <a:lt2>
          <a:srgbClr val="FFFFFF"/>
        </a:lt2>
        <a:accent1>
          <a:srgbClr val="3366CC"/>
        </a:accent1>
        <a:accent2>
          <a:srgbClr val="3333CC"/>
        </a:accent2>
        <a:accent3>
          <a:srgbClr val="AAAAAA"/>
        </a:accent3>
        <a:accent4>
          <a:srgbClr val="AEAEDA"/>
        </a:accent4>
        <a:accent5>
          <a:srgbClr val="ADB8E2"/>
        </a:accent5>
        <a:accent6>
          <a:srgbClr val="2D2DB9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3">
        <a:dk1>
          <a:srgbClr val="333333"/>
        </a:dk1>
        <a:lt1>
          <a:srgbClr val="FFFFFF"/>
        </a:lt1>
        <a:dk2>
          <a:srgbClr val="221013"/>
        </a:dk2>
        <a:lt2>
          <a:srgbClr val="FFFFFF"/>
        </a:lt2>
        <a:accent1>
          <a:srgbClr val="CC3300"/>
        </a:accent1>
        <a:accent2>
          <a:srgbClr val="CC9900"/>
        </a:accent2>
        <a:accent3>
          <a:srgbClr val="ABAAAA"/>
        </a:accent3>
        <a:accent4>
          <a:srgbClr val="DADADA"/>
        </a:accent4>
        <a:accent5>
          <a:srgbClr val="E2ADAA"/>
        </a:accent5>
        <a:accent6>
          <a:srgbClr val="B98A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4">
        <a:dk1>
          <a:srgbClr val="11054B"/>
        </a:dk1>
        <a:lt1>
          <a:srgbClr val="FFFFFF"/>
        </a:lt1>
        <a:dk2>
          <a:srgbClr val="0000CC"/>
        </a:dk2>
        <a:lt2>
          <a:srgbClr val="FFFFFF"/>
        </a:lt2>
        <a:accent1>
          <a:srgbClr val="FF6600"/>
        </a:accent1>
        <a:accent2>
          <a:srgbClr val="FF3300"/>
        </a:accent2>
        <a:accent3>
          <a:srgbClr val="AAAAE2"/>
        </a:accent3>
        <a:accent4>
          <a:srgbClr val="DADADA"/>
        </a:accent4>
        <a:accent5>
          <a:srgbClr val="FFB8AA"/>
        </a:accent5>
        <a:accent6>
          <a:srgbClr val="E72D00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5">
        <a:dk1>
          <a:srgbClr val="9B8D65"/>
        </a:dk1>
        <a:lt1>
          <a:srgbClr val="F8F8F8"/>
        </a:lt1>
        <a:dk2>
          <a:srgbClr val="002600"/>
        </a:dk2>
        <a:lt2>
          <a:srgbClr val="FAFACC"/>
        </a:lt2>
        <a:accent1>
          <a:srgbClr val="CC9933"/>
        </a:accent1>
        <a:accent2>
          <a:srgbClr val="8F9967"/>
        </a:accent2>
        <a:accent3>
          <a:srgbClr val="AAACAA"/>
        </a:accent3>
        <a:accent4>
          <a:srgbClr val="D4D4D4"/>
        </a:accent4>
        <a:accent5>
          <a:srgbClr val="E2CAAD"/>
        </a:accent5>
        <a:accent6>
          <a:srgbClr val="818A5D"/>
        </a:accent6>
        <a:hlink>
          <a:srgbClr val="3366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6">
        <a:dk1>
          <a:srgbClr val="333333"/>
        </a:dk1>
        <a:lt1>
          <a:srgbClr val="FFFFFF"/>
        </a:lt1>
        <a:dk2>
          <a:srgbClr val="006699"/>
        </a:dk2>
        <a:lt2>
          <a:srgbClr val="FFFFFF"/>
        </a:lt2>
        <a:accent1>
          <a:srgbClr val="CC9900"/>
        </a:accent1>
        <a:accent2>
          <a:srgbClr val="FF9900"/>
        </a:accent2>
        <a:accent3>
          <a:srgbClr val="AAB8CA"/>
        </a:accent3>
        <a:accent4>
          <a:srgbClr val="DADADA"/>
        </a:accent4>
        <a:accent5>
          <a:srgbClr val="E2CAAA"/>
        </a:accent5>
        <a:accent6>
          <a:srgbClr val="E78A00"/>
        </a:accent6>
        <a:hlink>
          <a:srgbClr val="FFCC00"/>
        </a:hlink>
        <a:folHlink>
          <a:srgbClr val="706F3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7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99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35742A"/>
        </a:accent6>
        <a:hlink>
          <a:srgbClr val="99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8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808080"/>
        </a:accent1>
        <a:accent2>
          <a:srgbClr val="999933"/>
        </a:accent2>
        <a:accent3>
          <a:srgbClr val="FFFFFF"/>
        </a:accent3>
        <a:accent4>
          <a:srgbClr val="000000"/>
        </a:accent4>
        <a:accent5>
          <a:srgbClr val="C0C0C0"/>
        </a:accent5>
        <a:accent6>
          <a:srgbClr val="8A8A2D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9">
        <a:dk1>
          <a:srgbClr val="000000"/>
        </a:dk1>
        <a:lt1>
          <a:srgbClr val="FFFFFF"/>
        </a:lt1>
        <a:dk2>
          <a:srgbClr val="003399"/>
        </a:dk2>
        <a:lt2>
          <a:srgbClr val="666699"/>
        </a:lt2>
        <a:accent1>
          <a:srgbClr val="009999"/>
        </a:accent1>
        <a:accent2>
          <a:srgbClr val="4C6D4E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446246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Edge">
  <a:themeElements>
    <a:clrScheme name="Edge 7">
      <a:dk1>
        <a:srgbClr val="000000"/>
      </a:dk1>
      <a:lt1>
        <a:srgbClr val="FFFFFF"/>
      </a:lt1>
      <a:dk2>
        <a:srgbClr val="006633"/>
      </a:dk2>
      <a:lt2>
        <a:srgbClr val="5F5F5F"/>
      </a:lt2>
      <a:accent1>
        <a:srgbClr val="CC9900"/>
      </a:accent1>
      <a:accent2>
        <a:srgbClr val="3B812F"/>
      </a:accent2>
      <a:accent3>
        <a:srgbClr val="FFFFFF"/>
      </a:accent3>
      <a:accent4>
        <a:srgbClr val="000000"/>
      </a:accent4>
      <a:accent5>
        <a:srgbClr val="E2CAAA"/>
      </a:accent5>
      <a:accent6>
        <a:srgbClr val="35742A"/>
      </a:accent6>
      <a:hlink>
        <a:srgbClr val="996600"/>
      </a:hlink>
      <a:folHlink>
        <a:srgbClr val="AFBF39"/>
      </a:folHlink>
    </a:clrScheme>
    <a:fontScheme name="Edge">
      <a:majorFont>
        <a:latin typeface="Garamond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Edge 1">
        <a:dk1>
          <a:srgbClr val="333333"/>
        </a:dk1>
        <a:lt1>
          <a:srgbClr val="FFFFFF"/>
        </a:lt1>
        <a:dk2>
          <a:srgbClr val="82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C1AAAA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2">
        <a:dk1>
          <a:srgbClr val="333333"/>
        </a:dk1>
        <a:lt1>
          <a:srgbClr val="CCCCFF"/>
        </a:lt1>
        <a:dk2>
          <a:srgbClr val="0B0506"/>
        </a:dk2>
        <a:lt2>
          <a:srgbClr val="FFFFFF"/>
        </a:lt2>
        <a:accent1>
          <a:srgbClr val="3366CC"/>
        </a:accent1>
        <a:accent2>
          <a:srgbClr val="3333CC"/>
        </a:accent2>
        <a:accent3>
          <a:srgbClr val="AAAAAA"/>
        </a:accent3>
        <a:accent4>
          <a:srgbClr val="AEAEDA"/>
        </a:accent4>
        <a:accent5>
          <a:srgbClr val="ADB8E2"/>
        </a:accent5>
        <a:accent6>
          <a:srgbClr val="2D2DB9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3">
        <a:dk1>
          <a:srgbClr val="333333"/>
        </a:dk1>
        <a:lt1>
          <a:srgbClr val="FFFFFF"/>
        </a:lt1>
        <a:dk2>
          <a:srgbClr val="221013"/>
        </a:dk2>
        <a:lt2>
          <a:srgbClr val="FFFFFF"/>
        </a:lt2>
        <a:accent1>
          <a:srgbClr val="CC3300"/>
        </a:accent1>
        <a:accent2>
          <a:srgbClr val="CC9900"/>
        </a:accent2>
        <a:accent3>
          <a:srgbClr val="ABAAAA"/>
        </a:accent3>
        <a:accent4>
          <a:srgbClr val="DADADA"/>
        </a:accent4>
        <a:accent5>
          <a:srgbClr val="E2ADAA"/>
        </a:accent5>
        <a:accent6>
          <a:srgbClr val="B98A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4">
        <a:dk1>
          <a:srgbClr val="11054B"/>
        </a:dk1>
        <a:lt1>
          <a:srgbClr val="FFFFFF"/>
        </a:lt1>
        <a:dk2>
          <a:srgbClr val="0000CC"/>
        </a:dk2>
        <a:lt2>
          <a:srgbClr val="FFFFFF"/>
        </a:lt2>
        <a:accent1>
          <a:srgbClr val="FF6600"/>
        </a:accent1>
        <a:accent2>
          <a:srgbClr val="FF3300"/>
        </a:accent2>
        <a:accent3>
          <a:srgbClr val="AAAAE2"/>
        </a:accent3>
        <a:accent4>
          <a:srgbClr val="DADADA"/>
        </a:accent4>
        <a:accent5>
          <a:srgbClr val="FFB8AA"/>
        </a:accent5>
        <a:accent6>
          <a:srgbClr val="E72D00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5">
        <a:dk1>
          <a:srgbClr val="9B8D65"/>
        </a:dk1>
        <a:lt1>
          <a:srgbClr val="F8F8F8"/>
        </a:lt1>
        <a:dk2>
          <a:srgbClr val="002600"/>
        </a:dk2>
        <a:lt2>
          <a:srgbClr val="FAFACC"/>
        </a:lt2>
        <a:accent1>
          <a:srgbClr val="CC9933"/>
        </a:accent1>
        <a:accent2>
          <a:srgbClr val="8F9967"/>
        </a:accent2>
        <a:accent3>
          <a:srgbClr val="AAACAA"/>
        </a:accent3>
        <a:accent4>
          <a:srgbClr val="D4D4D4"/>
        </a:accent4>
        <a:accent5>
          <a:srgbClr val="E2CAAD"/>
        </a:accent5>
        <a:accent6>
          <a:srgbClr val="818A5D"/>
        </a:accent6>
        <a:hlink>
          <a:srgbClr val="3366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6">
        <a:dk1>
          <a:srgbClr val="333333"/>
        </a:dk1>
        <a:lt1>
          <a:srgbClr val="FFFFFF"/>
        </a:lt1>
        <a:dk2>
          <a:srgbClr val="006699"/>
        </a:dk2>
        <a:lt2>
          <a:srgbClr val="FFFFFF"/>
        </a:lt2>
        <a:accent1>
          <a:srgbClr val="CC9900"/>
        </a:accent1>
        <a:accent2>
          <a:srgbClr val="FF9900"/>
        </a:accent2>
        <a:accent3>
          <a:srgbClr val="AAB8CA"/>
        </a:accent3>
        <a:accent4>
          <a:srgbClr val="DADADA"/>
        </a:accent4>
        <a:accent5>
          <a:srgbClr val="E2CAAA"/>
        </a:accent5>
        <a:accent6>
          <a:srgbClr val="E78A00"/>
        </a:accent6>
        <a:hlink>
          <a:srgbClr val="FFCC00"/>
        </a:hlink>
        <a:folHlink>
          <a:srgbClr val="706F3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7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99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35742A"/>
        </a:accent6>
        <a:hlink>
          <a:srgbClr val="99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8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808080"/>
        </a:accent1>
        <a:accent2>
          <a:srgbClr val="999933"/>
        </a:accent2>
        <a:accent3>
          <a:srgbClr val="FFFFFF"/>
        </a:accent3>
        <a:accent4>
          <a:srgbClr val="000000"/>
        </a:accent4>
        <a:accent5>
          <a:srgbClr val="C0C0C0"/>
        </a:accent5>
        <a:accent6>
          <a:srgbClr val="8A8A2D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9">
        <a:dk1>
          <a:srgbClr val="000000"/>
        </a:dk1>
        <a:lt1>
          <a:srgbClr val="FFFFFF"/>
        </a:lt1>
        <a:dk2>
          <a:srgbClr val="003399"/>
        </a:dk2>
        <a:lt2>
          <a:srgbClr val="666699"/>
        </a:lt2>
        <a:accent1>
          <a:srgbClr val="009999"/>
        </a:accent1>
        <a:accent2>
          <a:srgbClr val="4C6D4E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446246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SAFARI_Template</Template>
  <TotalTime>0</TotalTime>
  <Words>3885</Words>
  <Application>Microsoft Office PowerPoint</Application>
  <PresentationFormat>On-screen Show (4:3)</PresentationFormat>
  <Paragraphs>808</Paragraphs>
  <Slides>54</Slides>
  <Notes>54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3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54</vt:i4>
      </vt:variant>
    </vt:vector>
  </HeadingPairs>
  <TitlesOfParts>
    <vt:vector size="66" baseType="lpstr">
      <vt:lpstr>Arial</vt:lpstr>
      <vt:lpstr>Calibri</vt:lpstr>
      <vt:lpstr>Garamond</vt:lpstr>
      <vt:lpstr>Symbol</vt:lpstr>
      <vt:lpstr>Tahoma</vt:lpstr>
      <vt:lpstr>Times New Roman</vt:lpstr>
      <vt:lpstr>Wingdings</vt:lpstr>
      <vt:lpstr>SAFARI_Template</vt:lpstr>
      <vt:lpstr>1_Edge</vt:lpstr>
      <vt:lpstr>Office Theme</vt:lpstr>
      <vt:lpstr>Equation</vt:lpstr>
      <vt:lpstr>Microsoft Equation 3.0</vt:lpstr>
      <vt:lpstr>CSC D70:  Compiler Optimization Parallelization</vt:lpstr>
      <vt:lpstr>Announcements</vt:lpstr>
      <vt:lpstr>PowerPoint Presentation</vt:lpstr>
      <vt:lpstr>PowerPoint Presentation</vt:lpstr>
      <vt:lpstr>PowerPoint Presentation</vt:lpstr>
      <vt:lpstr>PowerPoint Presentation</vt:lpstr>
      <vt:lpstr>Data Dependence (continued)</vt:lpstr>
      <vt:lpstr>Data Dependence (continued)</vt:lpstr>
      <vt:lpstr>Value or Location?</vt:lpstr>
      <vt:lpstr>Example 1</vt:lpstr>
      <vt:lpstr>Example 2</vt:lpstr>
      <vt:lpstr>Example 3</vt:lpstr>
      <vt:lpstr>Example 4</vt:lpstr>
      <vt:lpstr>Problem Formulation</vt:lpstr>
      <vt:lpstr>Problem Formulation</vt:lpstr>
      <vt:lpstr>Problem Formulation - Example</vt:lpstr>
      <vt:lpstr>Problem Formulation - Example</vt:lpstr>
      <vt:lpstr>Problem Formulation - Example</vt:lpstr>
      <vt:lpstr>Problem Formulation</vt:lpstr>
      <vt:lpstr>Dependence Testers</vt:lpstr>
      <vt:lpstr>Lamport’s Test</vt:lpstr>
      <vt:lpstr>Lamport’s Test - Example</vt:lpstr>
      <vt:lpstr>Lamport’s Test - Example</vt:lpstr>
      <vt:lpstr>GCD Test</vt:lpstr>
      <vt:lpstr>GCD Test - Example</vt:lpstr>
      <vt:lpstr>GCD Test Example</vt:lpstr>
      <vt:lpstr>Dependence Testing Complications</vt:lpstr>
      <vt:lpstr>More Complications</vt:lpstr>
      <vt:lpstr>More Complications: Scalars</vt:lpstr>
      <vt:lpstr>Serious Complications</vt:lpstr>
      <vt:lpstr>Loop Parallelization</vt:lpstr>
      <vt:lpstr>Loop Parallelization</vt:lpstr>
      <vt:lpstr>Loop Parallelization</vt:lpstr>
      <vt:lpstr>Loop Parallelization</vt:lpstr>
      <vt:lpstr>Loop Parallelization</vt:lpstr>
      <vt:lpstr>Loop Parallelization</vt:lpstr>
      <vt:lpstr>Loop Parallelization - Example</vt:lpstr>
      <vt:lpstr>Loop Parallelization - Example</vt:lpstr>
      <vt:lpstr>Loop Parallelization - Example</vt:lpstr>
      <vt:lpstr>Loop Interchange</vt:lpstr>
      <vt:lpstr>Loop Interchange</vt:lpstr>
      <vt:lpstr>Loop Interchange</vt:lpstr>
      <vt:lpstr>Loop Interchange</vt:lpstr>
      <vt:lpstr>Loop Interchange</vt:lpstr>
      <vt:lpstr>Loop Interchange</vt:lpstr>
      <vt:lpstr>Loop Interchange</vt:lpstr>
      <vt:lpstr>Loop Blocking (Loop Tiling)</vt:lpstr>
      <vt:lpstr>Loop Blocking (Loop Tiling)</vt:lpstr>
      <vt:lpstr>Loop Blocking (Loop Tiling)</vt:lpstr>
      <vt:lpstr>Loop Blocking (Loop Tiling)</vt:lpstr>
      <vt:lpstr>Loop Blocking (Loop Tiling)</vt:lpstr>
      <vt:lpstr>Loop Blocking (Loop Tiling)</vt:lpstr>
      <vt:lpstr>Loop Blocking (Tiling)</vt:lpstr>
      <vt:lpstr>CSC D70:  Compiler Optimization Parallelization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2011-01-11T20:10:42Z</dcterms:created>
  <dcterms:modified xsi:type="dcterms:W3CDTF">2018-04-05T14:49:34Z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f42aa342-8706-4288-bd11-ebb85995028c_Enabled">
    <vt:lpwstr>True</vt:lpwstr>
  </property>
  <property fmtid="{D5CDD505-2E9C-101B-9397-08002B2CF9AE}" pid="3" name="MSIP_Label_f42aa342-8706-4288-bd11-ebb85995028c_SiteId">
    <vt:lpwstr>72f988bf-86f1-41af-91ab-2d7cd011db47</vt:lpwstr>
  </property>
  <property fmtid="{D5CDD505-2E9C-101B-9397-08002B2CF9AE}" pid="4" name="MSIP_Label_f42aa342-8706-4288-bd11-ebb85995028c_Owner">
    <vt:lpwstr>a-genpek@microsoft.com</vt:lpwstr>
  </property>
  <property fmtid="{D5CDD505-2E9C-101B-9397-08002B2CF9AE}" pid="5" name="MSIP_Label_f42aa342-8706-4288-bd11-ebb85995028c_SetDate">
    <vt:lpwstr>2018-01-24T19:40:44.7513089Z</vt:lpwstr>
  </property>
  <property fmtid="{D5CDD505-2E9C-101B-9397-08002B2CF9AE}" pid="6" name="MSIP_Label_f42aa342-8706-4288-bd11-ebb85995028c_Name">
    <vt:lpwstr>General</vt:lpwstr>
  </property>
  <property fmtid="{D5CDD505-2E9C-101B-9397-08002B2CF9AE}" pid="7" name="MSIP_Label_f42aa342-8706-4288-bd11-ebb85995028c_Application">
    <vt:lpwstr>Microsoft Azure Information Protection</vt:lpwstr>
  </property>
  <property fmtid="{D5CDD505-2E9C-101B-9397-08002B2CF9AE}" pid="8" name="MSIP_Label_f42aa342-8706-4288-bd11-ebb85995028c_Extended_MSFT_Method">
    <vt:lpwstr>Automatic</vt:lpwstr>
  </property>
  <property fmtid="{D5CDD505-2E9C-101B-9397-08002B2CF9AE}" pid="9" name="Sensitivity">
    <vt:lpwstr>General</vt:lpwstr>
  </property>
</Properties>
</file>